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0" r:id="rId3"/>
    <p:sldId id="261" r:id="rId4"/>
    <p:sldId id="283" r:id="rId5"/>
    <p:sldId id="257" r:id="rId6"/>
    <p:sldId id="273" r:id="rId7"/>
    <p:sldId id="258" r:id="rId8"/>
    <p:sldId id="259" r:id="rId9"/>
    <p:sldId id="292" r:id="rId10"/>
    <p:sldId id="262" r:id="rId11"/>
    <p:sldId id="263" r:id="rId12"/>
    <p:sldId id="293" r:id="rId13"/>
    <p:sldId id="264" r:id="rId14"/>
    <p:sldId id="265" r:id="rId15"/>
    <p:sldId id="266" r:id="rId16"/>
    <p:sldId id="267" r:id="rId17"/>
    <p:sldId id="294" r:id="rId18"/>
    <p:sldId id="289" r:id="rId19"/>
    <p:sldId id="295" r:id="rId20"/>
    <p:sldId id="296" r:id="rId21"/>
    <p:sldId id="290" r:id="rId22"/>
    <p:sldId id="291" r:id="rId23"/>
    <p:sldId id="270" r:id="rId24"/>
    <p:sldId id="271" r:id="rId25"/>
    <p:sldId id="275" r:id="rId26"/>
    <p:sldId id="277" r:id="rId27"/>
    <p:sldId id="285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7" r:id="rId37"/>
    <p:sldId id="306" r:id="rId38"/>
    <p:sldId id="305" r:id="rId39"/>
    <p:sldId id="308" r:id="rId40"/>
  </p:sldIdLst>
  <p:sldSz cx="12192000" cy="6858000"/>
  <p:notesSz cx="9296400" cy="1472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766A-43EC-4D51-BD09-F530F38FFA2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5CDC-EF41-4AA9-BAFB-1E1C12D5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3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766A-43EC-4D51-BD09-F530F38FFA2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5CDC-EF41-4AA9-BAFB-1E1C12D5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22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766A-43EC-4D51-BD09-F530F38FFA2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5CDC-EF41-4AA9-BAFB-1E1C12D5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0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766A-43EC-4D51-BD09-F530F38FFA2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5CDC-EF41-4AA9-BAFB-1E1C12D5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5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766A-43EC-4D51-BD09-F530F38FFA2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5CDC-EF41-4AA9-BAFB-1E1C12D5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7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766A-43EC-4D51-BD09-F530F38FFA2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5CDC-EF41-4AA9-BAFB-1E1C12D5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8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766A-43EC-4D51-BD09-F530F38FFA2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5CDC-EF41-4AA9-BAFB-1E1C12D5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766A-43EC-4D51-BD09-F530F38FFA2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5CDC-EF41-4AA9-BAFB-1E1C12D5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6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766A-43EC-4D51-BD09-F530F38FFA2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5CDC-EF41-4AA9-BAFB-1E1C12D5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3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766A-43EC-4D51-BD09-F530F38FFA2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5CDC-EF41-4AA9-BAFB-1E1C12D5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8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766A-43EC-4D51-BD09-F530F38FFA2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5CDC-EF41-4AA9-BAFB-1E1C12D5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2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0766A-43EC-4D51-BD09-F530F38FFA2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D5CDC-EF41-4AA9-BAFB-1E1C12D5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3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5800" y="2730500"/>
            <a:ext cx="56220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Guardrail to Guardrail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5055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5D1336-F922-4451-9D88-63D306C21C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9180"/>
            <a:ext cx="12011080" cy="31778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53600" y="2102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Stacked W-Beam</a:t>
            </a:r>
          </a:p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T604581-1)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6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08" y="1854200"/>
            <a:ext cx="11812285" cy="317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192795" y="196334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25’ </a:t>
            </a:r>
            <a:r>
              <a:rPr lang="en-US" dirty="0" err="1" smtClean="0">
                <a:solidFill>
                  <a:srgbClr val="FF0000"/>
                </a:solidFill>
              </a:rPr>
              <a:t>Thrie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Beam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(MWTSP-3)</a:t>
            </a:r>
          </a:p>
        </p:txBody>
      </p:sp>
    </p:spTree>
    <p:extLst>
      <p:ext uri="{BB962C8B-B14F-4D97-AF65-F5344CB8AC3E}">
        <p14:creationId xmlns:p14="http://schemas.microsoft.com/office/powerpoint/2010/main" val="165558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40195" y="170934"/>
            <a:ext cx="3129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40’ MGS </a:t>
            </a:r>
            <a:r>
              <a:rPr lang="en-US" dirty="0" err="1" smtClean="0">
                <a:solidFill>
                  <a:srgbClr val="FF0000"/>
                </a:solidFill>
              </a:rPr>
              <a:t>Thrie</a:t>
            </a:r>
            <a:r>
              <a:rPr lang="en-US" dirty="0" smtClean="0">
                <a:solidFill>
                  <a:srgbClr val="FF0000"/>
                </a:solidFill>
              </a:rPr>
              <a:t> Beam Transition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2" y="1574800"/>
            <a:ext cx="11553517" cy="433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76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845" y="1332091"/>
            <a:ext cx="12273845" cy="45607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01338" y="128600"/>
            <a:ext cx="3649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31" W-Beam Transition to Bridge Rail</a:t>
            </a:r>
          </a:p>
        </p:txBody>
      </p:sp>
    </p:spTree>
    <p:extLst>
      <p:ext uri="{BB962C8B-B14F-4D97-AF65-F5344CB8AC3E}">
        <p14:creationId xmlns:p14="http://schemas.microsoft.com/office/powerpoint/2010/main" val="58204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637341"/>
            <a:ext cx="11950699" cy="55538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15898" y="0"/>
            <a:ext cx="5323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31" Short Asymmetrical </a:t>
            </a:r>
            <a:r>
              <a:rPr lang="en-US" dirty="0" err="1">
                <a:solidFill>
                  <a:srgbClr val="FF0000"/>
                </a:solidFill>
              </a:rPr>
              <a:t>Thrie</a:t>
            </a:r>
            <a:r>
              <a:rPr lang="en-US" dirty="0">
                <a:solidFill>
                  <a:srgbClr val="FF0000"/>
                </a:solidFill>
              </a:rPr>
              <a:t>-Beam to Vertical Parapet</a:t>
            </a:r>
          </a:p>
        </p:txBody>
      </p:sp>
    </p:spTree>
    <p:extLst>
      <p:ext uri="{BB962C8B-B14F-4D97-AF65-F5344CB8AC3E}">
        <p14:creationId xmlns:p14="http://schemas.microsoft.com/office/powerpoint/2010/main" val="32226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34506"/>
            <a:ext cx="7670800" cy="65521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15300" y="134506"/>
            <a:ext cx="407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31" Short &amp; Long Symmetrical </a:t>
            </a:r>
            <a:r>
              <a:rPr lang="en-US" dirty="0" err="1">
                <a:solidFill>
                  <a:srgbClr val="FF0000"/>
                </a:solidFill>
              </a:rPr>
              <a:t>Thrie</a:t>
            </a:r>
            <a:r>
              <a:rPr lang="en-US" dirty="0">
                <a:solidFill>
                  <a:srgbClr val="FF0000"/>
                </a:solidFill>
              </a:rPr>
              <a:t>-Beam to Bridge Rail</a:t>
            </a:r>
          </a:p>
        </p:txBody>
      </p:sp>
    </p:spTree>
    <p:extLst>
      <p:ext uri="{BB962C8B-B14F-4D97-AF65-F5344CB8AC3E}">
        <p14:creationId xmlns:p14="http://schemas.microsoft.com/office/powerpoint/2010/main" val="7370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" y="1417738"/>
            <a:ext cx="11947525" cy="46067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78813" y="132834"/>
            <a:ext cx="2009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“Texas Low Speed”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6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9" y="784224"/>
            <a:ext cx="11991210" cy="49688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78813" y="132834"/>
            <a:ext cx="1453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Illinois Type 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0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5800" y="2730500"/>
            <a:ext cx="20841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Retrofit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238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4" y="1077304"/>
            <a:ext cx="11570706" cy="53877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78813" y="132834"/>
            <a:ext cx="201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Thrie</a:t>
            </a:r>
            <a:r>
              <a:rPr lang="en-US" dirty="0" smtClean="0">
                <a:solidFill>
                  <a:srgbClr val="FF0000"/>
                </a:solidFill>
              </a:rPr>
              <a:t> Beam Retrofit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6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 t="55027" r="20738" b="21410"/>
          <a:stretch/>
        </p:blipFill>
        <p:spPr>
          <a:xfrm>
            <a:off x="0" y="1958975"/>
            <a:ext cx="11862787" cy="23463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860600" y="0"/>
            <a:ext cx="2199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W- Beam (27" to 31")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5800" y="2730500"/>
            <a:ext cx="63948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Downstream Connection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697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8" y="-1"/>
            <a:ext cx="8423403" cy="32673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40" y="3044283"/>
            <a:ext cx="6628523" cy="381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98789" y="0"/>
            <a:ext cx="21900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W- Beam * </a:t>
            </a:r>
            <a:r>
              <a:rPr lang="en-US" dirty="0" err="1" smtClean="0">
                <a:solidFill>
                  <a:srgbClr val="FF0000"/>
                </a:solidFill>
              </a:rPr>
              <a:t>Thrie</a:t>
            </a:r>
            <a:r>
              <a:rPr lang="en-US" dirty="0" smtClean="0">
                <a:solidFill>
                  <a:srgbClr val="FF0000"/>
                </a:solidFill>
              </a:rPr>
              <a:t> Beam Downstream Connection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5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5800" y="2730500"/>
            <a:ext cx="54965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Concrete to Concrete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2018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5"/>
          <a:stretch/>
        </p:blipFill>
        <p:spPr>
          <a:xfrm>
            <a:off x="0" y="2084862"/>
            <a:ext cx="11877584" cy="16616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11267" y="145534"/>
            <a:ext cx="4126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Free Standing to Pinned Concrete Barrier </a:t>
            </a:r>
          </a:p>
        </p:txBody>
      </p:sp>
    </p:spTree>
    <p:extLst>
      <p:ext uri="{BB962C8B-B14F-4D97-AF65-F5344CB8AC3E}">
        <p14:creationId xmlns:p14="http://schemas.microsoft.com/office/powerpoint/2010/main" val="41096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1007928"/>
            <a:ext cx="11836401" cy="51516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61454" y="145534"/>
            <a:ext cx="29305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Free Standing to Rigid </a:t>
            </a:r>
            <a:r>
              <a:rPr lang="en-US" dirty="0" smtClean="0">
                <a:solidFill>
                  <a:srgbClr val="FF0000"/>
                </a:solidFill>
              </a:rPr>
              <a:t>Barrier</a:t>
            </a:r>
          </a:p>
          <a:p>
            <a:r>
              <a:rPr lang="en-US" dirty="0">
                <a:solidFill>
                  <a:srgbClr val="FF0000"/>
                </a:solidFill>
              </a:rPr>
              <a:t> (TTCB-1,TCBT-1, TCBT-2)</a:t>
            </a:r>
          </a:p>
        </p:txBody>
      </p:sp>
    </p:spTree>
    <p:extLst>
      <p:ext uri="{BB962C8B-B14F-4D97-AF65-F5344CB8AC3E}">
        <p14:creationId xmlns:p14="http://schemas.microsoft.com/office/powerpoint/2010/main" val="369147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1" y="2324100"/>
            <a:ext cx="11984542" cy="2209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33657" y="0"/>
            <a:ext cx="2351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Pinned to Rigid Barrier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(605641-1)</a:t>
            </a:r>
          </a:p>
        </p:txBody>
      </p:sp>
    </p:spTree>
    <p:extLst>
      <p:ext uri="{BB962C8B-B14F-4D97-AF65-F5344CB8AC3E}">
        <p14:creationId xmlns:p14="http://schemas.microsoft.com/office/powerpoint/2010/main" val="25991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5800" y="2730500"/>
            <a:ext cx="59633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Guardrail to Bridge Rail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372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3" y="1490885"/>
            <a:ext cx="11936307" cy="38648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05547" y="125576"/>
            <a:ext cx="4764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31" Asymmetrical </a:t>
            </a:r>
            <a:r>
              <a:rPr lang="en-US" dirty="0" err="1">
                <a:solidFill>
                  <a:srgbClr val="FF0000"/>
                </a:solidFill>
              </a:rPr>
              <a:t>Thrie</a:t>
            </a:r>
            <a:r>
              <a:rPr lang="en-US" dirty="0">
                <a:solidFill>
                  <a:srgbClr val="FF0000"/>
                </a:solidFill>
              </a:rPr>
              <a:t>-Beam to Vertical Parapet</a:t>
            </a:r>
          </a:p>
        </p:txBody>
      </p:sp>
    </p:spTree>
    <p:extLst>
      <p:ext uri="{BB962C8B-B14F-4D97-AF65-F5344CB8AC3E}">
        <p14:creationId xmlns:p14="http://schemas.microsoft.com/office/powerpoint/2010/main" val="152608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5800" y="2730500"/>
            <a:ext cx="44844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Other Transitions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870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2062"/>
            <a:ext cx="11837583" cy="24971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51447" y="214476"/>
            <a:ext cx="5343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Tension Cable </a:t>
            </a:r>
            <a:r>
              <a:rPr lang="en-US" dirty="0" err="1" smtClean="0">
                <a:solidFill>
                  <a:srgbClr val="FF0000"/>
                </a:solidFill>
              </a:rPr>
              <a:t>Guardrai</a:t>
            </a:r>
            <a:r>
              <a:rPr lang="en-US" dirty="0" smtClean="0">
                <a:solidFill>
                  <a:srgbClr val="FF0000"/>
                </a:solidFill>
              </a:rPr>
              <a:t> to 31” (w-beam) Guardrail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0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"/>
          <a:stretch/>
        </p:blipFill>
        <p:spPr>
          <a:xfrm>
            <a:off x="155574" y="1213464"/>
            <a:ext cx="11693525" cy="54904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16950" y="94734"/>
            <a:ext cx="3395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w-beam to </a:t>
            </a:r>
            <a:r>
              <a:rPr lang="en-US" dirty="0" err="1" smtClean="0">
                <a:solidFill>
                  <a:srgbClr val="FF0000"/>
                </a:solidFill>
              </a:rPr>
              <a:t>thrie</a:t>
            </a:r>
            <a:r>
              <a:rPr lang="en-US" dirty="0" smtClean="0">
                <a:solidFill>
                  <a:srgbClr val="FF0000"/>
                </a:solidFill>
              </a:rPr>
              <a:t> beam (34</a:t>
            </a:r>
            <a:r>
              <a:rPr lang="en-US" dirty="0">
                <a:solidFill>
                  <a:srgbClr val="FF0000"/>
                </a:solidFill>
              </a:rPr>
              <a:t>' to 31")</a:t>
            </a:r>
          </a:p>
        </p:txBody>
      </p:sp>
    </p:spTree>
    <p:extLst>
      <p:ext uri="{BB962C8B-B14F-4D97-AF65-F5344CB8AC3E}">
        <p14:creationId xmlns:p14="http://schemas.microsoft.com/office/powerpoint/2010/main" val="40251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40347" y="239876"/>
            <a:ext cx="519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Nested </a:t>
            </a:r>
            <a:r>
              <a:rPr lang="en-US" dirty="0" err="1" smtClean="0">
                <a:solidFill>
                  <a:srgbClr val="FF0000"/>
                </a:solidFill>
              </a:rPr>
              <a:t>thrie</a:t>
            </a:r>
            <a:r>
              <a:rPr lang="en-US" dirty="0" smtClean="0">
                <a:solidFill>
                  <a:srgbClr val="FF0000"/>
                </a:solidFill>
              </a:rPr>
              <a:t>-beam transition with Drainage Structure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5" y="1819408"/>
            <a:ext cx="12047755" cy="37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3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21747" y="125576"/>
            <a:ext cx="2179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Concrete to Concrete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084721"/>
            <a:ext cx="8756650" cy="550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5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49245" y="158234"/>
            <a:ext cx="5142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Guide rail </a:t>
            </a:r>
            <a:r>
              <a:rPr lang="en-US" dirty="0" err="1">
                <a:solidFill>
                  <a:srgbClr val="FF0000"/>
                </a:solidFill>
              </a:rPr>
              <a:t>system,concrete</a:t>
            </a:r>
            <a:r>
              <a:rPr lang="en-US" dirty="0">
                <a:solidFill>
                  <a:srgbClr val="FF0000"/>
                </a:solidFill>
              </a:rPr>
              <a:t> barrier, type X connection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2" y="850017"/>
            <a:ext cx="10791538" cy="55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49245" y="0"/>
            <a:ext cx="5142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Guide rail </a:t>
            </a:r>
            <a:r>
              <a:rPr lang="en-US" dirty="0" err="1">
                <a:solidFill>
                  <a:srgbClr val="FF0000"/>
                </a:solidFill>
              </a:rPr>
              <a:t>system,concrete</a:t>
            </a:r>
            <a:r>
              <a:rPr lang="en-US" dirty="0">
                <a:solidFill>
                  <a:srgbClr val="FF0000"/>
                </a:solidFill>
              </a:rPr>
              <a:t> barrier, type X connection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1" y="1503358"/>
            <a:ext cx="11595100" cy="37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44196" y="0"/>
            <a:ext cx="3241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 tube curb mount rail transition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70" y="949471"/>
            <a:ext cx="8763030" cy="55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37974" y="0"/>
            <a:ext cx="4767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Guardrail installation on box culverts and bridges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7437"/>
            <a:ext cx="12243680" cy="427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97322" y="310634"/>
            <a:ext cx="4848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Guardrail connection to bridge end for local roads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47" y="1920874"/>
            <a:ext cx="11592231" cy="266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28497" y="145534"/>
            <a:ext cx="5358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Michigan temporary concrete barrier limited deflection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4" y="1373901"/>
            <a:ext cx="11618379" cy="379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23486" y="170934"/>
            <a:ext cx="3892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F-shape to low-profile barrier transition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8" y="1325603"/>
            <a:ext cx="12055392" cy="454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9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73588" y="209034"/>
            <a:ext cx="3099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Traffic Barrier Terminal Type 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4" y="1508352"/>
            <a:ext cx="11983201" cy="34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60600" y="0"/>
            <a:ext cx="1949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Stiffened Guardrail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78" y="627812"/>
            <a:ext cx="11587523" cy="608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00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700"/>
            <a:ext cx="11985070" cy="3340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12119" y="0"/>
            <a:ext cx="447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Standard to Reduced Post Spacing (31' to 31")</a:t>
            </a:r>
          </a:p>
        </p:txBody>
      </p:sp>
    </p:spTree>
    <p:extLst>
      <p:ext uri="{BB962C8B-B14F-4D97-AF65-F5344CB8AC3E}">
        <p14:creationId xmlns:p14="http://schemas.microsoft.com/office/powerpoint/2010/main" val="3048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5800" y="2730500"/>
            <a:ext cx="55592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Guardrail to Concrete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920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68525" y="0"/>
            <a:ext cx="2623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Pennsylvania W Beam 31"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12" y="1382831"/>
            <a:ext cx="12030688" cy="396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2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1829914"/>
            <a:ext cx="11958354" cy="33942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03497" y="120134"/>
            <a:ext cx="1813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18’9” </a:t>
            </a:r>
            <a:r>
              <a:rPr lang="en-US" dirty="0" err="1" smtClean="0">
                <a:solidFill>
                  <a:srgbClr val="FF0000"/>
                </a:solidFill>
              </a:rPr>
              <a:t>Thrie</a:t>
            </a:r>
            <a:r>
              <a:rPr lang="en-US" dirty="0" smtClean="0">
                <a:solidFill>
                  <a:srgbClr val="FF0000"/>
                </a:solidFill>
              </a:rPr>
              <a:t> Beam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TxDOT</a:t>
            </a:r>
            <a:r>
              <a:rPr lang="en-US" dirty="0" smtClean="0">
                <a:solidFill>
                  <a:srgbClr val="FF0000"/>
                </a:solidFill>
              </a:rPr>
              <a:t> T131C)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1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53600" y="2102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18’9” </a:t>
            </a:r>
            <a:r>
              <a:rPr lang="en-US" dirty="0" err="1" smtClean="0">
                <a:solidFill>
                  <a:srgbClr val="FF0000"/>
                </a:solidFill>
              </a:rPr>
              <a:t>Thrie</a:t>
            </a:r>
            <a:r>
              <a:rPr lang="en-US" dirty="0" smtClean="0">
                <a:solidFill>
                  <a:srgbClr val="FF0000"/>
                </a:solidFill>
              </a:rPr>
              <a:t> Beam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(Median Application)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2030458"/>
            <a:ext cx="11949200" cy="301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0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236</Words>
  <Application>Microsoft Office PowerPoint</Application>
  <PresentationFormat>Widescreen</PresentationFormat>
  <Paragraphs>45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WSDOT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Petterson, Jeff (HQ Design)</dc:creator>
  <cp:lastModifiedBy>Petterson, Jeff (HQ Design)</cp:lastModifiedBy>
  <cp:revision>32</cp:revision>
  <cp:lastPrinted>2017-11-06T17:10:53Z</cp:lastPrinted>
  <dcterms:created xsi:type="dcterms:W3CDTF">2017-10-05T19:52:40Z</dcterms:created>
  <dcterms:modified xsi:type="dcterms:W3CDTF">2017-11-06T17:13:52Z</dcterms:modified>
</cp:coreProperties>
</file>