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353" r:id="rId2"/>
    <p:sldId id="354" r:id="rId3"/>
    <p:sldId id="379" r:id="rId4"/>
    <p:sldId id="394" r:id="rId5"/>
    <p:sldId id="380" r:id="rId6"/>
    <p:sldId id="381" r:id="rId7"/>
    <p:sldId id="382" r:id="rId8"/>
    <p:sldId id="383" r:id="rId9"/>
    <p:sldId id="384" r:id="rId10"/>
    <p:sldId id="385" r:id="rId11"/>
    <p:sldId id="387" r:id="rId12"/>
    <p:sldId id="388" r:id="rId13"/>
    <p:sldId id="389" r:id="rId14"/>
    <p:sldId id="390" r:id="rId15"/>
    <p:sldId id="391" r:id="rId16"/>
    <p:sldId id="392" r:id="rId17"/>
    <p:sldId id="393"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93606" autoAdjust="0"/>
  </p:normalViewPr>
  <p:slideViewPr>
    <p:cSldViewPr>
      <p:cViewPr varScale="1">
        <p:scale>
          <a:sx n="100" d="100"/>
          <a:sy n="100" d="100"/>
        </p:scale>
        <p:origin x="126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6B8FD-8D78-4872-BDBB-70C135407DD3}" type="datetimeFigureOut">
              <a:rPr lang="en-US" smtClean="0"/>
              <a:t>9/14/2018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FCCD6-D41A-4ED8-8045-4ED6CB792476}" type="slidenum">
              <a:rPr lang="en-US" smtClean="0"/>
              <a:t>‹#›</a:t>
            </a:fld>
            <a:endParaRPr lang="en-US"/>
          </a:p>
        </p:txBody>
      </p:sp>
    </p:spTree>
    <p:extLst>
      <p:ext uri="{BB962C8B-B14F-4D97-AF65-F5344CB8AC3E}">
        <p14:creationId xmlns:p14="http://schemas.microsoft.com/office/powerpoint/2010/main" val="206004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9/14/2018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021127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478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9/14/2018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4987376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9/14/2018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621081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543800" cy="9144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9/14/2018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2806222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739372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9/14/2018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33748245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9/14/2018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20351605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9/14/2018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68678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0786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9/14/2018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4732922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9/14/2018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60916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50000">
              <a:schemeClr val="bg1">
                <a:lumMod val="95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2F02A-64A2-4BA5-A1F2-A6EB0134B1AF}" type="slidenum">
              <a:rPr lang="en-US" smtClean="0"/>
              <a:t>‹#›</a:t>
            </a:fld>
            <a:endParaRPr lang="en-US"/>
          </a:p>
        </p:txBody>
      </p:sp>
      <p:pic>
        <p:nvPicPr>
          <p:cNvPr id="1027"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1" y="6287169"/>
            <a:ext cx="1905000" cy="4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32060" t="-189" r="199" b="189"/>
          <a:stretch/>
        </p:blipFill>
        <p:spPr bwMode="auto">
          <a:xfrm>
            <a:off x="4248061" y="6126480"/>
            <a:ext cx="4895939"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a:xfrm>
            <a:off x="0" y="0"/>
            <a:ext cx="620485" cy="213360"/>
          </a:xfrm>
          <a:prstGeom prst="rect">
            <a:avLst/>
          </a:prstGeom>
          <a:gradFill flip="none" rotWithShape="1">
            <a:gsLst>
              <a:gs pos="0">
                <a:schemeClr val="accent6">
                  <a:lumMod val="75000"/>
                </a:schemeClr>
              </a:gs>
              <a:gs pos="50000">
                <a:srgbClr val="FF9900"/>
              </a:gs>
              <a:gs pos="100000">
                <a:schemeClr val="bg1">
                  <a:lumMod val="8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213360"/>
            <a:ext cx="1240972" cy="213360"/>
          </a:xfrm>
          <a:prstGeom prst="rect">
            <a:avLst/>
          </a:prstGeom>
          <a:gradFill>
            <a:gsLst>
              <a:gs pos="0">
                <a:schemeClr val="accent1">
                  <a:lumMod val="50000"/>
                </a:schemeClr>
              </a:gs>
              <a:gs pos="50000">
                <a:schemeClr val="accent1">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426720"/>
            <a:ext cx="1034143" cy="213360"/>
          </a:xfrm>
          <a:prstGeom prst="rect">
            <a:avLst/>
          </a:prstGeom>
          <a:gradFill>
            <a:gsLst>
              <a:gs pos="0">
                <a:schemeClr val="accent3">
                  <a:lumMod val="50000"/>
                </a:schemeClr>
              </a:gs>
              <a:gs pos="50000">
                <a:schemeClr val="accent3">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40080"/>
            <a:ext cx="1447800" cy="213360"/>
          </a:xfrm>
          <a:prstGeom prst="rect">
            <a:avLst/>
          </a:prstGeom>
          <a:gradFill>
            <a:gsLst>
              <a:gs pos="0">
                <a:schemeClr val="accent2">
                  <a:lumMod val="50000"/>
                </a:schemeClr>
              </a:gs>
              <a:gs pos="50000">
                <a:schemeClr val="accent2">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853440"/>
            <a:ext cx="723900" cy="213360"/>
          </a:xfrm>
          <a:prstGeom prst="rect">
            <a:avLst/>
          </a:prstGeom>
          <a:gradFill>
            <a:gsLst>
              <a:gs pos="0">
                <a:schemeClr val="accent5">
                  <a:lumMod val="50000"/>
                </a:schemeClr>
              </a:gs>
              <a:gs pos="50000">
                <a:schemeClr val="accent5">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0" y="1066800"/>
            <a:ext cx="8686800" cy="45719"/>
          </a:xfrm>
          <a:prstGeom prst="rect">
            <a:avLst/>
          </a:prstGeom>
          <a:gradFill>
            <a:gsLst>
              <a:gs pos="0">
                <a:schemeClr val="accent5">
                  <a:lumMod val="50000"/>
                </a:schemeClr>
              </a:gs>
              <a:gs pos="50000">
                <a:schemeClr val="accent5">
                  <a:lumMod val="75000"/>
                </a:schemeClr>
              </a:gs>
              <a:gs pos="100000">
                <a:schemeClr val="bg1">
                  <a:lumMod val="9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rot="10800000">
            <a:off x="723899" y="6126478"/>
            <a:ext cx="7919357" cy="45719"/>
          </a:xfrm>
          <a:prstGeom prst="rect">
            <a:avLst/>
          </a:prstGeom>
          <a:gradFill>
            <a:gsLst>
              <a:gs pos="0">
                <a:schemeClr val="tx1">
                  <a:lumMod val="95000"/>
                  <a:lumOff val="5000"/>
                </a:schemeClr>
              </a:gs>
              <a:gs pos="50000">
                <a:schemeClr val="tx1">
                  <a:lumMod val="75000"/>
                  <a:lumOff val="2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1" descr="roadsafety_logo.gif"/>
          <p:cNvPicPr>
            <a:picLocks noChangeAspect="1"/>
          </p:cNvPicPr>
          <p:nvPr userDrawn="1"/>
        </p:nvPicPr>
        <p:blipFill>
          <a:blip r:embed="rId15" cstate="print"/>
          <a:srcRect/>
          <a:stretch>
            <a:fillRect/>
          </a:stretch>
        </p:blipFill>
        <p:spPr bwMode="auto">
          <a:xfrm>
            <a:off x="2133600" y="6263640"/>
            <a:ext cx="1851983" cy="518160"/>
          </a:xfrm>
          <a:prstGeom prst="rect">
            <a:avLst/>
          </a:prstGeom>
          <a:noFill/>
          <a:ln w="9525">
            <a:noFill/>
            <a:miter lim="800000"/>
            <a:headEnd/>
            <a:tailEnd/>
          </a:ln>
        </p:spPr>
      </p:pic>
    </p:spTree>
    <p:extLst>
      <p:ext uri="{BB962C8B-B14F-4D97-AF65-F5344CB8AC3E}">
        <p14:creationId xmlns:p14="http://schemas.microsoft.com/office/powerpoint/2010/main" val="164228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silvestri@tti.tam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1981200"/>
            <a:ext cx="8839200" cy="762000"/>
          </a:xfrm>
        </p:spPr>
        <p:txBody>
          <a:bodyPr/>
          <a:lstStyle/>
          <a:p>
            <a:r>
              <a:rPr lang="en-US" sz="4000" b="1" dirty="0" smtClean="0">
                <a:cs typeface="Times New Roman" panose="02020603050405020304" pitchFamily="18" charset="0"/>
              </a:rPr>
              <a:t>Roadside Safety Pooled Fund Program</a:t>
            </a:r>
            <a:br>
              <a:rPr lang="en-US" sz="4000" b="1" dirty="0" smtClean="0">
                <a:cs typeface="Times New Roman" panose="02020603050405020304" pitchFamily="18" charset="0"/>
              </a:rPr>
            </a:br>
            <a:r>
              <a:rPr lang="en-US" sz="4000" b="1" dirty="0" smtClean="0">
                <a:cs typeface="Times New Roman" panose="02020603050405020304" pitchFamily="18" charset="0"/>
              </a:rPr>
              <a:t> Research Update</a:t>
            </a:r>
            <a:endParaRPr lang="en-US" sz="4000" b="1" dirty="0">
              <a:cs typeface="Times New Roman" panose="02020603050405020304" pitchFamily="18" charset="0"/>
            </a:endParaRPr>
          </a:p>
        </p:txBody>
      </p:sp>
      <p:sp>
        <p:nvSpPr>
          <p:cNvPr id="3" name="Title 3"/>
          <p:cNvSpPr txBox="1">
            <a:spLocks/>
          </p:cNvSpPr>
          <p:nvPr/>
        </p:nvSpPr>
        <p:spPr>
          <a:xfrm>
            <a:off x="762000" y="3787775"/>
            <a:ext cx="7772400" cy="12414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smtClean="0">
                <a:cs typeface="Times New Roman" panose="02020603050405020304" pitchFamily="18" charset="0"/>
              </a:rPr>
              <a:t>Roger Bligh, Ph.D., P.E.</a:t>
            </a:r>
          </a:p>
          <a:p>
            <a:pPr algn="r"/>
            <a:r>
              <a:rPr lang="en-US" sz="1400" dirty="0" smtClean="0">
                <a:cs typeface="Times New Roman" panose="02020603050405020304" pitchFamily="18" charset="0"/>
              </a:rPr>
              <a:t>Senior Engineer</a:t>
            </a:r>
          </a:p>
          <a:p>
            <a:pPr algn="r"/>
            <a:r>
              <a:rPr lang="en-US" sz="1400" dirty="0" smtClean="0">
                <a:cs typeface="Times New Roman" panose="02020603050405020304" pitchFamily="18" charset="0"/>
              </a:rPr>
              <a:t>TTI - Roadside Safety &amp; Physical Security Division</a:t>
            </a:r>
          </a:p>
          <a:p>
            <a:pPr algn="r"/>
            <a:r>
              <a:rPr lang="en-US" sz="1400" dirty="0" smtClean="0">
                <a:cs typeface="Times New Roman" panose="02020603050405020304" pitchFamily="18" charset="0"/>
              </a:rPr>
              <a:t>Ph.: 979-845-4377</a:t>
            </a:r>
          </a:p>
          <a:p>
            <a:pPr algn="r"/>
            <a:r>
              <a:rPr lang="en-US" sz="1400" dirty="0" smtClean="0">
                <a:cs typeface="Times New Roman" panose="02020603050405020304" pitchFamily="18" charset="0"/>
              </a:rPr>
              <a:t>E-Mail: </a:t>
            </a:r>
            <a:r>
              <a:rPr lang="en-US" sz="1400" dirty="0" smtClean="0">
                <a:cs typeface="Times New Roman" panose="02020603050405020304" pitchFamily="18" charset="0"/>
                <a:hlinkClick r:id="rId2"/>
              </a:rPr>
              <a:t>R-Bligh@tti.tamu.edu</a:t>
            </a:r>
            <a:r>
              <a:rPr lang="en-US" sz="1400" dirty="0" smtClean="0">
                <a:cs typeface="Times New Roman" panose="02020603050405020304" pitchFamily="18" charset="0"/>
              </a:rPr>
              <a:t>   </a:t>
            </a:r>
            <a:endParaRPr lang="en-US" sz="1400" dirty="0">
              <a:cs typeface="Times New Roman" panose="02020603050405020304" pitchFamily="18" charset="0"/>
            </a:endParaRPr>
          </a:p>
        </p:txBody>
      </p:sp>
      <p:sp>
        <p:nvSpPr>
          <p:cNvPr id="5" name="Title 3"/>
          <p:cNvSpPr txBox="1">
            <a:spLocks/>
          </p:cNvSpPr>
          <p:nvPr/>
        </p:nvSpPr>
        <p:spPr>
          <a:xfrm>
            <a:off x="762000" y="5181600"/>
            <a:ext cx="7772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smtClean="0">
              <a:cs typeface="Times New Roman" panose="02020603050405020304" pitchFamily="18" charset="0"/>
            </a:endParaRPr>
          </a:p>
          <a:p>
            <a:r>
              <a:rPr lang="en-US" sz="1400" b="1" dirty="0" smtClean="0">
                <a:cs typeface="Times New Roman" panose="02020603050405020304" pitchFamily="18" charset="0"/>
              </a:rPr>
              <a:t>Roadside Safety Pooled Fund Program – Fall Meeting 2018 </a:t>
            </a:r>
          </a:p>
          <a:p>
            <a:r>
              <a:rPr lang="en-US" sz="1400" dirty="0" smtClean="0">
                <a:cs typeface="Times New Roman" panose="02020603050405020304" pitchFamily="18" charset="0"/>
              </a:rPr>
              <a:t>Denver, Colorado</a:t>
            </a:r>
          </a:p>
          <a:p>
            <a:r>
              <a:rPr lang="en-US" sz="1400" dirty="0" smtClean="0">
                <a:cs typeface="Times New Roman" panose="02020603050405020304" pitchFamily="18" charset="0"/>
              </a:rPr>
              <a:t>September 18</a:t>
            </a:r>
            <a:r>
              <a:rPr lang="en-US" sz="1400" baseline="30000" dirty="0" smtClean="0">
                <a:cs typeface="Times New Roman" panose="02020603050405020304" pitchFamily="18" charset="0"/>
              </a:rPr>
              <a:t>th</a:t>
            </a:r>
            <a:r>
              <a:rPr lang="en-US" sz="1400" dirty="0" smtClean="0">
                <a:cs typeface="Times New Roman" panose="02020603050405020304" pitchFamily="18" charset="0"/>
              </a:rPr>
              <a:t> 2018</a:t>
            </a:r>
            <a:endParaRPr lang="en-US" sz="1200" dirty="0">
              <a:cs typeface="Times New Roman" panose="02020603050405020304" pitchFamily="18" charset="0"/>
            </a:endParaRPr>
          </a:p>
        </p:txBody>
      </p:sp>
    </p:spTree>
    <p:extLst>
      <p:ext uri="{BB962C8B-B14F-4D97-AF65-F5344CB8AC3E}">
        <p14:creationId xmlns:p14="http://schemas.microsoft.com/office/powerpoint/2010/main" val="3963120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W-beam Guardrail Posts in Sleeves</a:t>
            </a:r>
            <a:endParaRPr lang="en-US" sz="4000" dirty="0"/>
          </a:p>
        </p:txBody>
      </p:sp>
      <p:sp>
        <p:nvSpPr>
          <p:cNvPr id="3" name="Content Placeholder 2"/>
          <p:cNvSpPr>
            <a:spLocks noGrp="1"/>
          </p:cNvSpPr>
          <p:nvPr>
            <p:ph idx="1"/>
          </p:nvPr>
        </p:nvSpPr>
        <p:spPr/>
        <p:txBody>
          <a:bodyPr>
            <a:normAutofit/>
          </a:bodyPr>
          <a:lstStyle/>
          <a:p>
            <a:r>
              <a:rPr lang="en-US" dirty="0" smtClean="0"/>
              <a:t>Progress</a:t>
            </a:r>
          </a:p>
          <a:p>
            <a:pPr lvl="1"/>
            <a:r>
              <a:rPr lang="en-US" dirty="0" smtClean="0"/>
              <a:t>Project was on hold due to funding issues</a:t>
            </a:r>
          </a:p>
          <a:p>
            <a:pPr lvl="1"/>
            <a:r>
              <a:rPr lang="en-US" dirty="0" smtClean="0"/>
              <a:t>Notice to proceed received Sep. 13, 2018</a:t>
            </a:r>
          </a:p>
          <a:p>
            <a:pPr lvl="1"/>
            <a:r>
              <a:rPr lang="en-US" dirty="0" smtClean="0"/>
              <a:t>Work will commence shortly</a:t>
            </a:r>
          </a:p>
          <a:p>
            <a:r>
              <a:rPr lang="en-US" dirty="0" smtClean="0"/>
              <a:t>Future Tasks</a:t>
            </a:r>
          </a:p>
          <a:p>
            <a:pPr lvl="1"/>
            <a:r>
              <a:rPr lang="en-US" dirty="0"/>
              <a:t>Work will commence </a:t>
            </a:r>
            <a:r>
              <a:rPr lang="en-US" dirty="0" smtClean="0"/>
              <a:t>shortly</a:t>
            </a:r>
            <a:endParaRPr lang="en-US" dirty="0"/>
          </a:p>
        </p:txBody>
      </p:sp>
    </p:spTree>
    <p:extLst>
      <p:ext uri="{BB962C8B-B14F-4D97-AF65-F5344CB8AC3E}">
        <p14:creationId xmlns:p14="http://schemas.microsoft.com/office/powerpoint/2010/main" val="394761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981200"/>
            <a:ext cx="8458200" cy="1470025"/>
          </a:xfrm>
        </p:spPr>
        <p:txBody>
          <a:bodyPr/>
          <a:lstStyle/>
          <a:p>
            <a:r>
              <a:rPr lang="en-US" sz="3600" b="1" dirty="0">
                <a:cs typeface="Times New Roman" panose="02020603050405020304" pitchFamily="18" charset="0"/>
              </a:rPr>
              <a:t>MASH </a:t>
            </a:r>
            <a:r>
              <a:rPr lang="en-US" sz="3600" b="1" dirty="0" smtClean="0">
                <a:cs typeface="Times New Roman" panose="02020603050405020304" pitchFamily="18" charset="0"/>
              </a:rPr>
              <a:t>Testing </a:t>
            </a:r>
            <a:r>
              <a:rPr lang="en-US" sz="3600" b="1" dirty="0">
                <a:cs typeface="Times New Roman" panose="02020603050405020304" pitchFamily="18" charset="0"/>
              </a:rPr>
              <a:t>of </a:t>
            </a:r>
            <a:r>
              <a:rPr lang="en-US" sz="3600" b="1" dirty="0" smtClean="0">
                <a:cs typeface="Times New Roman" panose="02020603050405020304" pitchFamily="18" charset="0"/>
              </a:rPr>
              <a:t>Massachusetts    </a:t>
            </a:r>
            <a:br>
              <a:rPr lang="en-US" sz="3600" b="1" dirty="0" smtClean="0">
                <a:cs typeface="Times New Roman" panose="02020603050405020304" pitchFamily="18" charset="0"/>
              </a:rPr>
            </a:br>
            <a:r>
              <a:rPr lang="en-US" sz="3600" b="1" dirty="0" smtClean="0">
                <a:cs typeface="Times New Roman" panose="02020603050405020304" pitchFamily="18" charset="0"/>
              </a:rPr>
              <a:t>S3-MTL4 </a:t>
            </a:r>
            <a:r>
              <a:rPr lang="en-US" sz="3600" b="1" dirty="0">
                <a:cs typeface="Times New Roman" panose="02020603050405020304" pitchFamily="18" charset="0"/>
              </a:rPr>
              <a:t>Curb Mounted </a:t>
            </a:r>
            <a:r>
              <a:rPr lang="en-US" sz="3600" b="1" dirty="0" smtClean="0">
                <a:cs typeface="Times New Roman" panose="02020603050405020304" pitchFamily="18" charset="0"/>
              </a:rPr>
              <a:t>&amp;</a:t>
            </a:r>
            <a:br>
              <a:rPr lang="en-US" sz="3600" b="1" dirty="0" smtClean="0">
                <a:cs typeface="Times New Roman" panose="02020603050405020304" pitchFamily="18" charset="0"/>
              </a:rPr>
            </a:br>
            <a:r>
              <a:rPr lang="en-US" sz="3600" b="1" dirty="0" smtClean="0">
                <a:cs typeface="Times New Roman" panose="02020603050405020304" pitchFamily="18" charset="0"/>
              </a:rPr>
              <a:t>Back </a:t>
            </a:r>
            <a:r>
              <a:rPr lang="en-US" sz="3600" b="1" dirty="0">
                <a:cs typeface="Times New Roman" panose="02020603050405020304" pitchFamily="18" charset="0"/>
              </a:rPr>
              <a:t>of Sidewalk Mounted </a:t>
            </a:r>
            <a:r>
              <a:rPr lang="en-US" sz="3600" b="1" dirty="0" smtClean="0">
                <a:cs typeface="Times New Roman" panose="02020603050405020304" pitchFamily="18" charset="0"/>
              </a:rPr>
              <a:t>Bridge Railings</a:t>
            </a:r>
            <a:endParaRPr lang="en-US" sz="3600" b="1" dirty="0">
              <a:cs typeface="Times New Roman" panose="02020603050405020304" pitchFamily="18" charset="0"/>
            </a:endParaRPr>
          </a:p>
        </p:txBody>
      </p:sp>
      <p:sp>
        <p:nvSpPr>
          <p:cNvPr id="5" name="Subtitle 4"/>
          <p:cNvSpPr>
            <a:spLocks noGrp="1"/>
          </p:cNvSpPr>
          <p:nvPr>
            <p:ph type="subTitle" idx="1"/>
          </p:nvPr>
        </p:nvSpPr>
        <p:spPr>
          <a:xfrm>
            <a:off x="895350" y="4495800"/>
            <a:ext cx="7353300" cy="1752600"/>
          </a:xfrm>
        </p:spPr>
        <p:txBody>
          <a:bodyPr/>
          <a:lstStyle/>
          <a:p>
            <a:r>
              <a:rPr lang="en-US" sz="2400" b="1" dirty="0">
                <a:solidFill>
                  <a:schemeClr val="tx1"/>
                </a:solidFill>
              </a:rPr>
              <a:t>TTI </a:t>
            </a:r>
            <a:r>
              <a:rPr lang="en-US" sz="2400" b="1" dirty="0" smtClean="0">
                <a:solidFill>
                  <a:schemeClr val="tx1"/>
                </a:solidFill>
              </a:rPr>
              <a:t>Researcher: Chiara S. Dobrovolny</a:t>
            </a:r>
            <a:endParaRPr lang="en-US" sz="2400" b="1" dirty="0">
              <a:solidFill>
                <a:schemeClr val="tx1"/>
              </a:solidFill>
            </a:endParaRPr>
          </a:p>
          <a:p>
            <a:r>
              <a:rPr lang="en-US" sz="2400" b="1" dirty="0">
                <a:solidFill>
                  <a:schemeClr val="tx1"/>
                </a:solidFill>
              </a:rPr>
              <a:t>Technical </a:t>
            </a:r>
            <a:r>
              <a:rPr lang="en-US" sz="2400" b="1" dirty="0" smtClean="0">
                <a:solidFill>
                  <a:schemeClr val="tx1"/>
                </a:solidFill>
              </a:rPr>
              <a:t>Representative: Alex Bardow (</a:t>
            </a:r>
            <a:r>
              <a:rPr lang="en-US" sz="2400" b="1" dirty="0" err="1" smtClean="0">
                <a:solidFill>
                  <a:schemeClr val="tx1"/>
                </a:solidFill>
              </a:rPr>
              <a:t>MassDOT</a:t>
            </a:r>
            <a:r>
              <a:rPr lang="en-US" sz="2400" b="1" dirty="0" smtClean="0">
                <a:solidFill>
                  <a:schemeClr val="tx1"/>
                </a:solidFill>
              </a:rPr>
              <a:t>)</a:t>
            </a:r>
            <a:endParaRPr lang="en-US" sz="2400" b="1" dirty="0">
              <a:solidFill>
                <a:schemeClr val="tx1"/>
              </a:solidFill>
            </a:endParaRPr>
          </a:p>
        </p:txBody>
      </p:sp>
    </p:spTree>
    <p:extLst>
      <p:ext uri="{BB962C8B-B14F-4D97-AF65-F5344CB8AC3E}">
        <p14:creationId xmlns:p14="http://schemas.microsoft.com/office/powerpoint/2010/main" val="2852847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cs typeface="Times New Roman" panose="02020603050405020304" pitchFamily="18" charset="0"/>
              </a:rPr>
              <a:t>MASH Testing of </a:t>
            </a:r>
            <a:r>
              <a:rPr lang="en-US" sz="2400" b="1" dirty="0" err="1" smtClean="0">
                <a:cs typeface="Times New Roman" panose="02020603050405020304" pitchFamily="18" charset="0"/>
              </a:rPr>
              <a:t>MassDOT</a:t>
            </a:r>
            <a:r>
              <a:rPr lang="en-US" sz="2400" b="1" dirty="0" smtClean="0">
                <a:cs typeface="Times New Roman" panose="02020603050405020304" pitchFamily="18" charset="0"/>
              </a:rPr>
              <a:t> S3-MTL4 </a:t>
            </a:r>
            <a:r>
              <a:rPr lang="en-US" sz="2400" b="1" dirty="0">
                <a:cs typeface="Times New Roman" panose="02020603050405020304" pitchFamily="18" charset="0"/>
              </a:rPr>
              <a:t>Curb Mounted &amp;</a:t>
            </a:r>
            <a:br>
              <a:rPr lang="en-US" sz="2400" b="1" dirty="0">
                <a:cs typeface="Times New Roman" panose="02020603050405020304" pitchFamily="18" charset="0"/>
              </a:rPr>
            </a:br>
            <a:r>
              <a:rPr lang="en-US" sz="2400" b="1" dirty="0">
                <a:cs typeface="Times New Roman" panose="02020603050405020304" pitchFamily="18" charset="0"/>
              </a:rPr>
              <a:t>Back of Sidewalk Mounted Bridge Railings</a:t>
            </a:r>
            <a:endParaRPr lang="en-US" sz="2400" dirty="0"/>
          </a:p>
        </p:txBody>
      </p:sp>
      <p:sp>
        <p:nvSpPr>
          <p:cNvPr id="3" name="Content Placeholder 2"/>
          <p:cNvSpPr>
            <a:spLocks noGrp="1"/>
          </p:cNvSpPr>
          <p:nvPr>
            <p:ph idx="1"/>
          </p:nvPr>
        </p:nvSpPr>
        <p:spPr>
          <a:xfrm>
            <a:off x="457200" y="2895600"/>
            <a:ext cx="4419600" cy="1219200"/>
          </a:xfrm>
        </p:spPr>
        <p:txBody>
          <a:bodyPr/>
          <a:lstStyle/>
          <a:p>
            <a:r>
              <a:rPr lang="en-US" sz="2000" b="1" dirty="0">
                <a:cs typeface="Times New Roman" panose="02020603050405020304" pitchFamily="18" charset="0"/>
              </a:rPr>
              <a:t>MASH Testing of </a:t>
            </a:r>
            <a:r>
              <a:rPr lang="en-US" sz="2000" b="1" dirty="0" smtClean="0">
                <a:cs typeface="Times New Roman" panose="02020603050405020304" pitchFamily="18" charset="0"/>
              </a:rPr>
              <a:t>Massachusetts        S3-MTL4 </a:t>
            </a:r>
            <a:r>
              <a:rPr lang="en-US" sz="2000" b="1" dirty="0">
                <a:cs typeface="Times New Roman" panose="02020603050405020304" pitchFamily="18" charset="0"/>
              </a:rPr>
              <a:t>Curb </a:t>
            </a:r>
            <a:r>
              <a:rPr lang="en-US" sz="2000" b="1" dirty="0" smtClean="0">
                <a:cs typeface="Times New Roman" panose="02020603050405020304" pitchFamily="18" charset="0"/>
              </a:rPr>
              <a:t>Mounted Railing </a:t>
            </a:r>
          </a:p>
          <a:p>
            <a:pPr lvl="1"/>
            <a:r>
              <a:rPr lang="en-US" sz="1800" dirty="0" smtClean="0"/>
              <a:t>Full Matrix MASH TL-4</a:t>
            </a:r>
          </a:p>
        </p:txBody>
      </p:sp>
      <p:pic>
        <p:nvPicPr>
          <p:cNvPr id="6" name="Picture 5"/>
          <p:cNvPicPr>
            <a:picLocks noChangeAspect="1"/>
          </p:cNvPicPr>
          <p:nvPr/>
        </p:nvPicPr>
        <p:blipFill>
          <a:blip r:embed="rId2"/>
          <a:stretch>
            <a:fillRect/>
          </a:stretch>
        </p:blipFill>
        <p:spPr>
          <a:xfrm>
            <a:off x="4953000" y="1219200"/>
            <a:ext cx="3877597" cy="4697858"/>
          </a:xfrm>
          <a:prstGeom prst="rect">
            <a:avLst/>
          </a:prstGeom>
        </p:spPr>
      </p:pic>
    </p:spTree>
    <p:extLst>
      <p:ext uri="{BB962C8B-B14F-4D97-AF65-F5344CB8AC3E}">
        <p14:creationId xmlns:p14="http://schemas.microsoft.com/office/powerpoint/2010/main" val="2087770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cs typeface="Times New Roman" panose="02020603050405020304" pitchFamily="18" charset="0"/>
              </a:rPr>
              <a:t>MASH Testing of </a:t>
            </a:r>
            <a:r>
              <a:rPr lang="en-US" sz="2400" b="1" dirty="0" err="1" smtClean="0">
                <a:cs typeface="Times New Roman" panose="02020603050405020304" pitchFamily="18" charset="0"/>
              </a:rPr>
              <a:t>MassDOT</a:t>
            </a:r>
            <a:r>
              <a:rPr lang="en-US" sz="2400" b="1" dirty="0" smtClean="0">
                <a:cs typeface="Times New Roman" panose="02020603050405020304" pitchFamily="18" charset="0"/>
              </a:rPr>
              <a:t> S3-MTL4 </a:t>
            </a:r>
            <a:r>
              <a:rPr lang="en-US" sz="2400" b="1" dirty="0">
                <a:cs typeface="Times New Roman" panose="02020603050405020304" pitchFamily="18" charset="0"/>
              </a:rPr>
              <a:t>Curb Mounted &amp;</a:t>
            </a:r>
            <a:br>
              <a:rPr lang="en-US" sz="2400" b="1" dirty="0">
                <a:cs typeface="Times New Roman" panose="02020603050405020304" pitchFamily="18" charset="0"/>
              </a:rPr>
            </a:br>
            <a:r>
              <a:rPr lang="en-US" sz="2400" b="1" dirty="0">
                <a:cs typeface="Times New Roman" panose="02020603050405020304" pitchFamily="18" charset="0"/>
              </a:rPr>
              <a:t>Back of Sidewalk Mounted Bridge Railings</a:t>
            </a:r>
            <a:endParaRPr lang="en-US" sz="2400" dirty="0"/>
          </a:p>
        </p:txBody>
      </p:sp>
      <p:sp>
        <p:nvSpPr>
          <p:cNvPr id="7" name="Content Placeholder 2"/>
          <p:cNvSpPr txBox="1">
            <a:spLocks/>
          </p:cNvSpPr>
          <p:nvPr/>
        </p:nvSpPr>
        <p:spPr>
          <a:xfrm>
            <a:off x="304800" y="2971800"/>
            <a:ext cx="5257800" cy="1828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smtClean="0">
                <a:cs typeface="Times New Roman" panose="02020603050405020304" pitchFamily="18" charset="0"/>
              </a:rPr>
              <a:t>MASH Testing of Massachusetts                    S3-MTL4 </a:t>
            </a:r>
            <a:r>
              <a:rPr lang="en-US" sz="2000" b="1" dirty="0">
                <a:cs typeface="Times New Roman" panose="02020603050405020304" pitchFamily="18" charset="0"/>
              </a:rPr>
              <a:t>Back of Sidewalk Mounted </a:t>
            </a:r>
            <a:r>
              <a:rPr lang="en-US" sz="2000" b="1" dirty="0" smtClean="0">
                <a:cs typeface="Times New Roman" panose="02020603050405020304" pitchFamily="18" charset="0"/>
              </a:rPr>
              <a:t>Railing</a:t>
            </a:r>
          </a:p>
          <a:p>
            <a:pPr lvl="1"/>
            <a:r>
              <a:rPr lang="en-US" sz="1800" dirty="0" smtClean="0"/>
              <a:t>Full Matrix MASH TL-4</a:t>
            </a:r>
          </a:p>
        </p:txBody>
      </p:sp>
      <p:pic>
        <p:nvPicPr>
          <p:cNvPr id="8" name="Picture 7"/>
          <p:cNvPicPr>
            <a:picLocks noChangeAspect="1"/>
          </p:cNvPicPr>
          <p:nvPr/>
        </p:nvPicPr>
        <p:blipFill>
          <a:blip r:embed="rId2"/>
          <a:stretch>
            <a:fillRect/>
          </a:stretch>
        </p:blipFill>
        <p:spPr>
          <a:xfrm>
            <a:off x="5547852" y="1219200"/>
            <a:ext cx="3276600" cy="4665594"/>
          </a:xfrm>
          <a:prstGeom prst="rect">
            <a:avLst/>
          </a:prstGeom>
        </p:spPr>
      </p:pic>
    </p:spTree>
    <p:extLst>
      <p:ext uri="{BB962C8B-B14F-4D97-AF65-F5344CB8AC3E}">
        <p14:creationId xmlns:p14="http://schemas.microsoft.com/office/powerpoint/2010/main" val="1297148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981200"/>
            <a:ext cx="8458200" cy="1470025"/>
          </a:xfrm>
        </p:spPr>
        <p:txBody>
          <a:bodyPr/>
          <a:lstStyle/>
          <a:p>
            <a:r>
              <a:rPr lang="en-US" b="1" dirty="0"/>
              <a:t>MASH </a:t>
            </a:r>
            <a:r>
              <a:rPr lang="en-US" b="1" dirty="0" smtClean="0"/>
              <a:t>Testing </a:t>
            </a:r>
            <a:r>
              <a:rPr lang="en-US" b="1" dirty="0"/>
              <a:t>of </a:t>
            </a:r>
            <a:r>
              <a:rPr lang="en-US" b="1" dirty="0" smtClean="0"/>
              <a:t>Transition </a:t>
            </a:r>
            <a:r>
              <a:rPr lang="en-US" b="1" dirty="0"/>
              <a:t>from Weak Post </a:t>
            </a:r>
            <a:r>
              <a:rPr lang="en-US" b="1" dirty="0" smtClean="0"/>
              <a:t>MGS System </a:t>
            </a:r>
            <a:r>
              <a:rPr lang="en-US" b="1" dirty="0"/>
              <a:t>to </a:t>
            </a:r>
            <a:r>
              <a:rPr lang="en-US" b="1" dirty="0" smtClean="0"/>
              <a:t>Strong </a:t>
            </a:r>
            <a:r>
              <a:rPr lang="en-US" b="1" dirty="0"/>
              <a:t>Post MGS System</a:t>
            </a:r>
            <a:endParaRPr lang="en-US" dirty="0"/>
          </a:p>
        </p:txBody>
      </p:sp>
      <p:sp>
        <p:nvSpPr>
          <p:cNvPr id="5" name="Subtitle 4"/>
          <p:cNvSpPr>
            <a:spLocks noGrp="1"/>
          </p:cNvSpPr>
          <p:nvPr>
            <p:ph type="subTitle" idx="1"/>
          </p:nvPr>
        </p:nvSpPr>
        <p:spPr>
          <a:xfrm>
            <a:off x="895350" y="4495800"/>
            <a:ext cx="7353300" cy="1752600"/>
          </a:xfrm>
        </p:spPr>
        <p:txBody>
          <a:bodyPr/>
          <a:lstStyle/>
          <a:p>
            <a:r>
              <a:rPr lang="en-US" sz="2400" b="1" dirty="0">
                <a:solidFill>
                  <a:schemeClr val="tx1"/>
                </a:solidFill>
              </a:rPr>
              <a:t>TTI </a:t>
            </a:r>
            <a:r>
              <a:rPr lang="en-US" sz="2400" b="1" dirty="0" smtClean="0">
                <a:solidFill>
                  <a:schemeClr val="tx1"/>
                </a:solidFill>
              </a:rPr>
              <a:t>Researcher: Chiara S. Dobrovolny</a:t>
            </a:r>
            <a:endParaRPr lang="en-US" sz="2400" b="1" dirty="0">
              <a:solidFill>
                <a:schemeClr val="tx1"/>
              </a:solidFill>
            </a:endParaRPr>
          </a:p>
          <a:p>
            <a:r>
              <a:rPr lang="en-US" sz="2400" b="1" dirty="0">
                <a:solidFill>
                  <a:schemeClr val="tx1"/>
                </a:solidFill>
              </a:rPr>
              <a:t>Technical </a:t>
            </a:r>
            <a:r>
              <a:rPr lang="en-US" sz="2400" b="1" dirty="0" smtClean="0">
                <a:solidFill>
                  <a:schemeClr val="tx1"/>
                </a:solidFill>
              </a:rPr>
              <a:t>Representative: </a:t>
            </a:r>
            <a:r>
              <a:rPr lang="en-US" sz="2400" b="1" dirty="0">
                <a:solidFill>
                  <a:schemeClr val="tx1"/>
                </a:solidFill>
              </a:rPr>
              <a:t>David Kilpatrick </a:t>
            </a:r>
            <a:r>
              <a:rPr lang="en-US" sz="2400" b="1" dirty="0" smtClean="0">
                <a:solidFill>
                  <a:schemeClr val="tx1"/>
                </a:solidFill>
              </a:rPr>
              <a:t>(CTDOT)</a:t>
            </a:r>
            <a:endParaRPr lang="en-US" sz="2400" b="1" dirty="0">
              <a:solidFill>
                <a:schemeClr val="tx1"/>
              </a:solidFill>
            </a:endParaRPr>
          </a:p>
        </p:txBody>
      </p:sp>
    </p:spTree>
    <p:extLst>
      <p:ext uri="{BB962C8B-B14F-4D97-AF65-F5344CB8AC3E}">
        <p14:creationId xmlns:p14="http://schemas.microsoft.com/office/powerpoint/2010/main" val="4129433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MASH Testing of Transition from Weak Post </a:t>
            </a:r>
            <a:r>
              <a:rPr lang="en-US" sz="2400" b="1" dirty="0" smtClean="0"/>
              <a:t>MGS to </a:t>
            </a:r>
            <a:r>
              <a:rPr lang="en-US" sz="2400" b="1" dirty="0"/>
              <a:t>Strong Post </a:t>
            </a:r>
            <a:r>
              <a:rPr lang="en-US" sz="2400" b="1" dirty="0" smtClean="0"/>
              <a:t>MGS</a:t>
            </a:r>
            <a:endParaRPr lang="en-US" sz="2400" dirty="0"/>
          </a:p>
        </p:txBody>
      </p:sp>
      <p:pic>
        <p:nvPicPr>
          <p:cNvPr id="5" name="Picture 4"/>
          <p:cNvPicPr>
            <a:picLocks noChangeAspect="1"/>
          </p:cNvPicPr>
          <p:nvPr/>
        </p:nvPicPr>
        <p:blipFill>
          <a:blip r:embed="rId2"/>
          <a:stretch>
            <a:fillRect/>
          </a:stretch>
        </p:blipFill>
        <p:spPr>
          <a:xfrm>
            <a:off x="74069" y="2667000"/>
            <a:ext cx="8917531" cy="2772618"/>
          </a:xfrm>
          <a:prstGeom prst="rect">
            <a:avLst/>
          </a:prstGeom>
        </p:spPr>
      </p:pic>
      <p:sp>
        <p:nvSpPr>
          <p:cNvPr id="7" name="Content Placeholder 2"/>
          <p:cNvSpPr txBox="1">
            <a:spLocks/>
          </p:cNvSpPr>
          <p:nvPr/>
        </p:nvSpPr>
        <p:spPr>
          <a:xfrm>
            <a:off x="152400" y="1447800"/>
            <a:ext cx="8610600" cy="76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1800" dirty="0" smtClean="0"/>
              <a:t>Full Scale MASH Tests 3-21 and 3-20 on </a:t>
            </a:r>
            <a:r>
              <a:rPr lang="en-US" sz="1800" dirty="0"/>
              <a:t>D</a:t>
            </a:r>
            <a:r>
              <a:rPr lang="en-US" sz="1800" dirty="0" smtClean="0"/>
              <a:t>ownstream End of Weak to Strong Transition </a:t>
            </a:r>
          </a:p>
        </p:txBody>
      </p:sp>
    </p:spTree>
    <p:extLst>
      <p:ext uri="{BB962C8B-B14F-4D97-AF65-F5344CB8AC3E}">
        <p14:creationId xmlns:p14="http://schemas.microsoft.com/office/powerpoint/2010/main" val="2407967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981200"/>
            <a:ext cx="8458200" cy="1470025"/>
          </a:xfrm>
        </p:spPr>
        <p:txBody>
          <a:bodyPr/>
          <a:lstStyle/>
          <a:p>
            <a:r>
              <a:rPr lang="en-US" sz="4000" b="1" dirty="0"/>
              <a:t>MASH </a:t>
            </a:r>
            <a:r>
              <a:rPr lang="en-US" sz="4000" b="1" dirty="0" smtClean="0"/>
              <a:t>Testing </a:t>
            </a:r>
            <a:r>
              <a:rPr lang="en-US" sz="4000" b="1" dirty="0"/>
              <a:t>and Evaluation of the Merritt Parkway Guiderail </a:t>
            </a:r>
            <a:endParaRPr lang="en-US" sz="4000" dirty="0"/>
          </a:p>
        </p:txBody>
      </p:sp>
      <p:sp>
        <p:nvSpPr>
          <p:cNvPr id="6" name="Subtitle 4"/>
          <p:cNvSpPr txBox="1">
            <a:spLocks/>
          </p:cNvSpPr>
          <p:nvPr/>
        </p:nvSpPr>
        <p:spPr>
          <a:xfrm>
            <a:off x="895350" y="4495800"/>
            <a:ext cx="7353300" cy="1752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smtClean="0">
                <a:solidFill>
                  <a:schemeClr val="tx1"/>
                </a:solidFill>
              </a:rPr>
              <a:t>TTI Researcher: Chiara S. Dobrovolny</a:t>
            </a:r>
          </a:p>
          <a:p>
            <a:r>
              <a:rPr lang="en-US" sz="2400" b="1" smtClean="0">
                <a:solidFill>
                  <a:schemeClr val="tx1"/>
                </a:solidFill>
              </a:rPr>
              <a:t>Technical Representative: David Kilpatrick (CTDOT)</a:t>
            </a:r>
            <a:endParaRPr lang="en-US" sz="2400" b="1" dirty="0">
              <a:solidFill>
                <a:schemeClr val="tx1"/>
              </a:solidFill>
            </a:endParaRPr>
          </a:p>
        </p:txBody>
      </p:sp>
    </p:spTree>
    <p:extLst>
      <p:ext uri="{BB962C8B-B14F-4D97-AF65-F5344CB8AC3E}">
        <p14:creationId xmlns:p14="http://schemas.microsoft.com/office/powerpoint/2010/main" val="3596775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MASH Testing and Evaluation of the Merritt Parkway Guiderail </a:t>
            </a:r>
            <a:endParaRPr lang="en-US" sz="2400" dirty="0"/>
          </a:p>
        </p:txBody>
      </p:sp>
      <p:sp>
        <p:nvSpPr>
          <p:cNvPr id="5" name="Content Placeholder 2"/>
          <p:cNvSpPr txBox="1">
            <a:spLocks/>
          </p:cNvSpPr>
          <p:nvPr/>
        </p:nvSpPr>
        <p:spPr>
          <a:xfrm>
            <a:off x="152400" y="1447800"/>
            <a:ext cx="8610600" cy="76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dirty="0" smtClean="0"/>
              <a:t>Planned full scale MASH tests:</a:t>
            </a:r>
          </a:p>
          <a:p>
            <a:pPr lvl="1">
              <a:buFontTx/>
              <a:buChar char="-"/>
            </a:pPr>
            <a:r>
              <a:rPr lang="en-US" dirty="0" smtClean="0"/>
              <a:t>Test 3-11 &amp; 3-10 </a:t>
            </a:r>
            <a:r>
              <a:rPr lang="en-US" dirty="0"/>
              <a:t>on LON, no </a:t>
            </a:r>
            <a:r>
              <a:rPr lang="en-US" dirty="0" smtClean="0"/>
              <a:t>Curb</a:t>
            </a:r>
          </a:p>
          <a:p>
            <a:pPr lvl="1">
              <a:buFontTx/>
              <a:buChar char="-"/>
            </a:pPr>
            <a:r>
              <a:rPr lang="en-US" dirty="0"/>
              <a:t>Test 3-11 &amp; 3-10 on LON, </a:t>
            </a:r>
            <a:r>
              <a:rPr lang="en-US" dirty="0" smtClean="0"/>
              <a:t>With </a:t>
            </a:r>
            <a:r>
              <a:rPr lang="en-US" dirty="0"/>
              <a:t>Curb</a:t>
            </a:r>
          </a:p>
          <a:p>
            <a:pPr lvl="1">
              <a:buFontTx/>
              <a:buChar char="-"/>
            </a:pPr>
            <a:r>
              <a:rPr lang="en-US" dirty="0"/>
              <a:t>Test </a:t>
            </a:r>
            <a:r>
              <a:rPr lang="en-US" dirty="0" smtClean="0"/>
              <a:t>3-21 </a:t>
            </a:r>
            <a:r>
              <a:rPr lang="en-US" dirty="0"/>
              <a:t>&amp; </a:t>
            </a:r>
            <a:r>
              <a:rPr lang="en-US" dirty="0" smtClean="0"/>
              <a:t>3-20 </a:t>
            </a:r>
            <a:r>
              <a:rPr lang="en-US" dirty="0"/>
              <a:t>on </a:t>
            </a:r>
            <a:r>
              <a:rPr lang="en-US" dirty="0" smtClean="0"/>
              <a:t>Transition to Concrete Parapet</a:t>
            </a:r>
            <a:endParaRPr lang="en-US" dirty="0"/>
          </a:p>
          <a:p>
            <a:pPr lvl="1">
              <a:buFontTx/>
              <a:buChar char="-"/>
            </a:pPr>
            <a:endParaRPr lang="en-US" dirty="0" smtClean="0"/>
          </a:p>
          <a:p>
            <a:pPr lvl="1">
              <a:buFontTx/>
              <a:buChar char="-"/>
            </a:pPr>
            <a:endParaRPr lang="en-US" dirty="0" smtClean="0"/>
          </a:p>
          <a:p>
            <a:pPr lvl="1">
              <a:buFontTx/>
              <a:buChar char="-"/>
            </a:pPr>
            <a:endParaRPr lang="en-US" dirty="0" smtClean="0"/>
          </a:p>
        </p:txBody>
      </p:sp>
    </p:spTree>
    <p:extLst>
      <p:ext uri="{BB962C8B-B14F-4D97-AF65-F5344CB8AC3E}">
        <p14:creationId xmlns:p14="http://schemas.microsoft.com/office/powerpoint/2010/main" val="929296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0175" y="152400"/>
            <a:ext cx="7772400" cy="784225"/>
          </a:xfrm>
        </p:spPr>
        <p:txBody>
          <a:bodyPr/>
          <a:lstStyle/>
          <a:p>
            <a:r>
              <a:rPr lang="en-US" sz="4000" b="1" dirty="0" smtClean="0">
                <a:cs typeface="Times New Roman" panose="02020603050405020304" pitchFamily="18" charset="0"/>
              </a:rPr>
              <a:t>Additional Projects</a:t>
            </a:r>
            <a:endParaRPr lang="en-US" sz="4000" b="1" dirty="0">
              <a:cs typeface="Times New Roman" panose="02020603050405020304" pitchFamily="18" charset="0"/>
            </a:endParaRPr>
          </a:p>
        </p:txBody>
      </p:sp>
      <p:sp>
        <p:nvSpPr>
          <p:cNvPr id="2" name="Rectangle 1"/>
          <p:cNvSpPr/>
          <p:nvPr/>
        </p:nvSpPr>
        <p:spPr>
          <a:xfrm>
            <a:off x="228600" y="1219200"/>
            <a:ext cx="8686800" cy="5170646"/>
          </a:xfrm>
          <a:prstGeom prst="rect">
            <a:avLst/>
          </a:prstGeom>
        </p:spPr>
        <p:txBody>
          <a:bodyPr wrap="square">
            <a:spAutoFit/>
          </a:bodyPr>
          <a:lstStyle/>
          <a:p>
            <a:pPr marL="457200" indent="-457200">
              <a:spcAft>
                <a:spcPts val="1800"/>
              </a:spcAft>
              <a:buFont typeface="Wingdings" panose="05000000000000000000" pitchFamily="2" charset="2"/>
              <a:buChar char="§"/>
            </a:pPr>
            <a:r>
              <a:rPr lang="en-US" sz="2400" b="1" dirty="0">
                <a:cs typeface="Times New Roman" panose="02020603050405020304" pitchFamily="18" charset="0"/>
              </a:rPr>
              <a:t>Analysis and Testing of Florida Department of Transportation Barrier </a:t>
            </a:r>
            <a:r>
              <a:rPr lang="en-US" sz="2400" b="1" dirty="0" smtClean="0">
                <a:cs typeface="Times New Roman" panose="02020603050405020304" pitchFamily="18" charset="0"/>
              </a:rPr>
              <a:t>Systems </a:t>
            </a:r>
            <a:r>
              <a:rPr lang="en-US" sz="2400" b="1" dirty="0">
                <a:cs typeface="Times New Roman" panose="02020603050405020304" pitchFamily="18" charset="0"/>
              </a:rPr>
              <a:t>for MASH Compliance </a:t>
            </a:r>
            <a:endParaRPr lang="en-US" sz="2400" b="1" dirty="0" smtClean="0">
              <a:cs typeface="Times New Roman" panose="02020603050405020304" pitchFamily="18" charset="0"/>
            </a:endParaRPr>
          </a:p>
          <a:p>
            <a:pPr marL="457200" indent="-457200">
              <a:spcAft>
                <a:spcPts val="1800"/>
              </a:spcAft>
              <a:buFont typeface="Wingdings" panose="05000000000000000000" pitchFamily="2" charset="2"/>
              <a:buChar char="§"/>
            </a:pPr>
            <a:r>
              <a:rPr lang="en-US" sz="2400" b="1" dirty="0">
                <a:cs typeface="Times New Roman" panose="02020603050405020304" pitchFamily="18" charset="0"/>
              </a:rPr>
              <a:t>MASH Implementation Support for </a:t>
            </a:r>
            <a:r>
              <a:rPr lang="en-US" sz="2400" b="1" dirty="0" smtClean="0">
                <a:cs typeface="Times New Roman" panose="02020603050405020304" pitchFamily="18" charset="0"/>
              </a:rPr>
              <a:t>WSDOT</a:t>
            </a:r>
          </a:p>
          <a:p>
            <a:pPr marL="457200" indent="-457200">
              <a:spcAft>
                <a:spcPts val="1800"/>
              </a:spcAft>
              <a:buFont typeface="Wingdings" panose="05000000000000000000" pitchFamily="2" charset="2"/>
              <a:buChar char="§"/>
            </a:pPr>
            <a:r>
              <a:rPr lang="en-US" sz="2400" b="1" dirty="0">
                <a:cs typeface="Times New Roman" panose="02020603050405020304" pitchFamily="18" charset="0"/>
              </a:rPr>
              <a:t>W-beam Guardrail Evaluation with Posts in </a:t>
            </a:r>
            <a:r>
              <a:rPr lang="en-US" sz="2400" b="1" dirty="0" smtClean="0">
                <a:cs typeface="Times New Roman" panose="02020603050405020304" pitchFamily="18" charset="0"/>
              </a:rPr>
              <a:t>Sleeves</a:t>
            </a:r>
          </a:p>
          <a:p>
            <a:pPr marL="457200" indent="-457200">
              <a:spcAft>
                <a:spcPts val="1800"/>
              </a:spcAft>
              <a:buFont typeface="Wingdings" panose="05000000000000000000" pitchFamily="2" charset="2"/>
              <a:buChar char="§"/>
            </a:pPr>
            <a:r>
              <a:rPr lang="en-US" sz="2400" b="1" dirty="0">
                <a:cs typeface="Times New Roman" panose="02020603050405020304" pitchFamily="18" charset="0"/>
              </a:rPr>
              <a:t>MASH Testing of </a:t>
            </a:r>
            <a:r>
              <a:rPr lang="en-US" sz="2400" b="1" dirty="0" smtClean="0">
                <a:cs typeface="Times New Roman" panose="02020603050405020304" pitchFamily="18" charset="0"/>
              </a:rPr>
              <a:t>Massachusetts S3-MTL4 </a:t>
            </a:r>
            <a:r>
              <a:rPr lang="en-US" sz="2400" b="1" dirty="0">
                <a:cs typeface="Times New Roman" panose="02020603050405020304" pitchFamily="18" charset="0"/>
              </a:rPr>
              <a:t>Curb Mounted &amp;</a:t>
            </a:r>
            <a:br>
              <a:rPr lang="en-US" sz="2400" b="1" dirty="0">
                <a:cs typeface="Times New Roman" panose="02020603050405020304" pitchFamily="18" charset="0"/>
              </a:rPr>
            </a:br>
            <a:r>
              <a:rPr lang="en-US" sz="2400" b="1" dirty="0">
                <a:cs typeface="Times New Roman" panose="02020603050405020304" pitchFamily="18" charset="0"/>
              </a:rPr>
              <a:t>Back of Sidewalk Mounted Bridge </a:t>
            </a:r>
            <a:r>
              <a:rPr lang="en-US" sz="2400" b="1" dirty="0" smtClean="0">
                <a:cs typeface="Times New Roman" panose="02020603050405020304" pitchFamily="18" charset="0"/>
              </a:rPr>
              <a:t>Railings</a:t>
            </a:r>
          </a:p>
          <a:p>
            <a:pPr marL="457200" indent="-457200">
              <a:spcAft>
                <a:spcPts val="1800"/>
              </a:spcAft>
              <a:buFont typeface="Wingdings" panose="05000000000000000000" pitchFamily="2" charset="2"/>
              <a:buChar char="§"/>
            </a:pPr>
            <a:r>
              <a:rPr lang="en-US" sz="2400" b="1" dirty="0"/>
              <a:t>MASH Testing of Transition from Weak Post MGS System to Strong Post MGS </a:t>
            </a:r>
            <a:r>
              <a:rPr lang="en-US" sz="2400" b="1" dirty="0" smtClean="0"/>
              <a:t>System</a:t>
            </a:r>
          </a:p>
          <a:p>
            <a:pPr marL="457200" indent="-457200">
              <a:spcAft>
                <a:spcPts val="1800"/>
              </a:spcAft>
              <a:buFont typeface="Wingdings" panose="05000000000000000000" pitchFamily="2" charset="2"/>
              <a:buChar char="§"/>
            </a:pPr>
            <a:r>
              <a:rPr lang="en-US" sz="2400" b="1" dirty="0"/>
              <a:t>MASH Testing and Evaluation of the Merritt Parkway Guiderail </a:t>
            </a:r>
            <a:endParaRPr lang="en-US" sz="2400" b="1" dirty="0" smtClean="0">
              <a:cs typeface="Times New Roman" panose="02020603050405020304" pitchFamily="18" charset="0"/>
            </a:endParaRPr>
          </a:p>
          <a:p>
            <a:pPr marL="457200" indent="-457200">
              <a:spcAft>
                <a:spcPts val="1800"/>
              </a:spcAft>
              <a:buFont typeface="Wingdings" panose="05000000000000000000" pitchFamily="2" charset="2"/>
              <a:buChar char="§"/>
            </a:pPr>
            <a:endParaRPr lang="en-US" sz="2400" dirty="0"/>
          </a:p>
        </p:txBody>
      </p:sp>
    </p:spTree>
    <p:extLst>
      <p:ext uri="{BB962C8B-B14F-4D97-AF65-F5344CB8AC3E}">
        <p14:creationId xmlns:p14="http://schemas.microsoft.com/office/powerpoint/2010/main" val="679780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b="1" dirty="0">
                <a:cs typeface="Times New Roman" panose="02020603050405020304" pitchFamily="18" charset="0"/>
              </a:rPr>
              <a:t>Analysis and Testing of Florida Department of Transportation Barrier </a:t>
            </a:r>
            <a:br>
              <a:rPr lang="en-US" sz="3600" b="1" dirty="0">
                <a:cs typeface="Times New Roman" panose="02020603050405020304" pitchFamily="18" charset="0"/>
              </a:rPr>
            </a:br>
            <a:r>
              <a:rPr lang="en-US" sz="3600" b="1" dirty="0">
                <a:cs typeface="Times New Roman" panose="02020603050405020304" pitchFamily="18" charset="0"/>
              </a:rPr>
              <a:t>Systems for MASH Compliance </a:t>
            </a:r>
          </a:p>
        </p:txBody>
      </p:sp>
      <p:sp>
        <p:nvSpPr>
          <p:cNvPr id="5" name="Subtitle 4"/>
          <p:cNvSpPr>
            <a:spLocks noGrp="1"/>
          </p:cNvSpPr>
          <p:nvPr>
            <p:ph type="subTitle" idx="1"/>
          </p:nvPr>
        </p:nvSpPr>
        <p:spPr>
          <a:xfrm>
            <a:off x="895350" y="4343400"/>
            <a:ext cx="7353300" cy="1752600"/>
          </a:xfrm>
        </p:spPr>
        <p:txBody>
          <a:bodyPr/>
          <a:lstStyle/>
          <a:p>
            <a:r>
              <a:rPr lang="en-US" sz="2400" b="1" dirty="0">
                <a:solidFill>
                  <a:schemeClr val="tx1"/>
                </a:solidFill>
              </a:rPr>
              <a:t>TTI </a:t>
            </a:r>
            <a:r>
              <a:rPr lang="en-US" sz="2400" b="1" dirty="0" smtClean="0">
                <a:solidFill>
                  <a:schemeClr val="tx1"/>
                </a:solidFill>
              </a:rPr>
              <a:t>Researcher: James Kovar</a:t>
            </a:r>
            <a:endParaRPr lang="en-US" sz="2400" b="1" dirty="0">
              <a:solidFill>
                <a:schemeClr val="tx1"/>
              </a:solidFill>
            </a:endParaRPr>
          </a:p>
          <a:p>
            <a:r>
              <a:rPr lang="en-US" sz="2400" b="1" dirty="0">
                <a:solidFill>
                  <a:schemeClr val="tx1"/>
                </a:solidFill>
              </a:rPr>
              <a:t>Technical </a:t>
            </a:r>
            <a:r>
              <a:rPr lang="en-US" sz="2400" b="1" dirty="0" smtClean="0">
                <a:solidFill>
                  <a:schemeClr val="tx1"/>
                </a:solidFill>
              </a:rPr>
              <a:t>Representative: </a:t>
            </a:r>
            <a:r>
              <a:rPr lang="en-US" sz="2400" b="1" dirty="0">
                <a:solidFill>
                  <a:schemeClr val="tx1"/>
                </a:solidFill>
              </a:rPr>
              <a:t>Derwood </a:t>
            </a:r>
            <a:r>
              <a:rPr lang="en-US" sz="2400" b="1" dirty="0" smtClean="0">
                <a:solidFill>
                  <a:schemeClr val="tx1"/>
                </a:solidFill>
              </a:rPr>
              <a:t>Sheppard</a:t>
            </a:r>
            <a:r>
              <a:rPr lang="en-US" sz="2400" b="1" dirty="0">
                <a:solidFill>
                  <a:schemeClr val="tx1"/>
                </a:solidFill>
              </a:rPr>
              <a:t> </a:t>
            </a:r>
            <a:r>
              <a:rPr lang="en-US" sz="2400" b="1" dirty="0" smtClean="0">
                <a:solidFill>
                  <a:schemeClr val="tx1"/>
                </a:solidFill>
              </a:rPr>
              <a:t>(FDOT)</a:t>
            </a:r>
            <a:endParaRPr lang="en-US" sz="2400" b="1" dirty="0">
              <a:solidFill>
                <a:schemeClr val="tx1"/>
              </a:solidFill>
            </a:endParaRPr>
          </a:p>
        </p:txBody>
      </p:sp>
    </p:spTree>
    <p:extLst>
      <p:ext uri="{BB962C8B-B14F-4D97-AF65-F5344CB8AC3E}">
        <p14:creationId xmlns:p14="http://schemas.microsoft.com/office/powerpoint/2010/main" val="3452370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cs typeface="Times New Roman" panose="02020603050405020304" pitchFamily="18" charset="0"/>
              </a:rPr>
              <a:t>Analysis and Testing of Florida </a:t>
            </a:r>
            <a:r>
              <a:rPr lang="en-US" sz="2400" b="1" dirty="0" smtClean="0">
                <a:cs typeface="Times New Roman" panose="02020603050405020304" pitchFamily="18" charset="0"/>
              </a:rPr>
              <a:t>DOT Barrier </a:t>
            </a:r>
            <a:r>
              <a:rPr lang="en-US" sz="2400" b="1" dirty="0">
                <a:cs typeface="Times New Roman" panose="02020603050405020304" pitchFamily="18" charset="0"/>
              </a:rPr>
              <a:t/>
            </a:r>
            <a:br>
              <a:rPr lang="en-US" sz="2400" b="1" dirty="0">
                <a:cs typeface="Times New Roman" panose="02020603050405020304" pitchFamily="18" charset="0"/>
              </a:rPr>
            </a:br>
            <a:r>
              <a:rPr lang="en-US" sz="2400" b="1" dirty="0">
                <a:cs typeface="Times New Roman" panose="02020603050405020304" pitchFamily="18" charset="0"/>
              </a:rPr>
              <a:t>Systems for MASH Compliance </a:t>
            </a:r>
            <a:endParaRPr lang="en-US" sz="2400" dirty="0"/>
          </a:p>
        </p:txBody>
      </p:sp>
      <p:sp>
        <p:nvSpPr>
          <p:cNvPr id="3" name="Content Placeholder 2"/>
          <p:cNvSpPr>
            <a:spLocks noGrp="1"/>
          </p:cNvSpPr>
          <p:nvPr>
            <p:ph idx="1"/>
          </p:nvPr>
        </p:nvSpPr>
        <p:spPr>
          <a:xfrm>
            <a:off x="457200" y="1219200"/>
            <a:ext cx="8077200" cy="1828800"/>
          </a:xfrm>
        </p:spPr>
        <p:txBody>
          <a:bodyPr/>
          <a:lstStyle/>
          <a:p>
            <a:r>
              <a:rPr lang="en-US" sz="2000" b="1" dirty="0"/>
              <a:t>Task </a:t>
            </a:r>
            <a:r>
              <a:rPr lang="en-US" sz="2000" b="1" dirty="0" smtClean="0"/>
              <a:t>1: MASH </a:t>
            </a:r>
            <a:r>
              <a:rPr lang="en-US" sz="2000" b="1" dirty="0"/>
              <a:t>Testing of Special Baseplate </a:t>
            </a:r>
            <a:r>
              <a:rPr lang="en-US" sz="2000" b="1" dirty="0" smtClean="0"/>
              <a:t>Posts</a:t>
            </a:r>
          </a:p>
          <a:p>
            <a:pPr lvl="1"/>
            <a:r>
              <a:rPr lang="en-US" sz="1800" dirty="0"/>
              <a:t>Subtask 1.1:  Analysis and Design of Guardrail Posts on Concrete Structures Detail </a:t>
            </a:r>
            <a:endParaRPr lang="en-US" sz="1800" dirty="0" smtClean="0"/>
          </a:p>
          <a:p>
            <a:pPr lvl="1"/>
            <a:r>
              <a:rPr lang="en-US" sz="1800" dirty="0"/>
              <a:t>Subtask 1.2:  Pendulum Testing of Two Post Designs </a:t>
            </a:r>
            <a:endParaRPr lang="en-US" sz="1800" dirty="0" smtClean="0"/>
          </a:p>
          <a:p>
            <a:pPr lvl="1"/>
            <a:r>
              <a:rPr lang="en-US" sz="1800" dirty="0"/>
              <a:t>Subtask 1.3: MASH Testing of Final Post </a:t>
            </a:r>
            <a:r>
              <a:rPr lang="en-US" sz="1800" dirty="0" smtClean="0"/>
              <a:t>Design (MASH Test 2-11)</a:t>
            </a:r>
          </a:p>
        </p:txBody>
      </p:sp>
      <p:sp>
        <p:nvSpPr>
          <p:cNvPr id="4" name="Content Placeholder 2"/>
          <p:cNvSpPr txBox="1">
            <a:spLocks/>
          </p:cNvSpPr>
          <p:nvPr/>
        </p:nvSpPr>
        <p:spPr>
          <a:xfrm>
            <a:off x="474406" y="3182527"/>
            <a:ext cx="8077200" cy="154187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smtClean="0"/>
              <a:t>Task 2: MASH 4-11 Testing of Combination Traffic-Pedestrian-Bicycle Bridge Railing </a:t>
            </a:r>
          </a:p>
          <a:p>
            <a:pPr lvl="1"/>
            <a:r>
              <a:rPr lang="en-US" sz="1800" dirty="0" smtClean="0"/>
              <a:t>Subtask 2.1 – System Construction </a:t>
            </a:r>
          </a:p>
          <a:p>
            <a:pPr lvl="1"/>
            <a:r>
              <a:rPr lang="en-US" sz="1800" dirty="0" smtClean="0"/>
              <a:t>Subtask 2.2 – Full-Scale Crash Test and Report (MASH Test 3-11)</a:t>
            </a:r>
          </a:p>
          <a:p>
            <a:pPr marL="914400" lvl="2" indent="0">
              <a:buNone/>
            </a:pPr>
            <a:endParaRPr lang="en-US" sz="1600" dirty="0"/>
          </a:p>
        </p:txBody>
      </p:sp>
      <p:sp>
        <p:nvSpPr>
          <p:cNvPr id="5" name="Content Placeholder 2"/>
          <p:cNvSpPr txBox="1">
            <a:spLocks/>
          </p:cNvSpPr>
          <p:nvPr/>
        </p:nvSpPr>
        <p:spPr>
          <a:xfrm>
            <a:off x="457200" y="4876800"/>
            <a:ext cx="8077200" cy="1219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smtClean="0"/>
              <a:t>Task 3: MASH Testing of W-Beam Median Guardrail w/ Rub Rail </a:t>
            </a:r>
          </a:p>
          <a:p>
            <a:pPr lvl="1"/>
            <a:r>
              <a:rPr lang="en-US" sz="1800" dirty="0" smtClean="0"/>
              <a:t>Subtask 3.1: Construction and Demolition</a:t>
            </a:r>
          </a:p>
          <a:p>
            <a:pPr lvl="1"/>
            <a:r>
              <a:rPr lang="en-US" sz="1800" dirty="0" smtClean="0"/>
              <a:t>Subtask 3.2: Crash Testing and Reporting (MASH Tests 3-11 and 3-10)</a:t>
            </a:r>
          </a:p>
        </p:txBody>
      </p:sp>
    </p:spTree>
    <p:extLst>
      <p:ext uri="{BB962C8B-B14F-4D97-AF65-F5344CB8AC3E}">
        <p14:creationId xmlns:p14="http://schemas.microsoft.com/office/powerpoint/2010/main" val="1119126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b="1" dirty="0" smtClean="0">
                <a:cs typeface="Times New Roman" panose="02020603050405020304" pitchFamily="18" charset="0"/>
              </a:rPr>
              <a:t>MASH Implementation Support for WSDOT</a:t>
            </a:r>
            <a:endParaRPr lang="en-US" sz="3600" b="1" dirty="0">
              <a:cs typeface="Times New Roman" panose="02020603050405020304" pitchFamily="18" charset="0"/>
            </a:endParaRPr>
          </a:p>
        </p:txBody>
      </p:sp>
      <p:sp>
        <p:nvSpPr>
          <p:cNvPr id="5" name="Subtitle 4"/>
          <p:cNvSpPr>
            <a:spLocks noGrp="1"/>
          </p:cNvSpPr>
          <p:nvPr>
            <p:ph type="subTitle" idx="1"/>
          </p:nvPr>
        </p:nvSpPr>
        <p:spPr>
          <a:xfrm>
            <a:off x="1371600" y="4114800"/>
            <a:ext cx="6629400" cy="1752600"/>
          </a:xfrm>
        </p:spPr>
        <p:txBody>
          <a:bodyPr/>
          <a:lstStyle/>
          <a:p>
            <a:r>
              <a:rPr lang="en-US" sz="2400" b="1" dirty="0">
                <a:solidFill>
                  <a:schemeClr val="tx1"/>
                </a:solidFill>
              </a:rPr>
              <a:t>TTI Researcher: Nauman </a:t>
            </a:r>
            <a:r>
              <a:rPr lang="en-US" sz="2400" b="1" dirty="0" smtClean="0">
                <a:solidFill>
                  <a:schemeClr val="tx1"/>
                </a:solidFill>
              </a:rPr>
              <a:t>Sheikh</a:t>
            </a:r>
            <a:endParaRPr lang="en-US" sz="2400" b="1" dirty="0">
              <a:solidFill>
                <a:schemeClr val="tx1"/>
              </a:solidFill>
            </a:endParaRPr>
          </a:p>
          <a:p>
            <a:r>
              <a:rPr lang="en-US" sz="2400" b="1" dirty="0">
                <a:solidFill>
                  <a:schemeClr val="tx1"/>
                </a:solidFill>
              </a:rPr>
              <a:t>Technical Representative: Jeff </a:t>
            </a:r>
            <a:r>
              <a:rPr lang="en-US" sz="2400" b="1" dirty="0" err="1" smtClean="0">
                <a:solidFill>
                  <a:schemeClr val="tx1"/>
                </a:solidFill>
              </a:rPr>
              <a:t>Petterson</a:t>
            </a:r>
            <a:r>
              <a:rPr lang="en-US" sz="2400" b="1" dirty="0" smtClean="0">
                <a:solidFill>
                  <a:schemeClr val="tx1"/>
                </a:solidFill>
              </a:rPr>
              <a:t> (WSDOT)</a:t>
            </a:r>
            <a:endParaRPr lang="en-US" sz="2400" b="1" dirty="0">
              <a:solidFill>
                <a:schemeClr val="tx1"/>
              </a:solidFill>
            </a:endParaRPr>
          </a:p>
        </p:txBody>
      </p:sp>
    </p:spTree>
    <p:extLst>
      <p:ext uri="{BB962C8B-B14F-4D97-AF65-F5344CB8AC3E}">
        <p14:creationId xmlns:p14="http://schemas.microsoft.com/office/powerpoint/2010/main" val="4162366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MASH Implementation Support for WSDOT</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Need</a:t>
            </a:r>
          </a:p>
          <a:p>
            <a:pPr lvl="1"/>
            <a:r>
              <a:rPr lang="en-US" dirty="0" smtClean="0"/>
              <a:t>WSDOT needs assessment of various safety hardware to determine which systems may need testing, and/or formal engineering opinions for MASH compliance</a:t>
            </a:r>
          </a:p>
          <a:p>
            <a:r>
              <a:rPr lang="en-US" dirty="0" smtClean="0"/>
              <a:t>Objective</a:t>
            </a:r>
          </a:p>
          <a:p>
            <a:pPr lvl="1"/>
            <a:r>
              <a:rPr lang="en-US" dirty="0" smtClean="0"/>
              <a:t>Based on past testing and literature review, TTI is to assess systems prioritized by WSDOT and report whether they are likely to be MASH compliant, and if not, what tests or analyses may be needed</a:t>
            </a:r>
            <a:endParaRPr lang="en-US" dirty="0"/>
          </a:p>
        </p:txBody>
      </p:sp>
    </p:spTree>
    <p:extLst>
      <p:ext uri="{BB962C8B-B14F-4D97-AF65-F5344CB8AC3E}">
        <p14:creationId xmlns:p14="http://schemas.microsoft.com/office/powerpoint/2010/main" val="181206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MASH Implementation Support for WSDOT</a:t>
            </a:r>
            <a:endParaRPr lang="en-US" sz="3200" dirty="0"/>
          </a:p>
        </p:txBody>
      </p:sp>
      <p:sp>
        <p:nvSpPr>
          <p:cNvPr id="3" name="Content Placeholder 2"/>
          <p:cNvSpPr>
            <a:spLocks noGrp="1"/>
          </p:cNvSpPr>
          <p:nvPr>
            <p:ph idx="1"/>
          </p:nvPr>
        </p:nvSpPr>
        <p:spPr/>
        <p:txBody>
          <a:bodyPr/>
          <a:lstStyle/>
          <a:p>
            <a:r>
              <a:rPr lang="en-US" dirty="0" smtClean="0"/>
              <a:t>Progress</a:t>
            </a:r>
          </a:p>
          <a:p>
            <a:pPr lvl="1"/>
            <a:r>
              <a:rPr lang="en-US" dirty="0" smtClean="0"/>
              <a:t>Three systems were prioritized in the first round</a:t>
            </a:r>
          </a:p>
          <a:p>
            <a:pPr lvl="1"/>
            <a:r>
              <a:rPr lang="en-US" dirty="0" smtClean="0"/>
              <a:t>TTI has provided assessment on one of the three</a:t>
            </a:r>
          </a:p>
          <a:p>
            <a:pPr lvl="2"/>
            <a:r>
              <a:rPr lang="en-US" dirty="0" smtClean="0"/>
              <a:t>Embedded single slope barrier with drainage scuppers</a:t>
            </a:r>
          </a:p>
          <a:p>
            <a:r>
              <a:rPr lang="en-US" dirty="0" smtClean="0"/>
              <a:t>Future Tasks</a:t>
            </a:r>
          </a:p>
          <a:p>
            <a:pPr lvl="1"/>
            <a:r>
              <a:rPr lang="en-US" dirty="0" smtClean="0"/>
              <a:t>TTI to provide assessment on remaining two systems</a:t>
            </a:r>
          </a:p>
          <a:p>
            <a:pPr lvl="1"/>
            <a:r>
              <a:rPr lang="en-US" dirty="0" smtClean="0"/>
              <a:t>A new list of revised systems will be provided by WSDOT for further assessment by TTI</a:t>
            </a:r>
            <a:endParaRPr lang="en-US" dirty="0"/>
          </a:p>
        </p:txBody>
      </p:sp>
    </p:spTree>
    <p:extLst>
      <p:ext uri="{BB962C8B-B14F-4D97-AF65-F5344CB8AC3E}">
        <p14:creationId xmlns:p14="http://schemas.microsoft.com/office/powerpoint/2010/main" val="24123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b="1" dirty="0" smtClean="0">
                <a:cs typeface="Times New Roman" panose="02020603050405020304" pitchFamily="18" charset="0"/>
              </a:rPr>
              <a:t>W-beam Guardrail Evaluation with Posts in Sleeves</a:t>
            </a:r>
            <a:endParaRPr lang="en-US" sz="3600" b="1" dirty="0">
              <a:cs typeface="Times New Roman" panose="02020603050405020304" pitchFamily="18" charset="0"/>
            </a:endParaRPr>
          </a:p>
        </p:txBody>
      </p:sp>
      <p:sp>
        <p:nvSpPr>
          <p:cNvPr id="5" name="Subtitle 4"/>
          <p:cNvSpPr>
            <a:spLocks noGrp="1"/>
          </p:cNvSpPr>
          <p:nvPr>
            <p:ph type="subTitle" idx="1"/>
          </p:nvPr>
        </p:nvSpPr>
        <p:spPr>
          <a:xfrm>
            <a:off x="914400" y="4114800"/>
            <a:ext cx="7391400" cy="1752600"/>
          </a:xfrm>
        </p:spPr>
        <p:txBody>
          <a:bodyPr/>
          <a:lstStyle/>
          <a:p>
            <a:r>
              <a:rPr lang="en-US" sz="2400" b="1" dirty="0">
                <a:solidFill>
                  <a:schemeClr val="tx1"/>
                </a:solidFill>
              </a:rPr>
              <a:t>TTI Researcher: Nauman </a:t>
            </a:r>
            <a:r>
              <a:rPr lang="en-US" sz="2400" b="1" dirty="0" smtClean="0">
                <a:solidFill>
                  <a:schemeClr val="tx1"/>
                </a:solidFill>
              </a:rPr>
              <a:t>Sheikh</a:t>
            </a:r>
            <a:endParaRPr lang="en-US" sz="2400" b="1" dirty="0">
              <a:solidFill>
                <a:schemeClr val="tx1"/>
              </a:solidFill>
            </a:endParaRPr>
          </a:p>
          <a:p>
            <a:r>
              <a:rPr lang="en-US" sz="2400" b="1" dirty="0">
                <a:solidFill>
                  <a:schemeClr val="tx1"/>
                </a:solidFill>
              </a:rPr>
              <a:t>Technical Representative: Carolyn </a:t>
            </a:r>
            <a:r>
              <a:rPr lang="en-US" sz="2400" b="1" dirty="0" smtClean="0">
                <a:solidFill>
                  <a:schemeClr val="tx1"/>
                </a:solidFill>
              </a:rPr>
              <a:t>Morehouse (AKDOT)</a:t>
            </a:r>
            <a:endParaRPr lang="en-US" sz="2400" b="1" dirty="0">
              <a:solidFill>
                <a:schemeClr val="tx1"/>
              </a:solidFill>
            </a:endParaRPr>
          </a:p>
        </p:txBody>
      </p:sp>
    </p:spTree>
    <p:extLst>
      <p:ext uri="{BB962C8B-B14F-4D97-AF65-F5344CB8AC3E}">
        <p14:creationId xmlns:p14="http://schemas.microsoft.com/office/powerpoint/2010/main" val="2485271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W-beam Guardrail Posts in Sleeves</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Need</a:t>
            </a:r>
          </a:p>
          <a:p>
            <a:pPr lvl="1"/>
            <a:r>
              <a:rPr lang="en-US" dirty="0" smtClean="0"/>
              <a:t>Due to frozen soil, guardrail and terminal posts are sometimes installed in steel tubes (sleeve)</a:t>
            </a:r>
          </a:p>
          <a:p>
            <a:pPr lvl="1"/>
            <a:r>
              <a:rPr lang="en-US" dirty="0" smtClean="0"/>
              <a:t>It is not know if this practice alters the performance of the guardrail to be MASH compliant</a:t>
            </a:r>
          </a:p>
          <a:p>
            <a:r>
              <a:rPr lang="en-US" dirty="0" smtClean="0"/>
              <a:t>Objective</a:t>
            </a:r>
          </a:p>
          <a:p>
            <a:pPr lvl="1"/>
            <a:r>
              <a:rPr lang="en-US" dirty="0" smtClean="0"/>
              <a:t>Perform a series of bogie testing with posts installed in standard soil and in sleeve to compare post </a:t>
            </a:r>
            <a:r>
              <a:rPr lang="en-US" dirty="0" err="1" smtClean="0"/>
              <a:t>reponse</a:t>
            </a:r>
            <a:endParaRPr lang="en-US" dirty="0" smtClean="0"/>
          </a:p>
          <a:p>
            <a:pPr lvl="1"/>
            <a:r>
              <a:rPr lang="en-US" dirty="0" smtClean="0"/>
              <a:t>Perform a full-scale MASH crash test on a generic system with posts installed in sleeve</a:t>
            </a:r>
            <a:endParaRPr lang="en-US" dirty="0"/>
          </a:p>
        </p:txBody>
      </p:sp>
    </p:spTree>
    <p:extLst>
      <p:ext uri="{BB962C8B-B14F-4D97-AF65-F5344CB8AC3E}">
        <p14:creationId xmlns:p14="http://schemas.microsoft.com/office/powerpoint/2010/main" val="2835629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8003</TotalTime>
  <Words>667</Words>
  <Application>Microsoft Office PowerPoint</Application>
  <PresentationFormat>On-screen Show (4:3)</PresentationFormat>
  <Paragraphs>87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Arial</vt:lpstr>
      <vt:lpstr>Wingdings</vt:lpstr>
      <vt:lpstr>Times New Roman</vt:lpstr>
      <vt:lpstr>Office Theme</vt:lpstr>
      <vt:lpstr>Roadside Safety Pooled Fund Program  Research Update</vt:lpstr>
      <vt:lpstr>Additional Projects</vt:lpstr>
      <vt:lpstr>Analysis and Testing of Florida Department of Transportation Barrier  Systems for MASH Compliance </vt:lpstr>
      <vt:lpstr>Analysis and Testing of Florida DOT Barrier  Systems for MASH Compliance </vt:lpstr>
      <vt:lpstr>MASH Implementation Support for WSDOT</vt:lpstr>
      <vt:lpstr>MASH Implementation Support for WSDOT</vt:lpstr>
      <vt:lpstr>MASH Implementation Support for WSDOT</vt:lpstr>
      <vt:lpstr>W-beam Guardrail Evaluation with Posts in Sleeves</vt:lpstr>
      <vt:lpstr>W-beam Guardrail Posts in Sleeves</vt:lpstr>
      <vt:lpstr>W-beam Guardrail Posts in Sleeves</vt:lpstr>
      <vt:lpstr>MASH Testing of Massachusetts     S3-MTL4 Curb Mounted &amp; Back of Sidewalk Mounted Bridge Railings</vt:lpstr>
      <vt:lpstr>MASH Testing of MassDOT S3-MTL4 Curb Mounted &amp; Back of Sidewalk Mounted Bridge Railings</vt:lpstr>
      <vt:lpstr>MASH Testing of MassDOT S3-MTL4 Curb Mounted &amp; Back of Sidewalk Mounted Bridge Railings</vt:lpstr>
      <vt:lpstr>MASH Testing of Transition from Weak Post MGS System to Strong Post MGS System</vt:lpstr>
      <vt:lpstr>MASH Testing of Transition from Weak Post MGS to Strong Post MGS</vt:lpstr>
      <vt:lpstr>MASH Testing and Evaluation of the Merritt Parkway Guiderail </vt:lpstr>
      <vt:lpstr>MASH Testing and Evaluation of the Merritt Parkway Guiderail </vt:lpstr>
    </vt:vector>
  </TitlesOfParts>
  <Company>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Silvestri Dobrovolny, Chiara</dc:creator>
  <cp:lastModifiedBy>Silvestri Dobrovolny, Chiara</cp:lastModifiedBy>
  <cp:revision>237</cp:revision>
  <dcterms:created xsi:type="dcterms:W3CDTF">2015-06-24T16:06:01Z</dcterms:created>
  <dcterms:modified xsi:type="dcterms:W3CDTF">2018-09-14T20:38:55Z</dcterms:modified>
</cp:coreProperties>
</file>