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1"/>
  </p:notesMasterIdLst>
  <p:sldIdLst>
    <p:sldId id="282" r:id="rId2"/>
    <p:sldId id="293" r:id="rId3"/>
    <p:sldId id="294" r:id="rId4"/>
    <p:sldId id="285" r:id="rId5"/>
    <p:sldId id="295" r:id="rId6"/>
    <p:sldId id="287" r:id="rId7"/>
    <p:sldId id="288" r:id="rId8"/>
    <p:sldId id="301" r:id="rId9"/>
    <p:sldId id="299" r:id="rId10"/>
    <p:sldId id="310" r:id="rId11"/>
    <p:sldId id="311" r:id="rId12"/>
    <p:sldId id="312" r:id="rId13"/>
    <p:sldId id="300" r:id="rId14"/>
    <p:sldId id="304" r:id="rId15"/>
    <p:sldId id="307" r:id="rId16"/>
    <p:sldId id="306" r:id="rId17"/>
    <p:sldId id="308" r:id="rId18"/>
    <p:sldId id="309" r:id="rId19"/>
    <p:sldId id="291" r:id="rId20"/>
  </p:sldIdLst>
  <p:sldSz cx="6858000" cy="9144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289"/>
    <a:srgbClr val="C84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96265" autoAdjust="0"/>
  </p:normalViewPr>
  <p:slideViewPr>
    <p:cSldViewPr>
      <p:cViewPr>
        <p:scale>
          <a:sx n="70" d="100"/>
          <a:sy n="70" d="100"/>
        </p:scale>
        <p:origin x="1662" y="-24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10"/>
            <a:ext cx="3045356" cy="465931"/>
          </a:xfrm>
          <a:prstGeom prst="rect">
            <a:avLst/>
          </a:prstGeom>
        </p:spPr>
        <p:txBody>
          <a:bodyPr vert="horz" lIns="91488" tIns="45744" rIns="91488" bIns="45744" rtlCol="0"/>
          <a:lstStyle>
            <a:lvl1pPr algn="l">
              <a:defRPr sz="1200"/>
            </a:lvl1pPr>
          </a:lstStyle>
          <a:p>
            <a:endParaRPr lang="en-US" dirty="0"/>
          </a:p>
        </p:txBody>
      </p:sp>
      <p:sp>
        <p:nvSpPr>
          <p:cNvPr id="3" name="Date Placeholder 2"/>
          <p:cNvSpPr>
            <a:spLocks noGrp="1"/>
          </p:cNvSpPr>
          <p:nvPr>
            <p:ph type="dt" idx="1"/>
          </p:nvPr>
        </p:nvSpPr>
        <p:spPr>
          <a:xfrm>
            <a:off x="3979337" y="10"/>
            <a:ext cx="3045356" cy="465931"/>
          </a:xfrm>
          <a:prstGeom prst="rect">
            <a:avLst/>
          </a:prstGeom>
        </p:spPr>
        <p:txBody>
          <a:bodyPr vert="horz" lIns="91488" tIns="45744" rIns="91488" bIns="45744" rtlCol="0"/>
          <a:lstStyle>
            <a:lvl1pPr algn="r">
              <a:defRPr sz="1200"/>
            </a:lvl1pPr>
          </a:lstStyle>
          <a:p>
            <a:fld id="{84FD7EEE-4F45-42BB-A317-7F4CC80EC3A7}" type="datetimeFigureOut">
              <a:rPr lang="en-US" smtClean="0"/>
              <a:pPr/>
              <a:t>9/7/2018</a:t>
            </a:fld>
            <a:endParaRPr lang="en-US" dirty="0"/>
          </a:p>
        </p:txBody>
      </p:sp>
      <p:sp>
        <p:nvSpPr>
          <p:cNvPr id="4" name="Slide Image Placeholder 3"/>
          <p:cNvSpPr>
            <a:spLocks noGrp="1" noRot="1" noChangeAspect="1"/>
          </p:cNvSpPr>
          <p:nvPr>
            <p:ph type="sldImg" idx="2"/>
          </p:nvPr>
        </p:nvSpPr>
        <p:spPr>
          <a:xfrm>
            <a:off x="2203450" y="698500"/>
            <a:ext cx="2619375" cy="3490913"/>
          </a:xfrm>
          <a:prstGeom prst="rect">
            <a:avLst/>
          </a:prstGeom>
          <a:noFill/>
          <a:ln w="12700">
            <a:solidFill>
              <a:prstClr val="black"/>
            </a:solidFill>
          </a:ln>
        </p:spPr>
        <p:txBody>
          <a:bodyPr vert="horz" lIns="91488" tIns="45744" rIns="91488" bIns="45744" rtlCol="0" anchor="ctr"/>
          <a:lstStyle/>
          <a:p>
            <a:endParaRPr lang="en-US" dirty="0"/>
          </a:p>
        </p:txBody>
      </p:sp>
      <p:sp>
        <p:nvSpPr>
          <p:cNvPr id="5" name="Notes Placeholder 4"/>
          <p:cNvSpPr>
            <a:spLocks noGrp="1"/>
          </p:cNvSpPr>
          <p:nvPr>
            <p:ph type="body" sz="quarter" idx="3"/>
          </p:nvPr>
        </p:nvSpPr>
        <p:spPr>
          <a:xfrm>
            <a:off x="703273" y="4423969"/>
            <a:ext cx="5619747" cy="4190207"/>
          </a:xfrm>
          <a:prstGeom prst="rect">
            <a:avLst/>
          </a:prstGeom>
        </p:spPr>
        <p:txBody>
          <a:bodyPr vert="horz" lIns="91488" tIns="45744" rIns="91488" bIns="457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9" y="8844764"/>
            <a:ext cx="3045356" cy="465931"/>
          </a:xfrm>
          <a:prstGeom prst="rect">
            <a:avLst/>
          </a:prstGeom>
        </p:spPr>
        <p:txBody>
          <a:bodyPr vert="horz" lIns="91488" tIns="45744" rIns="91488" bIns="457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337" y="8844764"/>
            <a:ext cx="3045356" cy="465931"/>
          </a:xfrm>
          <a:prstGeom prst="rect">
            <a:avLst/>
          </a:prstGeom>
        </p:spPr>
        <p:txBody>
          <a:bodyPr vert="horz" lIns="91488" tIns="45744" rIns="91488" bIns="45744" rtlCol="0" anchor="b"/>
          <a:lstStyle>
            <a:lvl1pPr algn="r">
              <a:defRPr sz="1200"/>
            </a:lvl1pPr>
          </a:lstStyle>
          <a:p>
            <a:fld id="{05781DA1-0196-4FDA-80DB-DB8DB0FFFEA3}" type="slidenum">
              <a:rPr lang="en-US" smtClean="0"/>
              <a:pPr/>
              <a:t>‹#›</a:t>
            </a:fld>
            <a:endParaRPr lang="en-US" dirty="0"/>
          </a:p>
        </p:txBody>
      </p:sp>
    </p:spTree>
    <p:extLst>
      <p:ext uri="{BB962C8B-B14F-4D97-AF65-F5344CB8AC3E}">
        <p14:creationId xmlns:p14="http://schemas.microsoft.com/office/powerpoint/2010/main" val="370575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81DA1-0196-4FDA-80DB-DB8DB0FFFEA3}" type="slidenum">
              <a:rPr lang="en-US" smtClean="0"/>
              <a:pPr/>
              <a:t>6</a:t>
            </a:fld>
            <a:endParaRPr lang="en-US" dirty="0"/>
          </a:p>
        </p:txBody>
      </p:sp>
    </p:spTree>
    <p:extLst>
      <p:ext uri="{BB962C8B-B14F-4D97-AF65-F5344CB8AC3E}">
        <p14:creationId xmlns:p14="http://schemas.microsoft.com/office/powerpoint/2010/main" val="38370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07E31E-CD96-4825-B38A-CCE5920C7403}" type="datetime1">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421278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8E4A0D-59B5-49F3-A209-86DF17741C6E}" type="datetime1">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312765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58608-A27D-494A-A0AF-E60E227DF517}" type="datetime1">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200353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34EC1-46E6-4333-9724-6001C7B624A2}" type="datetime1">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241339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4094F1-2CD2-4A0C-8915-81D0348CBF10}" type="datetime1">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84745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7AE478-DA6F-4FBA-B4F2-B1A93103EBB1}" type="datetime1">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347480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EDE647-93E3-455A-B0DF-FFD4505DE952}" type="datetime1">
              <a:rPr lang="en-US" smtClean="0"/>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26221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5FD03-C1A1-4A02-ADC8-28969BDFBFE9}" type="datetime1">
              <a:rPr lang="en-US" smtClean="0"/>
              <a:t>9/7/2018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80412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1A578-7FDD-4ACB-B5D4-D56F465D1BEE}" type="datetime1">
              <a:rPr lang="en-US" smtClean="0"/>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123065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E38EF4-B7DD-44E3-A35A-875992CAC48D}" type="datetime1">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303515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9EA9A-0F4B-4F1A-9D54-08B9EC310B7F}" type="datetime1">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358493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8A677F6-91D6-4F2D-8B41-90EA4E8D9DBF}" type="datetime1">
              <a:rPr lang="en-US" smtClean="0"/>
              <a:t>9/7/2018</a:t>
            </a:fld>
            <a:endParaRPr lang="en-US" dirty="0"/>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483F5C2-F44C-4882-BDDA-EB39CCEFBD80}" type="slidenum">
              <a:rPr lang="en-US" smtClean="0"/>
              <a:pPr/>
              <a:t>‹#›</a:t>
            </a:fld>
            <a:endParaRPr lang="en-US" dirty="0"/>
          </a:p>
        </p:txBody>
      </p:sp>
    </p:spTree>
    <p:extLst>
      <p:ext uri="{BB962C8B-B14F-4D97-AF65-F5344CB8AC3E}">
        <p14:creationId xmlns:p14="http://schemas.microsoft.com/office/powerpoint/2010/main" val="1903393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apps.trb.org/cmsfeed/TRBNetProjectDisplay.asp?ProjectID=3857"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apps.trb.org/cmsfeed/TRBNetProjectDisplay.asp?ProjectID=3857"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roadsidepooledfund.org/longitudinal-barrier/w-beam-median-barrier/"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oadsidepooledfund.org/longitudinal-barrier/g3-weak-post-box-beam-guardrail/" TargetMode="External"/><Relationship Id="rId1" Type="http://schemas.openxmlformats.org/officeDocument/2006/relationships/slideLayout" Target="../slideLayouts/slideLayout7.xml"/><Relationship Id="rId5" Type="http://schemas.openxmlformats.org/officeDocument/2006/relationships/hyperlink" Target="https://safety.fhwa.dot.gov/roadway_dept/countermeasures/faqs/qa_bttabr.cfm#brrs1"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roadsidepooledfund.org/tl-4-design-and-analysis-for-sloped-meidan-wall-for-grade-separations-405160-35/"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roadsidepooledfund.org/longitudinal-barrier/caltrans-type-732sw-bridge-rai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roadsidepooledfund.org/longitudinal-barrier/txdot-t131rc-bridge-rai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651548" y="1185841"/>
            <a:ext cx="3635066" cy="154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Fall Meeting Guide</a:t>
            </a:r>
          </a:p>
        </p:txBody>
      </p:sp>
      <p:sp>
        <p:nvSpPr>
          <p:cNvPr id="5" name="Rectangle 4"/>
          <p:cNvSpPr/>
          <p:nvPr/>
        </p:nvSpPr>
        <p:spPr>
          <a:xfrm>
            <a:off x="1219200" y="4876800"/>
            <a:ext cx="4575963" cy="861774"/>
          </a:xfrm>
          <a:prstGeom prst="rect">
            <a:avLst/>
          </a:prstGeom>
          <a:noFill/>
          <a:ln w="41275">
            <a:noFill/>
          </a:ln>
        </p:spPr>
        <p:txBody>
          <a:bodyPr wrap="square">
            <a:spAutoFit/>
          </a:bodyPr>
          <a:lstStyle/>
          <a:p>
            <a:pPr algn="ctr"/>
            <a:r>
              <a:rPr lang="en-US" dirty="0" smtClean="0">
                <a:solidFill>
                  <a:schemeClr val="tx1">
                    <a:lumMod val="65000"/>
                    <a:lumOff val="35000"/>
                  </a:schemeClr>
                </a:solidFill>
                <a:latin typeface="Arial" panose="020B0604020202020204" pitchFamily="34" charset="0"/>
                <a:cs typeface="Arial" panose="020B0604020202020204" pitchFamily="34" charset="0"/>
              </a:rPr>
              <a:t>MASH Implementation Pooled Fund</a:t>
            </a:r>
          </a:p>
          <a:p>
            <a:pPr algn="ctr"/>
            <a:r>
              <a:rPr lang="en-US" dirty="0" smtClean="0">
                <a:solidFill>
                  <a:schemeClr val="tx1">
                    <a:lumMod val="65000"/>
                    <a:lumOff val="35000"/>
                  </a:schemeClr>
                </a:solidFill>
                <a:latin typeface="Arial" panose="020B0604020202020204" pitchFamily="34" charset="0"/>
                <a:cs typeface="Arial" panose="020B0604020202020204" pitchFamily="34" charset="0"/>
              </a:rPr>
              <a:t>Annual Meeting</a:t>
            </a:r>
            <a:endParaRPr lang="en-US" dirty="0">
              <a:solidFill>
                <a:schemeClr val="tx1">
                  <a:lumMod val="65000"/>
                  <a:lumOff val="35000"/>
                </a:schemeClr>
              </a:solidFill>
              <a:latin typeface="Arial" panose="020B0604020202020204" pitchFamily="34" charset="0"/>
              <a:cs typeface="Arial" panose="020B0604020202020204" pitchFamily="34" charset="0"/>
            </a:endParaRPr>
          </a:p>
          <a:p>
            <a:pPr algn="ctr"/>
            <a:r>
              <a:rPr lang="en-US" sz="1400" dirty="0" smtClean="0">
                <a:solidFill>
                  <a:schemeClr val="tx1">
                    <a:lumMod val="65000"/>
                    <a:lumOff val="35000"/>
                  </a:schemeClr>
                </a:solidFill>
                <a:latin typeface="Arial" panose="020B0604020202020204" pitchFamily="34" charset="0"/>
                <a:cs typeface="Arial" panose="020B0604020202020204" pitchFamily="34" charset="0"/>
              </a:rPr>
              <a:t>Fall 2018</a:t>
            </a:r>
          </a:p>
        </p:txBody>
      </p:sp>
      <p:pic>
        <p:nvPicPr>
          <p:cNvPr id="6" name="Picture 5"/>
          <p:cNvPicPr>
            <a:picLocks noChangeAspect="1"/>
          </p:cNvPicPr>
          <p:nvPr/>
        </p:nvPicPr>
        <p:blipFill rotWithShape="1">
          <a:blip r:embed="rId2"/>
          <a:srcRect l="49976" t="64225" r="25141" b="24441"/>
          <a:stretch/>
        </p:blipFill>
        <p:spPr>
          <a:xfrm>
            <a:off x="1927534" y="2739056"/>
            <a:ext cx="2954893" cy="1771151"/>
          </a:xfrm>
          <a:prstGeom prst="rect">
            <a:avLst/>
          </a:prstGeom>
        </p:spPr>
      </p:pic>
      <p:sp>
        <p:nvSpPr>
          <p:cNvPr id="7" name="Rectangle 6"/>
          <p:cNvSpPr/>
          <p:nvPr/>
        </p:nvSpPr>
        <p:spPr>
          <a:xfrm>
            <a:off x="5759637" y="237122"/>
            <a:ext cx="891810" cy="261610"/>
          </a:xfrm>
          <a:prstGeom prst="rect">
            <a:avLst/>
          </a:prstGeom>
          <a:noFill/>
          <a:ln w="41275">
            <a:noFill/>
          </a:ln>
        </p:spPr>
        <p:txBody>
          <a:bodyPr wrap="square">
            <a:spAutoFit/>
          </a:bodyPr>
          <a:lstStyle/>
          <a:p>
            <a:r>
              <a:rPr lang="en-US" sz="1100" i="1" dirty="0" smtClean="0">
                <a:solidFill>
                  <a:schemeClr val="bg1">
                    <a:lumMod val="50000"/>
                  </a:schemeClr>
                </a:solidFill>
                <a:latin typeface="Arial" panose="020B0604020202020204" pitchFamily="34" charset="0"/>
                <a:cs typeface="Arial" panose="020B0604020202020204" pitchFamily="34" charset="0"/>
              </a:rPr>
              <a:t>09/10/18</a:t>
            </a:r>
            <a:endParaRPr lang="en-US" sz="1100" i="1" dirty="0" smtClean="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143000" y="6842275"/>
            <a:ext cx="4652163" cy="1384995"/>
          </a:xfrm>
          <a:prstGeom prst="rect">
            <a:avLst/>
          </a:prstGeom>
          <a:noFill/>
          <a:ln w="41275">
            <a:noFill/>
          </a:ln>
        </p:spPr>
        <p:txBody>
          <a:bodyPr wrap="square">
            <a:spAutoFit/>
          </a:bodyPr>
          <a:lstStyle/>
          <a:p>
            <a:r>
              <a:rPr lang="en-US" sz="1200" b="1" i="1" dirty="0" smtClean="0">
                <a:solidFill>
                  <a:schemeClr val="tx1">
                    <a:lumMod val="75000"/>
                    <a:lumOff val="25000"/>
                  </a:schemeClr>
                </a:solidFill>
                <a:latin typeface="Arial" panose="020B0604020202020204" pitchFamily="34" charset="0"/>
                <a:cs typeface="Arial" panose="020B0604020202020204" pitchFamily="34" charset="0"/>
              </a:rPr>
              <a:t>                      PURPOSE OF THIS SUPPLEMENT</a:t>
            </a:r>
          </a:p>
          <a:p>
            <a:r>
              <a:rPr lang="en-US" sz="1200" i="1" dirty="0" smtClean="0">
                <a:solidFill>
                  <a:schemeClr val="tx1">
                    <a:lumMod val="75000"/>
                    <a:lumOff val="25000"/>
                  </a:schemeClr>
                </a:solidFill>
                <a:latin typeface="Arial" panose="020B0604020202020204" pitchFamily="34" charset="0"/>
                <a:cs typeface="Arial" panose="020B0604020202020204" pitchFamily="34" charset="0"/>
              </a:rPr>
              <a:t>Extensive outreach took place prior to this year’s meeting in order to constrain the scope of discussions to those items most important to the team. </a:t>
            </a:r>
            <a:r>
              <a:rPr lang="en-US" sz="1200" b="1" i="1" dirty="0" smtClean="0">
                <a:solidFill>
                  <a:schemeClr val="tx1">
                    <a:lumMod val="75000"/>
                    <a:lumOff val="25000"/>
                  </a:schemeClr>
                </a:solidFill>
                <a:latin typeface="Arial" panose="020B0604020202020204" pitchFamily="34" charset="0"/>
                <a:cs typeface="Arial" panose="020B0604020202020204" pitchFamily="34" charset="0"/>
              </a:rPr>
              <a:t>Those items have been listed in this supplement</a:t>
            </a:r>
            <a:r>
              <a:rPr lang="en-US" sz="1200" i="1" dirty="0" smtClean="0">
                <a:solidFill>
                  <a:schemeClr val="tx1">
                    <a:lumMod val="75000"/>
                    <a:lumOff val="25000"/>
                  </a:schemeClr>
                </a:solidFill>
                <a:latin typeface="Arial" panose="020B0604020202020204" pitchFamily="34" charset="0"/>
                <a:cs typeface="Arial" panose="020B0604020202020204" pitchFamily="34" charset="0"/>
              </a:rPr>
              <a:t>. We have a limited time, and can only discuss a limited number of things. It is important that the team stay true to the team-endorsed n topics listed. </a:t>
            </a:r>
          </a:p>
        </p:txBody>
      </p:sp>
      <p:sp>
        <p:nvSpPr>
          <p:cNvPr id="9" name="Rounded Rectangle 8"/>
          <p:cNvSpPr/>
          <p:nvPr/>
        </p:nvSpPr>
        <p:spPr>
          <a:xfrm>
            <a:off x="1050323" y="6848972"/>
            <a:ext cx="4709313" cy="1371600"/>
          </a:xfrm>
          <a:prstGeom prst="roundRect">
            <a:avLst>
              <a:gd name="adj" fmla="val 8096"/>
            </a:avLst>
          </a:prstGeom>
          <a:solidFill>
            <a:srgbClr val="5AAF9C">
              <a:alpha val="16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fld id="{C483F5C2-F44C-4882-BDDA-EB39CCEFBD80}" type="slidenum">
              <a:rPr lang="en-US" smtClean="0"/>
              <a:pPr/>
              <a:t>1</a:t>
            </a:fld>
            <a:endParaRPr lang="en-US" dirty="0"/>
          </a:p>
        </p:txBody>
      </p:sp>
    </p:spTree>
    <p:extLst>
      <p:ext uri="{BB962C8B-B14F-4D97-AF65-F5344CB8AC3E}">
        <p14:creationId xmlns:p14="http://schemas.microsoft.com/office/powerpoint/2010/main" val="3027333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s://www.roadsidepooledfund.org/wp-content/uploads/2017/04/Slipbase-Photo-e1492717028991.png"/>
          <p:cNvPicPr>
            <a:picLocks noChangeAspect="1" noChangeArrowheads="1"/>
          </p:cNvPicPr>
          <p:nvPr/>
        </p:nvPicPr>
        <p:blipFill rotWithShape="1">
          <a:blip r:embed="rId2">
            <a:extLst>
              <a:ext uri="{28A0092B-C50C-407E-A947-70E740481C1C}">
                <a14:useLocalDpi xmlns:a14="http://schemas.microsoft.com/office/drawing/2010/main" val="0"/>
              </a:ext>
            </a:extLst>
          </a:blip>
          <a:srcRect r="16583" b="4606"/>
          <a:stretch/>
        </p:blipFill>
        <p:spPr bwMode="auto">
          <a:xfrm>
            <a:off x="5029200" y="552556"/>
            <a:ext cx="1553911" cy="1205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69062" y="461427"/>
            <a:ext cx="4860138" cy="1223412"/>
          </a:xfrm>
          <a:prstGeom prst="rect">
            <a:avLst/>
          </a:prstGeom>
        </p:spPr>
        <p:txBody>
          <a:bodyPr wrap="square">
            <a:spAutoFit/>
          </a:bodyPr>
          <a:lstStyle/>
          <a:p>
            <a:r>
              <a:rPr lang="en-US" sz="1050" i="1" dirty="0" smtClean="0"/>
              <a:t>Consider NCHRP 03-119, active project</a:t>
            </a:r>
          </a:p>
          <a:p>
            <a:r>
              <a:rPr lang="en-US" sz="1050" u="sng" dirty="0" smtClean="0">
                <a:hlinkClick r:id="rId3"/>
              </a:rPr>
              <a:t>http</a:t>
            </a:r>
            <a:r>
              <a:rPr lang="en-US" sz="1050" u="sng" dirty="0">
                <a:hlinkClick r:id="rId3"/>
              </a:rPr>
              <a:t>://</a:t>
            </a:r>
            <a:r>
              <a:rPr lang="en-US" sz="1050" u="sng" dirty="0" smtClean="0">
                <a:hlinkClick r:id="rId3"/>
              </a:rPr>
              <a:t>apps.trb.org/cmsfeed/TRBNetProjectDisplay.asp?ProjectID=3857</a:t>
            </a:r>
            <a:endParaRPr lang="en-US" sz="1050" u="sng" dirty="0" smtClean="0"/>
          </a:p>
          <a:p>
            <a:r>
              <a:rPr lang="en-US" sz="1050" i="1" dirty="0" smtClean="0"/>
              <a:t>Proposed</a:t>
            </a:r>
            <a:r>
              <a:rPr lang="en-US" sz="1050" i="1" dirty="0"/>
              <a:t>, but not yet approved, simulations </a:t>
            </a:r>
            <a:r>
              <a:rPr lang="en-US" sz="1050" i="1" dirty="0" smtClean="0"/>
              <a:t>of:</a:t>
            </a:r>
          </a:p>
          <a:p>
            <a:r>
              <a:rPr lang="en-US" sz="1050" i="1" dirty="0" smtClean="0"/>
              <a:t>(</a:t>
            </a:r>
            <a:r>
              <a:rPr lang="en-US" sz="1050" i="1" dirty="0"/>
              <a:t>1</a:t>
            </a:r>
            <a:r>
              <a:rPr lang="en-US" sz="1050" i="1" dirty="0" smtClean="0"/>
              <a:t>) Luminaire </a:t>
            </a:r>
            <a:r>
              <a:rPr lang="en-US" sz="1050" i="1" dirty="0"/>
              <a:t>poles with TB1-17 transformer base (varying pole sizes</a:t>
            </a:r>
            <a:r>
              <a:rPr lang="en-US" sz="1050" i="1" dirty="0" smtClean="0"/>
              <a:t>)</a:t>
            </a:r>
            <a:endParaRPr lang="en-US" sz="1050" i="1" dirty="0"/>
          </a:p>
          <a:p>
            <a:r>
              <a:rPr lang="en-US" sz="1050" i="1" dirty="0" smtClean="0"/>
              <a:t>Some </a:t>
            </a:r>
            <a:r>
              <a:rPr lang="en-US" sz="1050" i="1" dirty="0"/>
              <a:t>might be selected for testing, not a list </a:t>
            </a:r>
            <a:r>
              <a:rPr lang="en-US" sz="1050" i="1" dirty="0" smtClean="0"/>
              <a:t>yet</a:t>
            </a:r>
          </a:p>
          <a:p>
            <a:endParaRPr lang="en-US" sz="1050" dirty="0" smtClean="0"/>
          </a:p>
          <a:p>
            <a:r>
              <a:rPr lang="en-US" sz="1050" i="1" dirty="0" smtClean="0"/>
              <a:t>Please refer to MASH Database as well for existing projects.</a:t>
            </a:r>
            <a:endParaRPr lang="en-US" sz="1050" i="1" dirty="0"/>
          </a:p>
        </p:txBody>
      </p:sp>
      <p:graphicFrame>
        <p:nvGraphicFramePr>
          <p:cNvPr id="20" name="Table 19"/>
          <p:cNvGraphicFramePr>
            <a:graphicFrameLocks noGrp="1"/>
          </p:cNvGraphicFramePr>
          <p:nvPr>
            <p:extLst>
              <p:ext uri="{D42A27DB-BD31-4B8C-83A1-F6EECF244321}">
                <p14:modId xmlns:p14="http://schemas.microsoft.com/office/powerpoint/2010/main" val="3317927413"/>
              </p:ext>
            </p:extLst>
          </p:nvPr>
        </p:nvGraphicFramePr>
        <p:xfrm>
          <a:off x="250945" y="1916121"/>
          <a:ext cx="6378454" cy="2392680"/>
        </p:xfrm>
        <a:graphic>
          <a:graphicData uri="http://schemas.openxmlformats.org/drawingml/2006/table">
            <a:tbl>
              <a:tblPr firstRow="1" bandRow="1">
                <a:tableStyleId>{5C22544A-7EE6-4342-B048-85BDC9FD1C3A}</a:tableStyleId>
              </a:tblPr>
              <a:tblGrid>
                <a:gridCol w="2126151">
                  <a:extLst>
                    <a:ext uri="{9D8B030D-6E8A-4147-A177-3AD203B41FA5}">
                      <a16:colId xmlns:a16="http://schemas.microsoft.com/office/drawing/2014/main" val="77071865"/>
                    </a:ext>
                  </a:extLst>
                </a:gridCol>
                <a:gridCol w="3131649">
                  <a:extLst>
                    <a:ext uri="{9D8B030D-6E8A-4147-A177-3AD203B41FA5}">
                      <a16:colId xmlns:a16="http://schemas.microsoft.com/office/drawing/2014/main" val="4065479551"/>
                    </a:ext>
                  </a:extLst>
                </a:gridCol>
                <a:gridCol w="533400">
                  <a:extLst>
                    <a:ext uri="{9D8B030D-6E8A-4147-A177-3AD203B41FA5}">
                      <a16:colId xmlns:a16="http://schemas.microsoft.com/office/drawing/2014/main" val="2212690804"/>
                    </a:ext>
                  </a:extLst>
                </a:gridCol>
                <a:gridCol w="587254">
                  <a:extLst>
                    <a:ext uri="{9D8B030D-6E8A-4147-A177-3AD203B41FA5}">
                      <a16:colId xmlns:a16="http://schemas.microsoft.com/office/drawing/2014/main" val="2963508533"/>
                    </a:ext>
                  </a:extLst>
                </a:gridCol>
              </a:tblGrid>
              <a:tr h="381000">
                <a:tc>
                  <a:txBody>
                    <a:bodyPr/>
                    <a:lstStyle/>
                    <a:p>
                      <a:pPr algn="ctr"/>
                      <a:r>
                        <a:rPr lang="en-US" sz="1050" dirty="0" smtClean="0"/>
                        <a:t>Potential Projects</a:t>
                      </a:r>
                      <a:endParaRPr lang="en-US" sz="1050" dirty="0"/>
                    </a:p>
                  </a:txBody>
                  <a:tcPr/>
                </a:tc>
                <a:tc>
                  <a:txBody>
                    <a:bodyPr/>
                    <a:lstStyle/>
                    <a:p>
                      <a:pPr algn="ctr"/>
                      <a:r>
                        <a:rPr lang="en-US" sz="1050" dirty="0" smtClean="0"/>
                        <a:t>Discussion</a:t>
                      </a:r>
                      <a:endParaRPr lang="en-US" sz="1050" dirty="0"/>
                    </a:p>
                  </a:txBody>
                  <a:tcPr/>
                </a:tc>
                <a:tc>
                  <a:txBody>
                    <a:bodyPr/>
                    <a:lstStyle/>
                    <a:p>
                      <a:pPr algn="ctr"/>
                      <a:r>
                        <a:rPr lang="en-US" sz="1050" dirty="0" smtClean="0"/>
                        <a:t>PO Item</a:t>
                      </a:r>
                      <a:endParaRPr lang="en-US" sz="1050" dirty="0"/>
                    </a:p>
                  </a:txBody>
                  <a:tcPr/>
                </a:tc>
                <a:tc>
                  <a:txBody>
                    <a:bodyPr/>
                    <a:lstStyle/>
                    <a:p>
                      <a:pPr algn="ctr"/>
                      <a:r>
                        <a:rPr lang="en-US" sz="1050" dirty="0" smtClean="0"/>
                        <a:t>To</a:t>
                      </a:r>
                      <a:r>
                        <a:rPr lang="en-US" sz="1050" baseline="0" dirty="0" smtClean="0"/>
                        <a:t> voting</a:t>
                      </a:r>
                    </a:p>
                  </a:txBody>
                  <a:tcPr/>
                </a:tc>
                <a:extLst>
                  <a:ext uri="{0D108BD9-81ED-4DB2-BD59-A6C34878D82A}">
                    <a16:rowId xmlns:a16="http://schemas.microsoft.com/office/drawing/2014/main" val="3479907516"/>
                  </a:ext>
                </a:extLst>
              </a:tr>
              <a:tr h="232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Luminaire</a:t>
                      </a:r>
                      <a:r>
                        <a:rPr lang="en-US" sz="1100" baseline="0" dirty="0" smtClean="0"/>
                        <a:t> Supports</a:t>
                      </a:r>
                      <a:endParaRPr lang="en-US" sz="11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Currently, no luminaire supports are MASH compliant. NCHRP 03-119 to look into simulations and possibly testing of one luminaire system base only. DOTs expressed need for luminaire support compatible with MASH.</a:t>
                      </a: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203315165"/>
                  </a:ext>
                </a:extLst>
              </a:tr>
              <a:tr h="121920">
                <a:tc>
                  <a:txBody>
                    <a:bodyPr/>
                    <a:lstStyle/>
                    <a:p>
                      <a:pPr algn="ctr"/>
                      <a:r>
                        <a:rPr lang="en-US" sz="1100" baseline="0" dirty="0" smtClean="0"/>
                        <a:t>Conventional / Non-conventional </a:t>
                      </a:r>
                      <a:r>
                        <a:rPr lang="en-US" sz="1100" baseline="0" dirty="0" smtClean="0"/>
                        <a:t>size Mailbox supports</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Very limited testing with mailbox supports, mainly from TxDOT.  Any need from </a:t>
                      </a:r>
                      <a:r>
                        <a:rPr lang="en-US" sz="1050" baseline="0" dirty="0" smtClean="0">
                          <a:solidFill>
                            <a:srgbClr val="FF0000"/>
                          </a:solidFill>
                        </a:rPr>
                        <a:t>conventional / non-conventional </a:t>
                      </a:r>
                      <a:r>
                        <a:rPr lang="en-US" sz="1050" baseline="0" dirty="0" smtClean="0">
                          <a:solidFill>
                            <a:srgbClr val="FF0000"/>
                          </a:solidFill>
                        </a:rPr>
                        <a:t>size mailbox supports? </a:t>
                      </a: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483989361"/>
                  </a:ext>
                </a:extLst>
              </a:tr>
              <a:tr h="121920">
                <a:tc>
                  <a:txBody>
                    <a:bodyPr/>
                    <a:lstStyle/>
                    <a:p>
                      <a:pPr algn="ct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56279235"/>
                  </a:ext>
                </a:extLst>
              </a:tr>
              <a:tr h="121920">
                <a:tc>
                  <a:txBody>
                    <a:bodyPr/>
                    <a:lstStyle/>
                    <a:p>
                      <a:pPr algn="ct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817413370"/>
                  </a:ext>
                </a:extLst>
              </a:tr>
            </a:tbl>
          </a:graphicData>
        </a:graphic>
      </p:graphicFrame>
      <p:sp>
        <p:nvSpPr>
          <p:cNvPr id="13" name="Rectangle 12"/>
          <p:cNvSpPr>
            <a:spLocks noChangeArrowheads="1"/>
          </p:cNvSpPr>
          <p:nvPr/>
        </p:nvSpPr>
        <p:spPr bwMode="auto">
          <a:xfrm>
            <a:off x="250945" y="13599"/>
            <a:ext cx="3545842"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Breakaway Devices (see Scorecard 3f)</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483F5C2-F44C-4882-BDDA-EB39CCEFBD80}" type="slidenum">
              <a:rPr lang="en-US" smtClean="0"/>
              <a:pPr/>
              <a:t>10</a:t>
            </a:fld>
            <a:endParaRPr lang="en-US" dirty="0"/>
          </a:p>
        </p:txBody>
      </p:sp>
      <p:sp>
        <p:nvSpPr>
          <p:cNvPr id="7" name="Rectangle 6"/>
          <p:cNvSpPr/>
          <p:nvPr/>
        </p:nvSpPr>
        <p:spPr>
          <a:xfrm>
            <a:off x="169062" y="5952824"/>
            <a:ext cx="4534342" cy="261610"/>
          </a:xfrm>
          <a:prstGeom prst="rect">
            <a:avLst/>
          </a:prstGeom>
        </p:spPr>
        <p:txBody>
          <a:bodyPr wrap="square">
            <a:spAutoFit/>
          </a:bodyPr>
          <a:lstStyle/>
          <a:p>
            <a:r>
              <a:rPr lang="en-US" sz="1100" i="1" dirty="0" smtClean="0"/>
              <a:t>NOTES:</a:t>
            </a:r>
          </a:p>
        </p:txBody>
      </p:sp>
      <p:sp>
        <p:nvSpPr>
          <p:cNvPr id="8" name="Rounded Rectangle 7"/>
          <p:cNvSpPr/>
          <p:nvPr/>
        </p:nvSpPr>
        <p:spPr>
          <a:xfrm>
            <a:off x="169062" y="6333824"/>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0945" y="4495800"/>
            <a:ext cx="6378454" cy="1446550"/>
          </a:xfrm>
          <a:prstGeom prst="rect">
            <a:avLst/>
          </a:prstGeom>
          <a:noFill/>
        </p:spPr>
        <p:txBody>
          <a:bodyPr wrap="square" rtlCol="0">
            <a:spAutoFit/>
          </a:bodyPr>
          <a:lstStyle/>
          <a:p>
            <a:r>
              <a:rPr lang="en-US" sz="1100" i="1" dirty="0" smtClean="0"/>
              <a:t>Comments from the Survey:</a:t>
            </a:r>
          </a:p>
          <a:p>
            <a:endParaRPr lang="en-US" sz="1100" i="1" dirty="0"/>
          </a:p>
          <a:p>
            <a:pPr marL="171450" indent="-171450">
              <a:buFont typeface="Arial" panose="020B0604020202020204" pitchFamily="34" charset="0"/>
              <a:buChar char="•"/>
            </a:pPr>
            <a:r>
              <a:rPr lang="en-US" sz="1100" dirty="0"/>
              <a:t>S</a:t>
            </a:r>
            <a:r>
              <a:rPr lang="en-US" sz="1100" dirty="0" smtClean="0"/>
              <a:t>lip-Base </a:t>
            </a:r>
            <a:r>
              <a:rPr lang="en-US" sz="1100" dirty="0"/>
              <a:t>Luminaire Supports  </a:t>
            </a:r>
            <a:r>
              <a:rPr lang="en-US" sz="1100" dirty="0" smtClean="0"/>
              <a:t>(OR)</a:t>
            </a:r>
          </a:p>
          <a:p>
            <a:endParaRPr lang="en-US" sz="1100" dirty="0" smtClean="0"/>
          </a:p>
          <a:p>
            <a:pPr marL="171450" indent="-171450">
              <a:buFont typeface="Arial" panose="020B0604020202020204" pitchFamily="34" charset="0"/>
              <a:buChar char="•"/>
            </a:pPr>
            <a:r>
              <a:rPr lang="en-US" sz="1100" dirty="0" smtClean="0"/>
              <a:t>Light </a:t>
            </a:r>
            <a:r>
              <a:rPr lang="en-US" sz="1100" dirty="0"/>
              <a:t>Poles on Frangible/Breakaway Transformer </a:t>
            </a:r>
            <a:r>
              <a:rPr lang="en-US" sz="1100" dirty="0" smtClean="0"/>
              <a:t>Base (FL)</a:t>
            </a:r>
            <a:endParaRPr lang="en-US" sz="1100" dirty="0"/>
          </a:p>
          <a:p>
            <a:pPr marL="171450" indent="-171450">
              <a:buFont typeface="Arial" panose="020B0604020202020204" pitchFamily="34" charset="0"/>
              <a:buChar char="•"/>
            </a:pPr>
            <a:endParaRPr lang="en-US" sz="1100" dirty="0" smtClean="0"/>
          </a:p>
          <a:p>
            <a:r>
              <a:rPr lang="en-US" sz="1100" i="1" dirty="0" smtClean="0"/>
              <a:t>No Survey comments were made on Mailboxes, however we wanted to offer an opportunity for states to propose any individual issues on the matter that may benefit other states.</a:t>
            </a:r>
            <a:endParaRPr lang="en-US" sz="1100" i="1" dirty="0"/>
          </a:p>
        </p:txBody>
      </p:sp>
      <p:sp>
        <p:nvSpPr>
          <p:cNvPr id="11" name="Rounded Rectangle 10"/>
          <p:cNvSpPr/>
          <p:nvPr/>
        </p:nvSpPr>
        <p:spPr>
          <a:xfrm>
            <a:off x="169062" y="6984393"/>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2872" y="7634962"/>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242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s://www.roadsidepooledfund.org/wp-content/uploads/2017/04/Slipbase-Photo-e1492717028991.png"/>
          <p:cNvPicPr>
            <a:picLocks noChangeAspect="1" noChangeArrowheads="1"/>
          </p:cNvPicPr>
          <p:nvPr/>
        </p:nvPicPr>
        <p:blipFill rotWithShape="1">
          <a:blip r:embed="rId2">
            <a:extLst>
              <a:ext uri="{28A0092B-C50C-407E-A947-70E740481C1C}">
                <a14:useLocalDpi xmlns:a14="http://schemas.microsoft.com/office/drawing/2010/main" val="0"/>
              </a:ext>
            </a:extLst>
          </a:blip>
          <a:srcRect r="16583" b="4606"/>
          <a:stretch/>
        </p:blipFill>
        <p:spPr bwMode="auto">
          <a:xfrm>
            <a:off x="5105400" y="239111"/>
            <a:ext cx="1459980" cy="11324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69062" y="541109"/>
            <a:ext cx="6003138" cy="2354491"/>
          </a:xfrm>
          <a:prstGeom prst="rect">
            <a:avLst/>
          </a:prstGeom>
        </p:spPr>
        <p:txBody>
          <a:bodyPr wrap="square">
            <a:spAutoFit/>
          </a:bodyPr>
          <a:lstStyle/>
          <a:p>
            <a:r>
              <a:rPr lang="en-US" sz="1050" i="1" dirty="0" smtClean="0"/>
              <a:t>Consider NCHRP 03-119, active project</a:t>
            </a:r>
          </a:p>
          <a:p>
            <a:r>
              <a:rPr lang="en-US" sz="1050" u="sng" dirty="0" smtClean="0">
                <a:hlinkClick r:id="rId3"/>
              </a:rPr>
              <a:t>http</a:t>
            </a:r>
            <a:r>
              <a:rPr lang="en-US" sz="1050" u="sng" dirty="0">
                <a:hlinkClick r:id="rId3"/>
              </a:rPr>
              <a:t>://</a:t>
            </a:r>
            <a:r>
              <a:rPr lang="en-US" sz="1050" u="sng" dirty="0" smtClean="0">
                <a:hlinkClick r:id="rId3"/>
              </a:rPr>
              <a:t>apps.trb.org/cmsfeed/TRBNetProjectDisplay.asp?ProjectID=3857</a:t>
            </a:r>
            <a:endParaRPr lang="en-US" sz="1050" u="sng" dirty="0" smtClean="0"/>
          </a:p>
          <a:p>
            <a:r>
              <a:rPr lang="en-US" sz="1050" i="1" dirty="0" smtClean="0"/>
              <a:t>Proposed</a:t>
            </a:r>
            <a:r>
              <a:rPr lang="en-US" sz="1050" i="1" dirty="0"/>
              <a:t>, but not yet approved, simulations </a:t>
            </a:r>
            <a:r>
              <a:rPr lang="en-US" sz="1050" i="1" dirty="0" smtClean="0"/>
              <a:t>of:</a:t>
            </a:r>
          </a:p>
          <a:p>
            <a:r>
              <a:rPr lang="en-US" sz="1050" i="1" dirty="0"/>
              <a:t>(</a:t>
            </a:r>
            <a:r>
              <a:rPr lang="en-US" sz="1050" i="1" dirty="0" smtClean="0"/>
              <a:t>1) 7</a:t>
            </a:r>
            <a:r>
              <a:rPr lang="en-US" sz="1050" i="1" dirty="0"/>
              <a:t>’ wood post signs (single, dual, and triple posts with various post dimensions)</a:t>
            </a:r>
          </a:p>
          <a:p>
            <a:r>
              <a:rPr lang="en-US" sz="1050" i="1" dirty="0"/>
              <a:t>(</a:t>
            </a:r>
            <a:r>
              <a:rPr lang="en-US" sz="1050" i="1" dirty="0" smtClean="0"/>
              <a:t>2) 7</a:t>
            </a:r>
            <a:r>
              <a:rPr lang="en-US" sz="1050" i="1" dirty="0"/>
              <a:t>’ PSST post signs (single and dual posts with various post dimensions)</a:t>
            </a:r>
          </a:p>
          <a:p>
            <a:r>
              <a:rPr lang="en-US" sz="1050" i="1" dirty="0"/>
              <a:t>(</a:t>
            </a:r>
            <a:r>
              <a:rPr lang="en-US" sz="1050" i="1" dirty="0" smtClean="0"/>
              <a:t>3) 7</a:t>
            </a:r>
            <a:r>
              <a:rPr lang="en-US" sz="1050" i="1" dirty="0"/>
              <a:t>’ U-channel post signs (single and duals posts with varying weights, yield strengths, and splices)</a:t>
            </a:r>
          </a:p>
          <a:p>
            <a:endParaRPr lang="en-US" sz="1050" i="1" dirty="0"/>
          </a:p>
          <a:p>
            <a:r>
              <a:rPr lang="en-US" sz="1050" i="1" dirty="0" smtClean="0"/>
              <a:t>From Caltrans:</a:t>
            </a:r>
          </a:p>
          <a:p>
            <a:r>
              <a:rPr lang="en-US" sz="1050" i="1" dirty="0" smtClean="0"/>
              <a:t>Working/will </a:t>
            </a:r>
            <a:r>
              <a:rPr lang="en-US" sz="1050" i="1" dirty="0"/>
              <a:t>be working on:</a:t>
            </a:r>
          </a:p>
          <a:p>
            <a:r>
              <a:rPr lang="en-US" sz="1050" i="1" dirty="0" smtClean="0"/>
              <a:t>• An </a:t>
            </a:r>
            <a:r>
              <a:rPr lang="en-US" sz="1050" i="1" dirty="0"/>
              <a:t>18 ft. tall breakaway Flashing Beacon Pole System (Type 15 FBS) testing commenced but it is a lower priority at the moment.</a:t>
            </a:r>
          </a:p>
          <a:p>
            <a:r>
              <a:rPr lang="en-US" sz="1050" i="1" dirty="0" smtClean="0"/>
              <a:t>• Two </a:t>
            </a:r>
            <a:r>
              <a:rPr lang="en-US" sz="1050" i="1" dirty="0"/>
              <a:t>post sign support (project not started yet</a:t>
            </a:r>
            <a:r>
              <a:rPr lang="en-US" sz="1050" i="1" dirty="0" smtClean="0"/>
              <a:t>)</a:t>
            </a:r>
          </a:p>
          <a:p>
            <a:endParaRPr lang="en-US" sz="1050" dirty="0" smtClean="0"/>
          </a:p>
          <a:p>
            <a:r>
              <a:rPr lang="en-US" sz="1050" i="1" dirty="0" smtClean="0"/>
              <a:t>Please refer to MASH </a:t>
            </a:r>
            <a:r>
              <a:rPr lang="en-US" sz="1050" i="1" dirty="0" smtClean="0"/>
              <a:t>Database </a:t>
            </a:r>
            <a:r>
              <a:rPr lang="en-US" sz="1050" i="1" dirty="0" smtClean="0"/>
              <a:t>for existing </a:t>
            </a:r>
            <a:r>
              <a:rPr lang="en-US" sz="1050" i="1" dirty="0" smtClean="0"/>
              <a:t>systems, as well as TTI, Caltrans and  MwRSF planned testing.</a:t>
            </a:r>
            <a:endParaRPr lang="en-US" sz="1050" i="1" dirty="0"/>
          </a:p>
        </p:txBody>
      </p:sp>
      <p:graphicFrame>
        <p:nvGraphicFramePr>
          <p:cNvPr id="20" name="Table 19"/>
          <p:cNvGraphicFramePr>
            <a:graphicFrameLocks noGrp="1"/>
          </p:cNvGraphicFramePr>
          <p:nvPr>
            <p:extLst/>
          </p:nvPr>
        </p:nvGraphicFramePr>
        <p:xfrm>
          <a:off x="250945" y="3038153"/>
          <a:ext cx="6378454" cy="1752600"/>
        </p:xfrm>
        <a:graphic>
          <a:graphicData uri="http://schemas.openxmlformats.org/drawingml/2006/table">
            <a:tbl>
              <a:tblPr firstRow="1" bandRow="1">
                <a:tableStyleId>{5C22544A-7EE6-4342-B048-85BDC9FD1C3A}</a:tableStyleId>
              </a:tblPr>
              <a:tblGrid>
                <a:gridCol w="2126151">
                  <a:extLst>
                    <a:ext uri="{9D8B030D-6E8A-4147-A177-3AD203B41FA5}">
                      <a16:colId xmlns:a16="http://schemas.microsoft.com/office/drawing/2014/main" val="77071865"/>
                    </a:ext>
                  </a:extLst>
                </a:gridCol>
                <a:gridCol w="3131649">
                  <a:extLst>
                    <a:ext uri="{9D8B030D-6E8A-4147-A177-3AD203B41FA5}">
                      <a16:colId xmlns:a16="http://schemas.microsoft.com/office/drawing/2014/main" val="4065479551"/>
                    </a:ext>
                  </a:extLst>
                </a:gridCol>
                <a:gridCol w="533400">
                  <a:extLst>
                    <a:ext uri="{9D8B030D-6E8A-4147-A177-3AD203B41FA5}">
                      <a16:colId xmlns:a16="http://schemas.microsoft.com/office/drawing/2014/main" val="2212690804"/>
                    </a:ext>
                  </a:extLst>
                </a:gridCol>
                <a:gridCol w="587254">
                  <a:extLst>
                    <a:ext uri="{9D8B030D-6E8A-4147-A177-3AD203B41FA5}">
                      <a16:colId xmlns:a16="http://schemas.microsoft.com/office/drawing/2014/main" val="2963508533"/>
                    </a:ext>
                  </a:extLst>
                </a:gridCol>
              </a:tblGrid>
              <a:tr h="381000">
                <a:tc>
                  <a:txBody>
                    <a:bodyPr/>
                    <a:lstStyle/>
                    <a:p>
                      <a:pPr algn="ctr"/>
                      <a:r>
                        <a:rPr lang="en-US" sz="1050" dirty="0" smtClean="0"/>
                        <a:t>Potential Projects</a:t>
                      </a:r>
                      <a:endParaRPr lang="en-US" sz="1050" dirty="0"/>
                    </a:p>
                  </a:txBody>
                  <a:tcPr/>
                </a:tc>
                <a:tc>
                  <a:txBody>
                    <a:bodyPr/>
                    <a:lstStyle/>
                    <a:p>
                      <a:pPr algn="ctr"/>
                      <a:r>
                        <a:rPr lang="en-US" sz="1050" dirty="0" smtClean="0"/>
                        <a:t>Discussion</a:t>
                      </a:r>
                      <a:endParaRPr lang="en-US" sz="1050" dirty="0"/>
                    </a:p>
                  </a:txBody>
                  <a:tcPr/>
                </a:tc>
                <a:tc>
                  <a:txBody>
                    <a:bodyPr/>
                    <a:lstStyle/>
                    <a:p>
                      <a:pPr algn="ctr"/>
                      <a:r>
                        <a:rPr lang="en-US" sz="1050" dirty="0" smtClean="0"/>
                        <a:t>PO Item</a:t>
                      </a:r>
                      <a:endParaRPr lang="en-US" sz="1050" dirty="0"/>
                    </a:p>
                  </a:txBody>
                  <a:tcPr/>
                </a:tc>
                <a:tc>
                  <a:txBody>
                    <a:bodyPr/>
                    <a:lstStyle/>
                    <a:p>
                      <a:pPr algn="ctr"/>
                      <a:r>
                        <a:rPr lang="en-US" sz="1050" dirty="0" smtClean="0"/>
                        <a:t>To</a:t>
                      </a:r>
                      <a:r>
                        <a:rPr lang="en-US" sz="1050" baseline="0" dirty="0" smtClean="0"/>
                        <a:t> voting</a:t>
                      </a:r>
                    </a:p>
                  </a:txBody>
                  <a:tcPr/>
                </a:tc>
                <a:extLst>
                  <a:ext uri="{0D108BD9-81ED-4DB2-BD59-A6C34878D82A}">
                    <a16:rowId xmlns:a16="http://schemas.microsoft.com/office/drawing/2014/main" val="3479907516"/>
                  </a:ext>
                </a:extLst>
              </a:tr>
              <a:tr h="232596">
                <a:tc>
                  <a:txBody>
                    <a:bodyPr/>
                    <a:lstStyle/>
                    <a:p>
                      <a:pPr algn="ctr"/>
                      <a:r>
                        <a:rPr lang="en-US" sz="1100" dirty="0" smtClean="0"/>
                        <a:t>Wood Sign supports</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TxDOT tested 4x4 wood support and failed. Any other size that would become priority for testing?</a:t>
                      </a: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2391160727"/>
                  </a:ext>
                </a:extLst>
              </a:tr>
              <a:tr h="121920">
                <a:tc>
                  <a:txBody>
                    <a:bodyPr/>
                    <a:lstStyle/>
                    <a:p>
                      <a:pPr algn="ctr"/>
                      <a:r>
                        <a:rPr lang="en-US" sz="1100" dirty="0" smtClean="0"/>
                        <a:t>Multi-Directional</a:t>
                      </a:r>
                      <a:r>
                        <a:rPr lang="en-US" sz="1100" baseline="0" dirty="0" smtClean="0"/>
                        <a:t> Slip Bases</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Request from multiple DOTs.</a:t>
                      </a:r>
                      <a:r>
                        <a:rPr lang="en-US" sz="1050" baseline="0" dirty="0" smtClean="0">
                          <a:solidFill>
                            <a:srgbClr val="FF0000"/>
                          </a:solidFill>
                        </a:rPr>
                        <a:t>  Also, this device need arose already a few years ago.</a:t>
                      </a:r>
                      <a:endParaRPr lang="en-US" sz="1050" dirty="0" smtClean="0">
                        <a:solidFill>
                          <a:srgbClr val="FF0000"/>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217940422"/>
                  </a:ext>
                </a:extLst>
              </a:tr>
              <a:tr h="121920">
                <a:tc>
                  <a:txBody>
                    <a:bodyPr/>
                    <a:lstStyle/>
                    <a:p>
                      <a:pPr algn="ct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FF0000"/>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529874381"/>
                  </a:ext>
                </a:extLst>
              </a:tr>
              <a:tr h="121920">
                <a:tc>
                  <a:txBody>
                    <a:bodyPr/>
                    <a:lstStyle/>
                    <a:p>
                      <a:pPr algn="ct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FF0000"/>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887338068"/>
                  </a:ext>
                </a:extLst>
              </a:tr>
            </a:tbl>
          </a:graphicData>
        </a:graphic>
      </p:graphicFrame>
      <p:sp>
        <p:nvSpPr>
          <p:cNvPr id="13" name="Rectangle 12"/>
          <p:cNvSpPr>
            <a:spLocks noChangeArrowheads="1"/>
          </p:cNvSpPr>
          <p:nvPr/>
        </p:nvSpPr>
        <p:spPr bwMode="auto">
          <a:xfrm>
            <a:off x="250945" y="13599"/>
            <a:ext cx="3034485"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Sign Supports (see Scorecard 3f)</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483F5C2-F44C-4882-BDDA-EB39CCEFBD80}" type="slidenum">
              <a:rPr lang="en-US" smtClean="0"/>
              <a:pPr/>
              <a:t>11</a:t>
            </a:fld>
            <a:endParaRPr lang="en-US" dirty="0"/>
          </a:p>
        </p:txBody>
      </p:sp>
      <p:sp>
        <p:nvSpPr>
          <p:cNvPr id="7" name="Rectangle 6"/>
          <p:cNvSpPr/>
          <p:nvPr/>
        </p:nvSpPr>
        <p:spPr>
          <a:xfrm>
            <a:off x="169062" y="6705600"/>
            <a:ext cx="4534342" cy="261610"/>
          </a:xfrm>
          <a:prstGeom prst="rect">
            <a:avLst/>
          </a:prstGeom>
        </p:spPr>
        <p:txBody>
          <a:bodyPr wrap="square">
            <a:spAutoFit/>
          </a:bodyPr>
          <a:lstStyle/>
          <a:p>
            <a:r>
              <a:rPr lang="en-US" sz="1100" i="1" dirty="0" smtClean="0"/>
              <a:t>NOTES:</a:t>
            </a:r>
          </a:p>
        </p:txBody>
      </p:sp>
      <p:sp>
        <p:nvSpPr>
          <p:cNvPr id="8" name="Rounded Rectangle 7"/>
          <p:cNvSpPr/>
          <p:nvPr/>
        </p:nvSpPr>
        <p:spPr>
          <a:xfrm>
            <a:off x="169062" y="7086600"/>
            <a:ext cx="6153104" cy="6858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9062" y="4789908"/>
            <a:ext cx="6378454" cy="1808187"/>
          </a:xfrm>
          <a:prstGeom prst="rect">
            <a:avLst/>
          </a:prstGeom>
          <a:noFill/>
        </p:spPr>
        <p:txBody>
          <a:bodyPr wrap="square" rtlCol="0">
            <a:spAutoFit/>
          </a:bodyPr>
          <a:lstStyle/>
          <a:p>
            <a:r>
              <a:rPr lang="en-US" sz="1100" i="1" dirty="0" smtClean="0"/>
              <a:t>Comments from the Survey:</a:t>
            </a:r>
          </a:p>
          <a:p>
            <a:endParaRPr lang="en-US" sz="1100" i="1" dirty="0" smtClean="0"/>
          </a:p>
          <a:p>
            <a:pPr marL="171450" indent="-171450">
              <a:spcAft>
                <a:spcPts val="300"/>
              </a:spcAft>
              <a:buFont typeface="Arial" panose="020B0604020202020204" pitchFamily="34" charset="0"/>
              <a:buChar char="•"/>
            </a:pPr>
            <a:r>
              <a:rPr lang="en-US" sz="1100" dirty="0"/>
              <a:t>4x6 Wood Post - In foundation with sleeve (not direct embed) </a:t>
            </a:r>
            <a:r>
              <a:rPr lang="en-US" sz="1100" dirty="0" smtClean="0"/>
              <a:t> (Michigan)</a:t>
            </a:r>
          </a:p>
          <a:p>
            <a:pPr marL="171450" indent="-171450">
              <a:spcAft>
                <a:spcPts val="300"/>
              </a:spcAft>
              <a:buFont typeface="Arial" panose="020B0604020202020204" pitchFamily="34" charset="0"/>
              <a:buChar char="•"/>
            </a:pPr>
            <a:r>
              <a:rPr lang="en-US" sz="1100" dirty="0" smtClean="0"/>
              <a:t>Timber </a:t>
            </a:r>
            <a:r>
              <a:rPr lang="en-US" sz="1100" dirty="0"/>
              <a:t>posts being MASH </a:t>
            </a:r>
            <a:r>
              <a:rPr lang="en-US" sz="1100" dirty="0" smtClean="0"/>
              <a:t>acceptable (Washington)</a:t>
            </a:r>
          </a:p>
          <a:p>
            <a:pPr marL="171450" indent="-171450">
              <a:spcAft>
                <a:spcPts val="300"/>
              </a:spcAft>
              <a:buFont typeface="Arial" panose="020B0604020202020204" pitchFamily="34" charset="0"/>
              <a:buChar char="•"/>
            </a:pPr>
            <a:r>
              <a:rPr lang="en-US" sz="1100" dirty="0" smtClean="0"/>
              <a:t>Small </a:t>
            </a:r>
            <a:r>
              <a:rPr lang="en-US" sz="1100" dirty="0"/>
              <a:t>wooden sign support </a:t>
            </a:r>
            <a:r>
              <a:rPr lang="en-US" sz="1100" dirty="0" smtClean="0"/>
              <a:t>systems </a:t>
            </a:r>
            <a:r>
              <a:rPr lang="en-US" sz="1100" dirty="0"/>
              <a:t>such as </a:t>
            </a:r>
            <a:r>
              <a:rPr lang="en-US" sz="1100" dirty="0" smtClean="0"/>
              <a:t>AASHTO </a:t>
            </a:r>
            <a:r>
              <a:rPr lang="en-US" sz="1100" dirty="0"/>
              <a:t>SSF20a-b and PDP20-24 (</a:t>
            </a:r>
            <a:r>
              <a:rPr lang="en-US" sz="1100" dirty="0" smtClean="0"/>
              <a:t>4x4 </a:t>
            </a:r>
            <a:r>
              <a:rPr lang="en-US" sz="1100" dirty="0"/>
              <a:t>through drilled </a:t>
            </a:r>
            <a:r>
              <a:rPr lang="en-US" sz="1100" dirty="0" smtClean="0"/>
              <a:t>6x8 </a:t>
            </a:r>
            <a:r>
              <a:rPr lang="en-US" sz="1100" dirty="0"/>
              <a:t>rectangular timbers - will also need to discuss wood grade and species</a:t>
            </a:r>
            <a:r>
              <a:rPr lang="en-US" sz="1100" dirty="0" smtClean="0"/>
              <a:t>) (Ontario)</a:t>
            </a:r>
          </a:p>
          <a:p>
            <a:pPr marL="171450" indent="-171450">
              <a:spcAft>
                <a:spcPts val="300"/>
              </a:spcAft>
              <a:buFont typeface="Arial" panose="020B0604020202020204" pitchFamily="34" charset="0"/>
              <a:buChar char="•"/>
            </a:pPr>
            <a:r>
              <a:rPr lang="en-US" sz="1100" dirty="0" smtClean="0"/>
              <a:t>Multi-post </a:t>
            </a:r>
            <a:r>
              <a:rPr lang="en-US" sz="1100" dirty="0"/>
              <a:t>Slip-Based Sign Supports w/Hinge Plates or Fuse </a:t>
            </a:r>
            <a:r>
              <a:rPr lang="en-US" sz="1100" dirty="0" smtClean="0"/>
              <a:t>Plates (Florida)</a:t>
            </a:r>
          </a:p>
          <a:p>
            <a:pPr marL="171450" indent="-171450">
              <a:spcAft>
                <a:spcPts val="300"/>
              </a:spcAft>
              <a:buFont typeface="Arial" panose="020B0604020202020204" pitchFamily="34" charset="0"/>
              <a:buChar char="•"/>
            </a:pPr>
            <a:r>
              <a:rPr lang="en-US" sz="1100" dirty="0" smtClean="0"/>
              <a:t>Multi-Directional </a:t>
            </a:r>
            <a:r>
              <a:rPr lang="en-US" sz="1100" dirty="0"/>
              <a:t>triangular slip base for 2", 3", and 4" nominal </a:t>
            </a:r>
            <a:r>
              <a:rPr lang="en-US" sz="1100" dirty="0" smtClean="0"/>
              <a:t>diameters (Louisiana)</a:t>
            </a:r>
          </a:p>
          <a:p>
            <a:pPr marL="171450" indent="-171450">
              <a:spcAft>
                <a:spcPts val="300"/>
              </a:spcAft>
              <a:buFont typeface="Arial" panose="020B0604020202020204" pitchFamily="34" charset="0"/>
              <a:buChar char="•"/>
            </a:pPr>
            <a:r>
              <a:rPr lang="en-US" sz="1100" dirty="0" smtClean="0"/>
              <a:t>Multi-post </a:t>
            </a:r>
            <a:r>
              <a:rPr lang="en-US" sz="1100" dirty="0"/>
              <a:t>Breakaway Sign </a:t>
            </a:r>
            <a:r>
              <a:rPr lang="en-US" sz="1100" dirty="0" smtClean="0"/>
              <a:t>Supports (Oregon)</a:t>
            </a:r>
            <a:endParaRPr lang="en-US" sz="1100" dirty="0"/>
          </a:p>
        </p:txBody>
      </p:sp>
      <p:sp>
        <p:nvSpPr>
          <p:cNvPr id="11" name="Rounded Rectangle 10"/>
          <p:cNvSpPr/>
          <p:nvPr/>
        </p:nvSpPr>
        <p:spPr>
          <a:xfrm>
            <a:off x="152400" y="7848600"/>
            <a:ext cx="6153104" cy="7620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370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533400" y="457200"/>
            <a:ext cx="2812437"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Temporary Work Zone Devices</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7"/>
          <p:cNvPicPr>
            <a:picLocks noChangeAspect="1"/>
          </p:cNvPicPr>
          <p:nvPr/>
        </p:nvPicPr>
        <p:blipFill rotWithShape="1">
          <a:blip r:embed="rId2"/>
          <a:srcRect l="48772" t="46052" r="43678" b="32591"/>
          <a:stretch/>
        </p:blipFill>
        <p:spPr>
          <a:xfrm>
            <a:off x="5289884" y="577110"/>
            <a:ext cx="1119645" cy="1192336"/>
          </a:xfrm>
          <a:prstGeom prst="rect">
            <a:avLst/>
          </a:prstGeom>
        </p:spPr>
      </p:pic>
      <p:graphicFrame>
        <p:nvGraphicFramePr>
          <p:cNvPr id="21" name="Table 20"/>
          <p:cNvGraphicFramePr>
            <a:graphicFrameLocks noGrp="1"/>
          </p:cNvGraphicFramePr>
          <p:nvPr>
            <p:extLst/>
          </p:nvPr>
        </p:nvGraphicFramePr>
        <p:xfrm>
          <a:off x="512251" y="2133600"/>
          <a:ext cx="5920633" cy="2895600"/>
        </p:xfrm>
        <a:graphic>
          <a:graphicData uri="http://schemas.openxmlformats.org/drawingml/2006/table">
            <a:tbl>
              <a:tblPr firstRow="1" bandRow="1">
                <a:tableStyleId>{5C22544A-7EE6-4342-B048-85BDC9FD1C3A}</a:tableStyleId>
              </a:tblPr>
              <a:tblGrid>
                <a:gridCol w="1973544">
                  <a:extLst>
                    <a:ext uri="{9D8B030D-6E8A-4147-A177-3AD203B41FA5}">
                      <a16:colId xmlns:a16="http://schemas.microsoft.com/office/drawing/2014/main" val="77071865"/>
                    </a:ext>
                  </a:extLst>
                </a:gridCol>
                <a:gridCol w="2722925">
                  <a:extLst>
                    <a:ext uri="{9D8B030D-6E8A-4147-A177-3AD203B41FA5}">
                      <a16:colId xmlns:a16="http://schemas.microsoft.com/office/drawing/2014/main" val="4065479551"/>
                    </a:ext>
                  </a:extLst>
                </a:gridCol>
                <a:gridCol w="605783">
                  <a:extLst>
                    <a:ext uri="{9D8B030D-6E8A-4147-A177-3AD203B41FA5}">
                      <a16:colId xmlns:a16="http://schemas.microsoft.com/office/drawing/2014/main" val="2212690804"/>
                    </a:ext>
                  </a:extLst>
                </a:gridCol>
                <a:gridCol w="618381">
                  <a:extLst>
                    <a:ext uri="{9D8B030D-6E8A-4147-A177-3AD203B41FA5}">
                      <a16:colId xmlns:a16="http://schemas.microsoft.com/office/drawing/2014/main" val="2963508533"/>
                    </a:ext>
                  </a:extLst>
                </a:gridCol>
              </a:tblGrid>
              <a:tr h="500521">
                <a:tc>
                  <a:txBody>
                    <a:bodyPr/>
                    <a:lstStyle/>
                    <a:p>
                      <a:pPr algn="ctr"/>
                      <a:r>
                        <a:rPr lang="en-US" sz="1100" dirty="0" smtClean="0"/>
                        <a:t>Potential Projects</a:t>
                      </a:r>
                      <a:endParaRPr lang="en-US" sz="1100" dirty="0"/>
                    </a:p>
                  </a:txBody>
                  <a:tcPr/>
                </a:tc>
                <a:tc>
                  <a:txBody>
                    <a:bodyPr/>
                    <a:lstStyle/>
                    <a:p>
                      <a:pPr algn="ctr"/>
                      <a:r>
                        <a:rPr lang="en-US" sz="1100" dirty="0" smtClean="0"/>
                        <a:t>Discussion</a:t>
                      </a:r>
                      <a:endParaRPr lang="en-US" sz="1100" dirty="0"/>
                    </a:p>
                  </a:txBody>
                  <a:tcPr/>
                </a:tc>
                <a:tc>
                  <a:txBody>
                    <a:bodyPr/>
                    <a:lstStyle/>
                    <a:p>
                      <a:pPr algn="ctr"/>
                      <a:r>
                        <a:rPr lang="en-US" sz="1100" dirty="0" smtClean="0"/>
                        <a:t>PO Item?</a:t>
                      </a:r>
                      <a:endParaRPr lang="en-US" sz="1100" dirty="0"/>
                    </a:p>
                  </a:txBody>
                  <a:tcPr/>
                </a:tc>
                <a:tc>
                  <a:txBody>
                    <a:bodyPr/>
                    <a:lstStyle/>
                    <a:p>
                      <a:pPr algn="ctr"/>
                      <a:r>
                        <a:rPr lang="en-US" sz="1100" dirty="0" smtClean="0"/>
                        <a:t>To</a:t>
                      </a:r>
                      <a:r>
                        <a:rPr lang="en-US" sz="1100" baseline="0" dirty="0" smtClean="0"/>
                        <a:t> voting?</a:t>
                      </a:r>
                    </a:p>
                  </a:txBody>
                  <a:tcPr/>
                </a:tc>
                <a:extLst>
                  <a:ext uri="{0D108BD9-81ED-4DB2-BD59-A6C34878D82A}">
                    <a16:rowId xmlns:a16="http://schemas.microsoft.com/office/drawing/2014/main" val="3479907516"/>
                  </a:ext>
                </a:extLst>
              </a:tr>
              <a:tr h="232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Sign Supports /stands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rgbClr val="FF0000"/>
                          </a:solidFill>
                        </a:rPr>
                        <a:t>TxDOT has funded and conducted a variety of testing.  Anything needed that hasn’t been covered yet?</a:t>
                      </a:r>
                      <a:endParaRPr lang="en-US" sz="110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203315165"/>
                  </a:ext>
                </a:extLst>
              </a:tr>
              <a:tr h="232596">
                <a:tc>
                  <a:txBody>
                    <a:bodyPr/>
                    <a:lstStyle/>
                    <a:p>
                      <a:pPr algn="ctr"/>
                      <a:r>
                        <a:rPr lang="en-US" sz="1100" dirty="0" smtClean="0"/>
                        <a:t>Arrow board and VMS/PCMS</a:t>
                      </a: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solidFill>
                            <a:srgbClr val="FF0000"/>
                          </a:solidFill>
                        </a:rPr>
                        <a:t>Pr</a:t>
                      </a:r>
                      <a:r>
                        <a:rPr lang="en-US" sz="1100" dirty="0" smtClean="0">
                          <a:solidFill>
                            <a:srgbClr val="FF0000"/>
                          </a:solidFill>
                        </a:rPr>
                        <a:t>oject would require R&amp;D effort and full-scale testing per MASH matrix</a:t>
                      </a:r>
                      <a:r>
                        <a:rPr lang="en-US" sz="1100" baseline="0" dirty="0" smtClean="0">
                          <a:solidFill>
                            <a:srgbClr val="FF0000"/>
                          </a:solidFill>
                        </a:rPr>
                        <a:t>. </a:t>
                      </a:r>
                      <a:endParaRPr lang="en-US" sz="110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2391160727"/>
                  </a:ext>
                </a:extLst>
              </a:tr>
              <a:tr h="142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Barricades (Type III?)</a:t>
                      </a:r>
                    </a:p>
                    <a:p>
                      <a:pPr algn="ctr"/>
                      <a:endParaRPr lang="en-US" sz="1100" dirty="0"/>
                    </a:p>
                  </a:txBody>
                  <a:tcPr anchor="ctr"/>
                </a:tc>
                <a:tc>
                  <a:txBody>
                    <a:bodyPr/>
                    <a:lstStyle/>
                    <a:p>
                      <a:pPr algn="l"/>
                      <a:r>
                        <a:rPr lang="en-US" sz="1100" baseline="0" dirty="0" smtClean="0">
                          <a:solidFill>
                            <a:srgbClr val="FF0000"/>
                          </a:solidFill>
                        </a:rPr>
                        <a:t>Pr</a:t>
                      </a:r>
                      <a:r>
                        <a:rPr lang="en-US" sz="1100" dirty="0" smtClean="0">
                          <a:solidFill>
                            <a:srgbClr val="FF0000"/>
                          </a:solidFill>
                        </a:rPr>
                        <a:t>oject would require full-scale testing per MASH matrix. See NCHRP 03-119.</a:t>
                      </a:r>
                      <a:endParaRPr lang="en-US" sz="1100" dirty="0"/>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483989361"/>
                  </a:ext>
                </a:extLst>
              </a:tr>
              <a:tr h="490079">
                <a:tc>
                  <a:txBody>
                    <a:bodyPr/>
                    <a:lstStyle/>
                    <a:p>
                      <a:pPr algn="ctr"/>
                      <a:endParaRPr lang="en-US" sz="1100" dirty="0"/>
                    </a:p>
                  </a:txBody>
                  <a:tcPr anchor="ctr"/>
                </a:tc>
                <a:tc>
                  <a:txBody>
                    <a:bodyPr/>
                    <a:lstStyle/>
                    <a:p>
                      <a:pPr algn="l"/>
                      <a:endParaRPr lang="en-US" sz="1100" dirty="0"/>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007442041"/>
                  </a:ext>
                </a:extLst>
              </a:tr>
              <a:tr h="457200">
                <a:tc>
                  <a:txBody>
                    <a:bodyPr/>
                    <a:lstStyle/>
                    <a:p>
                      <a:pPr algn="ctr"/>
                      <a:endParaRPr lang="en-US" sz="1100" dirty="0"/>
                    </a:p>
                  </a:txBody>
                  <a:tcPr anchor="ctr"/>
                </a:tc>
                <a:tc>
                  <a:txBody>
                    <a:bodyPr/>
                    <a:lstStyle/>
                    <a:p>
                      <a:pPr algn="l"/>
                      <a:endParaRPr lang="en-US" sz="1100" dirty="0"/>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2600953091"/>
                  </a:ext>
                </a:extLst>
              </a:tr>
            </a:tbl>
          </a:graphicData>
        </a:graphic>
      </p:graphicFrame>
      <p:sp>
        <p:nvSpPr>
          <p:cNvPr id="22" name="Rectangle 21"/>
          <p:cNvSpPr/>
          <p:nvPr/>
        </p:nvSpPr>
        <p:spPr>
          <a:xfrm>
            <a:off x="457200" y="1042481"/>
            <a:ext cx="4527884" cy="938719"/>
          </a:xfrm>
          <a:prstGeom prst="rect">
            <a:avLst/>
          </a:prstGeom>
        </p:spPr>
        <p:txBody>
          <a:bodyPr wrap="square">
            <a:spAutoFit/>
          </a:bodyPr>
          <a:lstStyle/>
          <a:p>
            <a:r>
              <a:rPr lang="en-US" sz="1100" i="1" dirty="0" smtClean="0"/>
              <a:t>Please refer to MASH Database for existing projects.</a:t>
            </a:r>
          </a:p>
          <a:p>
            <a:r>
              <a:rPr lang="en-US" sz="1100" i="1" dirty="0"/>
              <a:t>NCHRP </a:t>
            </a:r>
            <a:r>
              <a:rPr lang="en-US" sz="1100" i="1" dirty="0" smtClean="0"/>
              <a:t>03-119: proposed, but not yet approved, simulations of:</a:t>
            </a:r>
          </a:p>
          <a:p>
            <a:r>
              <a:rPr lang="en-US" sz="1100" i="1" dirty="0" smtClean="0"/>
              <a:t>1- Potentially </a:t>
            </a:r>
            <a:r>
              <a:rPr lang="en-US" sz="1100" i="1" dirty="0"/>
              <a:t>some work zone signs – </a:t>
            </a:r>
            <a:r>
              <a:rPr lang="en-US" sz="1100" i="1" dirty="0" smtClean="0"/>
              <a:t>TBD</a:t>
            </a:r>
            <a:endParaRPr lang="en-US" sz="1100" i="1" dirty="0"/>
          </a:p>
          <a:p>
            <a:r>
              <a:rPr lang="en-US" sz="1100" i="1" dirty="0"/>
              <a:t>2- </a:t>
            </a:r>
            <a:r>
              <a:rPr lang="en-US" sz="1100" i="1" dirty="0" smtClean="0"/>
              <a:t>Generic </a:t>
            </a:r>
            <a:r>
              <a:rPr lang="en-US" sz="1100" i="1" dirty="0"/>
              <a:t>Type III barricade </a:t>
            </a:r>
            <a:endParaRPr lang="en-US" sz="1100" i="1" dirty="0" smtClean="0"/>
          </a:p>
          <a:p>
            <a:r>
              <a:rPr lang="en-US" sz="1100" i="1" dirty="0" smtClean="0"/>
              <a:t>Some </a:t>
            </a:r>
            <a:r>
              <a:rPr lang="en-US" sz="1100" i="1" dirty="0"/>
              <a:t>might be selected for testing, not a list yet</a:t>
            </a:r>
          </a:p>
        </p:txBody>
      </p:sp>
      <p:sp>
        <p:nvSpPr>
          <p:cNvPr id="2" name="Slide Number Placeholder 1"/>
          <p:cNvSpPr>
            <a:spLocks noGrp="1"/>
          </p:cNvSpPr>
          <p:nvPr>
            <p:ph type="sldNum" sz="quarter" idx="12"/>
          </p:nvPr>
        </p:nvSpPr>
        <p:spPr/>
        <p:txBody>
          <a:bodyPr/>
          <a:lstStyle/>
          <a:p>
            <a:fld id="{C483F5C2-F44C-4882-BDDA-EB39CCEFBD80}" type="slidenum">
              <a:rPr lang="en-US" smtClean="0"/>
              <a:pPr/>
              <a:t>12</a:t>
            </a:fld>
            <a:endParaRPr lang="en-US" dirty="0"/>
          </a:p>
        </p:txBody>
      </p:sp>
      <p:sp>
        <p:nvSpPr>
          <p:cNvPr id="7" name="Rectangle 6"/>
          <p:cNvSpPr/>
          <p:nvPr/>
        </p:nvSpPr>
        <p:spPr>
          <a:xfrm>
            <a:off x="304800" y="5791200"/>
            <a:ext cx="4534342" cy="261610"/>
          </a:xfrm>
          <a:prstGeom prst="rect">
            <a:avLst/>
          </a:prstGeom>
        </p:spPr>
        <p:txBody>
          <a:bodyPr wrap="square">
            <a:spAutoFit/>
          </a:bodyPr>
          <a:lstStyle/>
          <a:p>
            <a:r>
              <a:rPr lang="en-US" sz="1100" i="1" dirty="0" smtClean="0"/>
              <a:t>NOTES:</a:t>
            </a:r>
          </a:p>
        </p:txBody>
      </p:sp>
      <p:sp>
        <p:nvSpPr>
          <p:cNvPr id="8" name="Rounded Rectangle 7"/>
          <p:cNvSpPr/>
          <p:nvPr/>
        </p:nvSpPr>
        <p:spPr>
          <a:xfrm>
            <a:off x="304800" y="6172200"/>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6858000"/>
            <a:ext cx="6153104" cy="6858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04800" y="7620000"/>
            <a:ext cx="6153104" cy="6858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555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90808" y="746946"/>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228600" y="609600"/>
            <a:ext cx="6161943"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Fences, Glare Screens, noise walls etc. on top of barrie</a:t>
            </a:r>
            <a:r>
              <a:rPr lang="en-US" altLang="en-US" sz="16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r &amp; parapets</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2"/>
          <a:srcRect l="-1" t="9177" r="61985" b="63331"/>
          <a:stretch/>
        </p:blipFill>
        <p:spPr>
          <a:xfrm>
            <a:off x="5257800" y="1066801"/>
            <a:ext cx="1186112" cy="100075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74058183"/>
              </p:ext>
            </p:extLst>
          </p:nvPr>
        </p:nvGraphicFramePr>
        <p:xfrm>
          <a:off x="381000" y="2057400"/>
          <a:ext cx="6062912" cy="1996440"/>
        </p:xfrm>
        <a:graphic>
          <a:graphicData uri="http://schemas.openxmlformats.org/drawingml/2006/table">
            <a:tbl>
              <a:tblPr firstRow="1" bandRow="1">
                <a:tableStyleId>{5C22544A-7EE6-4342-B048-85BDC9FD1C3A}</a:tableStyleId>
              </a:tblPr>
              <a:tblGrid>
                <a:gridCol w="3046276">
                  <a:extLst>
                    <a:ext uri="{9D8B030D-6E8A-4147-A177-3AD203B41FA5}">
                      <a16:colId xmlns:a16="http://schemas.microsoft.com/office/drawing/2014/main" val="77071865"/>
                    </a:ext>
                  </a:extLst>
                </a:gridCol>
                <a:gridCol w="1763053">
                  <a:extLst>
                    <a:ext uri="{9D8B030D-6E8A-4147-A177-3AD203B41FA5}">
                      <a16:colId xmlns:a16="http://schemas.microsoft.com/office/drawing/2014/main" val="4065479551"/>
                    </a:ext>
                  </a:extLst>
                </a:gridCol>
                <a:gridCol w="620341">
                  <a:extLst>
                    <a:ext uri="{9D8B030D-6E8A-4147-A177-3AD203B41FA5}">
                      <a16:colId xmlns:a16="http://schemas.microsoft.com/office/drawing/2014/main" val="2212690804"/>
                    </a:ext>
                  </a:extLst>
                </a:gridCol>
                <a:gridCol w="633242">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tc>
                <a:tc>
                  <a:txBody>
                    <a:bodyPr/>
                    <a:lstStyle/>
                    <a:p>
                      <a:pPr algn="ctr"/>
                      <a:r>
                        <a:rPr lang="en-US" sz="1100" dirty="0" smtClean="0"/>
                        <a:t>Discussion</a:t>
                      </a:r>
                      <a:endParaRPr lang="en-US" sz="1100" dirty="0"/>
                    </a:p>
                  </a:txBody>
                  <a:tcPr/>
                </a:tc>
                <a:tc>
                  <a:txBody>
                    <a:bodyPr/>
                    <a:lstStyle/>
                    <a:p>
                      <a:pPr algn="ctr"/>
                      <a:r>
                        <a:rPr lang="en-US" sz="1100" dirty="0" smtClean="0"/>
                        <a:t>PO </a:t>
                      </a:r>
                      <a:r>
                        <a:rPr lang="en-US" sz="1100" dirty="0" smtClean="0"/>
                        <a:t>Item</a:t>
                      </a:r>
                      <a:endParaRPr lang="en-US" sz="1100" dirty="0"/>
                    </a:p>
                  </a:txBody>
                  <a:tcPr/>
                </a:tc>
                <a:tc>
                  <a:txBody>
                    <a:bodyPr/>
                    <a:lstStyle/>
                    <a:p>
                      <a:pPr algn="ctr"/>
                      <a:r>
                        <a:rPr lang="en-US" sz="1100" dirty="0" smtClean="0"/>
                        <a:t>To</a:t>
                      </a:r>
                      <a:r>
                        <a:rPr lang="en-US" sz="1100" baseline="0" dirty="0" smtClean="0"/>
                        <a:t> </a:t>
                      </a:r>
                      <a:r>
                        <a:rPr lang="en-US" sz="1100" baseline="0" dirty="0" smtClean="0"/>
                        <a:t>voting</a:t>
                      </a:r>
                      <a:endParaRPr lang="en-US" sz="1100" baseline="0" dirty="0" smtClean="0"/>
                    </a:p>
                  </a:txBody>
                  <a:tcPr/>
                </a:tc>
                <a:extLst>
                  <a:ext uri="{0D108BD9-81ED-4DB2-BD59-A6C34878D82A}">
                    <a16:rowId xmlns:a16="http://schemas.microsoft.com/office/drawing/2014/main" val="3479907516"/>
                  </a:ext>
                </a:extLst>
              </a:tr>
              <a:tr h="232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Noise Walls on Parapet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a:t>
                      </a:r>
                      <a:r>
                        <a:rPr lang="en-US" sz="1050" dirty="0" smtClean="0">
                          <a:solidFill>
                            <a:srgbClr val="FF0000"/>
                          </a:solidFill>
                        </a:rPr>
                        <a:t>requires </a:t>
                      </a:r>
                      <a:r>
                        <a:rPr lang="en-US" sz="1050" dirty="0" smtClean="0">
                          <a:solidFill>
                            <a:srgbClr val="FF0000"/>
                          </a:solidFill>
                        </a:rPr>
                        <a:t>design and full-scale </a:t>
                      </a:r>
                      <a:r>
                        <a:rPr lang="en-US" sz="1050" dirty="0" smtClean="0">
                          <a:solidFill>
                            <a:srgbClr val="FF0000"/>
                          </a:solidFill>
                        </a:rPr>
                        <a:t>test </a:t>
                      </a:r>
                      <a:r>
                        <a:rPr lang="en-US" sz="1050" dirty="0" smtClean="0">
                          <a:solidFill>
                            <a:srgbClr val="FF0000"/>
                          </a:solidFill>
                        </a:rPr>
                        <a:t>(?4-12?, </a:t>
                      </a:r>
                      <a:r>
                        <a:rPr lang="en-US" sz="1050" baseline="0" dirty="0" smtClean="0">
                          <a:solidFill>
                            <a:srgbClr val="FF0000"/>
                          </a:solidFill>
                        </a:rPr>
                        <a:t>-11 and -10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203315165"/>
                  </a:ext>
                </a:extLst>
              </a:tr>
              <a:tr h="232596">
                <a:tc>
                  <a:txBody>
                    <a:bodyPr/>
                    <a:lstStyle/>
                    <a:p>
                      <a:pPr algn="ctr"/>
                      <a:r>
                        <a:rPr lang="en-US" sz="1100" dirty="0" smtClean="0"/>
                        <a:t>Fence Attachment to top of Barrier (Parapet?),</a:t>
                      </a:r>
                      <a:r>
                        <a:rPr lang="en-US" sz="1100" baseline="0" dirty="0" smtClean="0"/>
                        <a:t> such as glare screen or visual barrier.</a:t>
                      </a: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a:t>
                      </a:r>
                      <a:r>
                        <a:rPr lang="en-US" sz="1050" dirty="0" smtClean="0">
                          <a:solidFill>
                            <a:srgbClr val="FF0000"/>
                          </a:solidFill>
                        </a:rPr>
                        <a:t>requires </a:t>
                      </a:r>
                      <a:r>
                        <a:rPr lang="en-US" sz="1050" dirty="0" smtClean="0">
                          <a:solidFill>
                            <a:srgbClr val="FF0000"/>
                          </a:solidFill>
                        </a:rPr>
                        <a:t>design and full-scale </a:t>
                      </a:r>
                      <a:r>
                        <a:rPr lang="en-US" sz="1050" dirty="0" smtClean="0">
                          <a:solidFill>
                            <a:srgbClr val="FF0000"/>
                          </a:solidFill>
                        </a:rPr>
                        <a:t>test </a:t>
                      </a:r>
                      <a:r>
                        <a:rPr lang="en-US" sz="1050" dirty="0" smtClean="0">
                          <a:solidFill>
                            <a:srgbClr val="FF0000"/>
                          </a:solidFill>
                        </a:rPr>
                        <a:t>(4-12, </a:t>
                      </a:r>
                      <a:r>
                        <a:rPr lang="en-US" sz="1050" baseline="0" dirty="0" smtClean="0">
                          <a:solidFill>
                            <a:srgbClr val="FF0000"/>
                          </a:solidFill>
                        </a:rPr>
                        <a:t>-11 </a:t>
                      </a:r>
                      <a:r>
                        <a:rPr lang="en-US" sz="1050" baseline="0" dirty="0" smtClean="0">
                          <a:solidFill>
                            <a:srgbClr val="FF0000"/>
                          </a:solidFill>
                        </a:rPr>
                        <a:t>and </a:t>
                      </a:r>
                      <a:r>
                        <a:rPr lang="en-US" sz="1050" baseline="0" dirty="0" smtClean="0">
                          <a:solidFill>
                            <a:srgbClr val="FF0000"/>
                          </a:solidFill>
                        </a:rPr>
                        <a:t>-10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2391160727"/>
                  </a:ext>
                </a:extLst>
              </a:tr>
              <a:tr h="121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Debris/</a:t>
                      </a:r>
                      <a:r>
                        <a:rPr lang="en-US" sz="1100" baseline="0" dirty="0" smtClean="0"/>
                        <a:t> Glare</a:t>
                      </a:r>
                      <a:r>
                        <a:rPr lang="en-US" sz="1100" dirty="0" smtClean="0"/>
                        <a:t> Screens/Visual Barriers on top of barriers (Parapets? Guardrail?)</a:t>
                      </a: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a:t>
                      </a:r>
                      <a:r>
                        <a:rPr lang="en-US" sz="1050" dirty="0" smtClean="0">
                          <a:solidFill>
                            <a:srgbClr val="FF0000"/>
                          </a:solidFill>
                        </a:rPr>
                        <a:t>requires </a:t>
                      </a:r>
                      <a:r>
                        <a:rPr lang="en-US" sz="1050" dirty="0" smtClean="0">
                          <a:solidFill>
                            <a:srgbClr val="FF0000"/>
                          </a:solidFill>
                        </a:rPr>
                        <a:t>design and full-scale </a:t>
                      </a:r>
                      <a:r>
                        <a:rPr lang="en-US" sz="1050" dirty="0" smtClean="0">
                          <a:solidFill>
                            <a:srgbClr val="FF0000"/>
                          </a:solidFill>
                        </a:rPr>
                        <a:t>test </a:t>
                      </a:r>
                      <a:r>
                        <a:rPr lang="en-US" sz="1050" dirty="0" smtClean="0">
                          <a:solidFill>
                            <a:srgbClr val="FF0000"/>
                          </a:solidFill>
                        </a:rPr>
                        <a:t>(</a:t>
                      </a:r>
                      <a:r>
                        <a:rPr lang="en-US" sz="1050" baseline="0" dirty="0" smtClean="0">
                          <a:solidFill>
                            <a:srgbClr val="FF0000"/>
                          </a:solidFill>
                        </a:rPr>
                        <a:t>-11 and -10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483989361"/>
                  </a:ext>
                </a:extLst>
              </a:tr>
            </a:tbl>
          </a:graphicData>
        </a:graphic>
      </p:graphicFrame>
      <p:sp>
        <p:nvSpPr>
          <p:cNvPr id="9" name="Rectangle 8"/>
          <p:cNvSpPr/>
          <p:nvPr/>
        </p:nvSpPr>
        <p:spPr>
          <a:xfrm>
            <a:off x="269472" y="4038600"/>
            <a:ext cx="5173251" cy="261610"/>
          </a:xfrm>
          <a:prstGeom prst="rect">
            <a:avLst/>
          </a:prstGeom>
        </p:spPr>
        <p:txBody>
          <a:bodyPr wrap="square">
            <a:spAutoFit/>
          </a:bodyPr>
          <a:lstStyle/>
          <a:p>
            <a:r>
              <a:rPr lang="en-US" sz="1100" i="1" dirty="0" smtClean="0"/>
              <a:t>State comments on these topics:</a:t>
            </a:r>
          </a:p>
        </p:txBody>
      </p:sp>
      <p:sp>
        <p:nvSpPr>
          <p:cNvPr id="10" name="Rectangle 9"/>
          <p:cNvSpPr/>
          <p:nvPr/>
        </p:nvSpPr>
        <p:spPr>
          <a:xfrm>
            <a:off x="228600" y="4343390"/>
            <a:ext cx="6477000" cy="2693045"/>
          </a:xfrm>
          <a:prstGeom prst="rect">
            <a:avLst/>
          </a:prstGeom>
        </p:spPr>
        <p:txBody>
          <a:bodyPr wrap="square">
            <a:spAutoFit/>
          </a:bodyPr>
          <a:lstStyle/>
          <a:p>
            <a:pPr marL="111125" indent="-111125">
              <a:spcAft>
                <a:spcPts val="300"/>
              </a:spcAft>
              <a:buFont typeface="Arial" panose="020B0604020202020204" pitchFamily="34" charset="0"/>
              <a:buChar char="•"/>
            </a:pPr>
            <a:r>
              <a:rPr lang="en-US" sz="1100" dirty="0" smtClean="0"/>
              <a:t>Noise </a:t>
            </a:r>
            <a:r>
              <a:rPr lang="en-US" sz="1100" dirty="0"/>
              <a:t>Walls on </a:t>
            </a:r>
            <a:r>
              <a:rPr lang="en-US" sz="1100" dirty="0" smtClean="0"/>
              <a:t>Parapet: </a:t>
            </a:r>
            <a:r>
              <a:rPr lang="en-US" sz="1100" dirty="0"/>
              <a:t>The AASHTO BDS does not provide much guidance, but indicates that as long as the parapet remains rigidly connected to the base that the noise wall on parapet maintains its crashworthiness.  Does a noise wall need other criteria such as limitations to reveal depths or locations of expansion joints</a:t>
            </a:r>
            <a:r>
              <a:rPr lang="en-US" sz="1100" dirty="0" smtClean="0"/>
              <a:t>? (Utah)</a:t>
            </a:r>
          </a:p>
          <a:p>
            <a:pPr marL="111125" indent="-111125">
              <a:spcAft>
                <a:spcPts val="300"/>
              </a:spcAft>
              <a:buFont typeface="Arial" panose="020B0604020202020204" pitchFamily="34" charset="0"/>
              <a:buChar char="•"/>
            </a:pPr>
            <a:r>
              <a:rPr lang="en-US" sz="1100" dirty="0" smtClean="0"/>
              <a:t>TN </a:t>
            </a:r>
            <a:r>
              <a:rPr lang="en-US" sz="1100" dirty="0"/>
              <a:t>Has also expressed interest in Noise Walls as a Crashworthy Device</a:t>
            </a:r>
            <a:r>
              <a:rPr lang="en-US" sz="1100" dirty="0" smtClean="0"/>
              <a:t>. </a:t>
            </a:r>
          </a:p>
          <a:p>
            <a:pPr marL="111125" indent="-111125">
              <a:spcAft>
                <a:spcPts val="300"/>
              </a:spcAft>
              <a:buFont typeface="Arial" panose="020B0604020202020204" pitchFamily="34" charset="0"/>
              <a:buChar char="•"/>
            </a:pPr>
            <a:r>
              <a:rPr lang="en-US" sz="1100" dirty="0"/>
              <a:t>The enclosed is the AASHTO LRFD bridge code excerpt related to noise wall protection. I would like to have this code to be evaluated during our meeting:  “Owners may select to ignore vehicular collision forces in the design of sound barriers at locations where the collapse of the sound barrier or portions of thereof has minimal safety consequences”…The statement below from the subject document is confusing. One could conclude a noise wall could be crashworthy device. (Tennessee) </a:t>
            </a:r>
          </a:p>
          <a:p>
            <a:pPr marL="111125" indent="-111125">
              <a:spcAft>
                <a:spcPts val="300"/>
              </a:spcAft>
              <a:buFont typeface="Arial" panose="020B0604020202020204" pitchFamily="34" charset="0"/>
              <a:buChar char="•"/>
            </a:pPr>
            <a:r>
              <a:rPr lang="en-US" sz="1100" dirty="0" smtClean="0"/>
              <a:t>Debris </a:t>
            </a:r>
            <a:r>
              <a:rPr lang="en-US" sz="1100" dirty="0"/>
              <a:t>screen or glare screen for top of 32" PCB</a:t>
            </a:r>
            <a:r>
              <a:rPr lang="en-US" sz="1100" dirty="0" smtClean="0"/>
              <a:t>. (Ontario)</a:t>
            </a:r>
          </a:p>
          <a:p>
            <a:pPr marL="111125" indent="-111125">
              <a:spcAft>
                <a:spcPts val="300"/>
              </a:spcAft>
              <a:buFont typeface="Arial" panose="020B0604020202020204" pitchFamily="34" charset="0"/>
              <a:buChar char="•"/>
            </a:pPr>
            <a:r>
              <a:rPr lang="en-US" sz="1100" dirty="0" smtClean="0"/>
              <a:t>Glare </a:t>
            </a:r>
            <a:r>
              <a:rPr lang="en-US" sz="1100" dirty="0"/>
              <a:t>Screens/Visual Barriers </a:t>
            </a:r>
            <a:r>
              <a:rPr lang="en-US" sz="1100" dirty="0" smtClean="0"/>
              <a:t> (Florida FDOT)</a:t>
            </a:r>
          </a:p>
          <a:p>
            <a:pPr marL="111125" indent="-111125">
              <a:spcAft>
                <a:spcPts val="300"/>
              </a:spcAft>
              <a:buFont typeface="Arial" panose="020B0604020202020204" pitchFamily="34" charset="0"/>
              <a:buChar char="•"/>
            </a:pPr>
            <a:r>
              <a:rPr lang="en-US" sz="1100" dirty="0" smtClean="0"/>
              <a:t>TL-3 </a:t>
            </a:r>
            <a:r>
              <a:rPr lang="en-US" sz="1100" dirty="0"/>
              <a:t>and 4. Potentially discuss a fence attachment to the top of a parapet</a:t>
            </a:r>
            <a:r>
              <a:rPr lang="en-US" sz="1100" dirty="0" smtClean="0"/>
              <a:t>. (Delaware)</a:t>
            </a:r>
          </a:p>
          <a:p>
            <a:pPr marL="111125" indent="-111125">
              <a:spcAft>
                <a:spcPts val="300"/>
              </a:spcAft>
              <a:buFont typeface="Arial" panose="020B0604020202020204" pitchFamily="34" charset="0"/>
              <a:buChar char="•"/>
            </a:pPr>
            <a:r>
              <a:rPr lang="en-US" sz="1100" dirty="0" smtClean="0"/>
              <a:t>Breakaway </a:t>
            </a:r>
            <a:r>
              <a:rPr lang="en-US" sz="1100" dirty="0"/>
              <a:t>splash fence or </a:t>
            </a:r>
            <a:r>
              <a:rPr lang="en-US" sz="1100" dirty="0" err="1"/>
              <a:t>chainlink</a:t>
            </a:r>
            <a:r>
              <a:rPr lang="en-US" sz="1100" dirty="0"/>
              <a:t> atop rails within zone of </a:t>
            </a:r>
            <a:r>
              <a:rPr lang="en-US" sz="1100" dirty="0" smtClean="0"/>
              <a:t>intrusion (Colorado)</a:t>
            </a:r>
            <a:endParaRPr lang="en-US" sz="1100" dirty="0"/>
          </a:p>
        </p:txBody>
      </p:sp>
      <p:sp>
        <p:nvSpPr>
          <p:cNvPr id="2" name="Slide Number Placeholder 1"/>
          <p:cNvSpPr>
            <a:spLocks noGrp="1"/>
          </p:cNvSpPr>
          <p:nvPr>
            <p:ph type="sldNum" sz="quarter" idx="12"/>
          </p:nvPr>
        </p:nvSpPr>
        <p:spPr/>
        <p:txBody>
          <a:bodyPr/>
          <a:lstStyle/>
          <a:p>
            <a:fld id="{C483F5C2-F44C-4882-BDDA-EB39CCEFBD80}" type="slidenum">
              <a:rPr lang="en-US" smtClean="0"/>
              <a:pPr/>
              <a:t>13</a:t>
            </a:fld>
            <a:endParaRPr lang="en-US" dirty="0"/>
          </a:p>
        </p:txBody>
      </p:sp>
      <p:sp>
        <p:nvSpPr>
          <p:cNvPr id="11" name="Rectangle 10"/>
          <p:cNvSpPr/>
          <p:nvPr/>
        </p:nvSpPr>
        <p:spPr>
          <a:xfrm>
            <a:off x="304800" y="7086600"/>
            <a:ext cx="4534342" cy="261610"/>
          </a:xfrm>
          <a:prstGeom prst="rect">
            <a:avLst/>
          </a:prstGeom>
        </p:spPr>
        <p:txBody>
          <a:bodyPr wrap="square">
            <a:spAutoFit/>
          </a:bodyPr>
          <a:lstStyle/>
          <a:p>
            <a:r>
              <a:rPr lang="en-US" sz="1100" i="1" dirty="0" smtClean="0"/>
              <a:t>NOTES:</a:t>
            </a:r>
            <a:endParaRPr lang="en-US" sz="1100" i="1" dirty="0" smtClean="0"/>
          </a:p>
        </p:txBody>
      </p:sp>
      <p:sp>
        <p:nvSpPr>
          <p:cNvPr id="12" name="Rounded Rectangle 11"/>
          <p:cNvSpPr/>
          <p:nvPr/>
        </p:nvSpPr>
        <p:spPr>
          <a:xfrm>
            <a:off x="304800" y="7398375"/>
            <a:ext cx="6153104" cy="1152961"/>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1000" y="1143000"/>
            <a:ext cx="4876800" cy="769441"/>
          </a:xfrm>
          <a:prstGeom prst="rect">
            <a:avLst/>
          </a:prstGeom>
        </p:spPr>
        <p:txBody>
          <a:bodyPr wrap="square">
            <a:spAutoFit/>
          </a:bodyPr>
          <a:lstStyle/>
          <a:p>
            <a:pPr marL="111125" indent="-111125">
              <a:spcAft>
                <a:spcPts val="300"/>
              </a:spcAft>
              <a:buFont typeface="Arial" panose="020B0604020202020204" pitchFamily="34" charset="0"/>
              <a:buChar char="•"/>
            </a:pPr>
            <a:r>
              <a:rPr lang="en-US" sz="1100" dirty="0"/>
              <a:t>A</a:t>
            </a:r>
            <a:r>
              <a:rPr lang="en-US" sz="1100" dirty="0" smtClean="0"/>
              <a:t>n NCHRP Problem Statement (</a:t>
            </a:r>
            <a:r>
              <a:rPr lang="en-US" sz="1100" dirty="0" smtClean="0"/>
              <a:t>PS) </a:t>
            </a:r>
            <a:r>
              <a:rPr lang="en-US" sz="1100" dirty="0" smtClean="0"/>
              <a:t>is being </a:t>
            </a:r>
            <a:r>
              <a:rPr lang="en-US" sz="1100" dirty="0"/>
              <a:t>submitted for FY2020 on  “Crashworthiness of barrier attachments</a:t>
            </a:r>
            <a:r>
              <a:rPr lang="en-US" sz="1100" dirty="0" smtClean="0"/>
              <a:t>”  (Keep in mind the PS needs to be first prioritized for project consideration and, if it makes it, research won’t start until at least Spring 2020)</a:t>
            </a:r>
            <a:endParaRPr lang="en-US" sz="1100" dirty="0"/>
          </a:p>
        </p:txBody>
      </p:sp>
    </p:spTree>
    <p:extLst>
      <p:ext uri="{BB962C8B-B14F-4D97-AF65-F5344CB8AC3E}">
        <p14:creationId xmlns:p14="http://schemas.microsoft.com/office/powerpoint/2010/main" val="3757569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04800" y="304800"/>
            <a:ext cx="2737929"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“Past Categories </a:t>
            </a: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(Guardrails)”</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48700" t="55140" r="46636" b="32935"/>
          <a:stretch/>
        </p:blipFill>
        <p:spPr>
          <a:xfrm>
            <a:off x="5486400" y="304800"/>
            <a:ext cx="936224" cy="901278"/>
          </a:xfrm>
          <a:prstGeom prst="rect">
            <a:avLst/>
          </a:prstGeom>
        </p:spPr>
      </p:pic>
      <p:cxnSp>
        <p:nvCxnSpPr>
          <p:cNvPr id="8" name="Straight Connector 7"/>
          <p:cNvCxnSpPr/>
          <p:nvPr/>
        </p:nvCxnSpPr>
        <p:spPr>
          <a:xfrm>
            <a:off x="304800" y="304800"/>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133420309"/>
              </p:ext>
            </p:extLst>
          </p:nvPr>
        </p:nvGraphicFramePr>
        <p:xfrm>
          <a:off x="114301" y="1222913"/>
          <a:ext cx="6400799" cy="7374072"/>
        </p:xfrm>
        <a:graphic>
          <a:graphicData uri="http://schemas.openxmlformats.org/drawingml/2006/table">
            <a:tbl>
              <a:tblPr firstRow="1" bandRow="1">
                <a:tableStyleId>{5C22544A-7EE6-4342-B048-85BDC9FD1C3A}</a:tableStyleId>
              </a:tblPr>
              <a:tblGrid>
                <a:gridCol w="2133599">
                  <a:extLst>
                    <a:ext uri="{9D8B030D-6E8A-4147-A177-3AD203B41FA5}">
                      <a16:colId xmlns:a16="http://schemas.microsoft.com/office/drawing/2014/main" val="77071865"/>
                    </a:ext>
                  </a:extLst>
                </a:gridCol>
                <a:gridCol w="3124201">
                  <a:extLst>
                    <a:ext uri="{9D8B030D-6E8A-4147-A177-3AD203B41FA5}">
                      <a16:colId xmlns:a16="http://schemas.microsoft.com/office/drawing/2014/main" val="4065479551"/>
                    </a:ext>
                  </a:extLst>
                </a:gridCol>
                <a:gridCol w="533400">
                  <a:extLst>
                    <a:ext uri="{9D8B030D-6E8A-4147-A177-3AD203B41FA5}">
                      <a16:colId xmlns:a16="http://schemas.microsoft.com/office/drawing/2014/main" val="2212690804"/>
                    </a:ext>
                  </a:extLst>
                </a:gridCol>
                <a:gridCol w="609599">
                  <a:extLst>
                    <a:ext uri="{9D8B030D-6E8A-4147-A177-3AD203B41FA5}">
                      <a16:colId xmlns:a16="http://schemas.microsoft.com/office/drawing/2014/main" val="2963508533"/>
                    </a:ext>
                  </a:extLst>
                </a:gridCol>
              </a:tblGrid>
              <a:tr h="472842">
                <a:tc>
                  <a:txBody>
                    <a:bodyPr/>
                    <a:lstStyle/>
                    <a:p>
                      <a:pPr algn="ctr"/>
                      <a:r>
                        <a:rPr lang="en-US" sz="1100" dirty="0" smtClean="0"/>
                        <a:t>Potential Projects</a:t>
                      </a:r>
                      <a:endParaRPr lang="en-US" sz="1100" dirty="0"/>
                    </a:p>
                  </a:txBody>
                  <a:tcPr/>
                </a:tc>
                <a:tc>
                  <a:txBody>
                    <a:bodyPr/>
                    <a:lstStyle/>
                    <a:p>
                      <a:pPr algn="ctr"/>
                      <a:r>
                        <a:rPr lang="en-US" sz="1100" dirty="0" smtClean="0"/>
                        <a:t>Discussion</a:t>
                      </a:r>
                      <a:endParaRPr lang="en-US" sz="1100" dirty="0"/>
                    </a:p>
                  </a:txBody>
                  <a:tcPr/>
                </a:tc>
                <a:tc>
                  <a:txBody>
                    <a:bodyPr/>
                    <a:lstStyle/>
                    <a:p>
                      <a:pPr algn="ctr"/>
                      <a:r>
                        <a:rPr lang="en-US" sz="1100" dirty="0" smtClean="0"/>
                        <a:t>PO Item</a:t>
                      </a:r>
                      <a:endParaRPr lang="en-US" sz="1100" dirty="0"/>
                    </a:p>
                  </a:txBody>
                  <a:tcPr/>
                </a:tc>
                <a:tc>
                  <a:txBody>
                    <a:bodyPr/>
                    <a:lstStyle/>
                    <a:p>
                      <a:pPr algn="ctr"/>
                      <a:r>
                        <a:rPr lang="en-US" sz="1100" dirty="0" smtClean="0"/>
                        <a:t>To</a:t>
                      </a:r>
                      <a:r>
                        <a:rPr lang="en-US" sz="1100" baseline="0" dirty="0" smtClean="0"/>
                        <a:t> voting</a:t>
                      </a:r>
                    </a:p>
                  </a:txBody>
                  <a:tcPr/>
                </a:tc>
                <a:extLst>
                  <a:ext uri="{0D108BD9-81ED-4DB2-BD59-A6C34878D82A}">
                    <a16:rowId xmlns:a16="http://schemas.microsoft.com/office/drawing/2014/main" val="3479907516"/>
                  </a:ext>
                </a:extLst>
              </a:tr>
              <a:tr h="455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TL-2 Configuration (12'-6" Post Spacing) with Curb.</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Existing MASH system: MGS Offset 6 ft behind 6-in. curb, MASH compliant for TL-2 applications, post spacing 6’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Also, TL-3 MGS w/ 6” curb 6” in front of w-beam rail. Pr</a:t>
                      </a:r>
                      <a:r>
                        <a:rPr lang="en-US" sz="1050" dirty="0" smtClean="0">
                          <a:solidFill>
                            <a:srgbClr val="FF0000"/>
                          </a:solidFill>
                        </a:rPr>
                        <a:t>oject would require design and full-scale testing (</a:t>
                      </a:r>
                      <a:r>
                        <a:rPr lang="en-US" sz="1050" baseline="0" dirty="0" smtClean="0">
                          <a:solidFill>
                            <a:srgbClr val="FF0000"/>
                          </a:solidFill>
                        </a:rPr>
                        <a:t>-11 and -10</a:t>
                      </a:r>
                      <a:r>
                        <a:rPr lang="en-US" sz="1050" dirty="0" smtClean="0">
                          <a:solidFill>
                            <a:srgbClr val="FF0000"/>
                          </a:solidFill>
                        </a:rPr>
                        <a:t>)</a:t>
                      </a:r>
                      <a:r>
                        <a:rPr lang="en-US" sz="1050" baseline="0" dirty="0" smtClean="0">
                          <a:solidFill>
                            <a:srgbClr val="FF0000"/>
                          </a:solidFill>
                        </a:rPr>
                        <a:t>.  Also, Pr</a:t>
                      </a:r>
                      <a:r>
                        <a:rPr lang="en-US" sz="1050" dirty="0" smtClean="0">
                          <a:solidFill>
                            <a:srgbClr val="FF0000"/>
                          </a:solidFill>
                        </a:rPr>
                        <a:t>oject previously discussed but didn’t make the cut.</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1203315165"/>
                  </a:ext>
                </a:extLst>
              </a:tr>
              <a:tr h="455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Thrie Beam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re-design and full-scale testing (</a:t>
                      </a:r>
                      <a:r>
                        <a:rPr lang="en-US" sz="1050" baseline="0" dirty="0" smtClean="0">
                          <a:solidFill>
                            <a:srgbClr val="FF0000"/>
                          </a:solidFill>
                        </a:rPr>
                        <a:t>-11 and -10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4226978535"/>
                  </a:ext>
                </a:extLst>
              </a:tr>
              <a:tr h="455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Investigating more space on a W-beam 6-in behind curb and gutter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Existing TL-3 MGS w/ 6” curb 6” in front of w-beam rail. Pr</a:t>
                      </a:r>
                      <a:r>
                        <a:rPr lang="en-US" sz="1050" dirty="0" smtClean="0">
                          <a:solidFill>
                            <a:srgbClr val="FF0000"/>
                          </a:solidFill>
                        </a:rPr>
                        <a:t>oject </a:t>
                      </a:r>
                      <a:r>
                        <a:rPr lang="en-US" sz="1050" dirty="0" smtClean="0">
                          <a:solidFill>
                            <a:srgbClr val="FF0000"/>
                          </a:solidFill>
                        </a:rPr>
                        <a:t>would require design and full-scale testing</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2391160727"/>
                  </a:ext>
                </a:extLst>
              </a:tr>
              <a:tr h="830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Guardrail evaluation on 6:1 slope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The more the slope increases (from 10:1 to 6:1, for example), the more space you will have from the local ground to the bottom of the W-beam rail.  The MGS has been tested with a mounting height of 36” to accommodate layovers.</a:t>
                      </a:r>
                      <a:r>
                        <a:rPr lang="en-US" sz="1050" baseline="0" dirty="0" smtClean="0">
                          <a:solidFill>
                            <a:srgbClr val="FF0000"/>
                          </a:solidFill>
                        </a:rPr>
                        <a:t>  3-10 pass</a:t>
                      </a:r>
                      <a:r>
                        <a:rPr lang="en-US" sz="1050" dirty="0" smtClean="0">
                          <a:solidFill>
                            <a:srgbClr val="FF0000"/>
                          </a:solidFill>
                        </a:rPr>
                        <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It might be safe to assume that if you place your 31” MGS system on a 6:1 slope at a lateral distance in the slope that gives you a total MGS height of 36” (from local ground), you should be fine.  However, it might require more engineering evaluation on how the post would behave on a 6:1 slope rather than 10:1 or flatter, with little less embedment at back of the post.</a:t>
                      </a:r>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1959825239"/>
                  </a:ext>
                </a:extLst>
              </a:tr>
              <a:tr h="4497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MGS down to 8:1 slope break (TL-3)</a:t>
                      </a:r>
                      <a:endParaRPr lang="en-US" sz="105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previously discussed but didn’t make the cut.</a:t>
                      </a:r>
                      <a:endParaRPr lang="en-US" sz="105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(design mod?) and full-scale testing</a:t>
                      </a:r>
                      <a:r>
                        <a:rPr lang="en-US" sz="1050" baseline="0" dirty="0" smtClean="0">
                          <a:solidFill>
                            <a:srgbClr val="FF0000"/>
                          </a:solidFill>
                        </a:rPr>
                        <a:t> (3-11 and 3-10)</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1910614910"/>
                  </a:ext>
                </a:extLst>
              </a:tr>
              <a:tr h="285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MGS non-blocked with reduced</a:t>
                      </a:r>
                      <a:r>
                        <a:rPr lang="en-US" sz="1050" baseline="0" dirty="0" smtClean="0"/>
                        <a:t> post spacing</a:t>
                      </a:r>
                      <a:endParaRPr lang="en-US" sz="105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Non-blocked MGS w/ 6’3” post spacing has FHWA Eligibility Letter B243. Pr</a:t>
                      </a:r>
                      <a:r>
                        <a:rPr lang="en-US" sz="1050" dirty="0" smtClean="0">
                          <a:solidFill>
                            <a:srgbClr val="FF0000"/>
                          </a:solidFill>
                        </a:rPr>
                        <a:t>oject previously discussed but didn’t make the cut. </a:t>
                      </a:r>
                      <a:r>
                        <a:rPr lang="en-US" sz="1050" baseline="0" dirty="0" smtClean="0">
                          <a:solidFill>
                            <a:srgbClr val="FF0000"/>
                          </a:solidFill>
                        </a:rPr>
                        <a:t>Pr</a:t>
                      </a:r>
                      <a:r>
                        <a:rPr lang="en-US" sz="1050" dirty="0" smtClean="0">
                          <a:solidFill>
                            <a:srgbClr val="FF0000"/>
                          </a:solidFill>
                        </a:rPr>
                        <a:t>oject would require (design mod?) and full-scale testing</a:t>
                      </a:r>
                      <a:r>
                        <a:rPr lang="en-US" sz="1050" baseline="0" dirty="0" smtClean="0">
                          <a:solidFill>
                            <a:srgbClr val="FF0000"/>
                          </a:solidFill>
                        </a:rPr>
                        <a:t> (3-11 and 3-10)</a:t>
                      </a:r>
                      <a:endParaRPr lang="en-US" sz="1050" dirty="0" smtClean="0">
                        <a:solidFill>
                          <a:schemeClr val="tx1"/>
                        </a:solidFill>
                      </a:endParaRPr>
                    </a:p>
                  </a:txBody>
                  <a:tcPr anchor="ct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3285297166"/>
                  </a:ext>
                </a:extLst>
              </a:tr>
              <a:tr h="525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MGS Median Barrier (Non-Blocked or</a:t>
                      </a:r>
                      <a:r>
                        <a:rPr lang="en-US" sz="1050" baseline="0" dirty="0" smtClean="0"/>
                        <a:t> 12” block</a:t>
                      </a:r>
                      <a:r>
                        <a:rPr lang="en-US" sz="1050" dirty="0" smtClean="0"/>
                        <a:t>)</a:t>
                      </a:r>
                      <a:endParaRPr lang="en-US" sz="105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MGS Median Barrier with 8” Block already MASH compliant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hlinkClick r:id="rId3"/>
                        </a:rPr>
                        <a:t>https://www.roadsidepooledfund.org/longitudinal-barrier/w-beam-median-barrier/</a:t>
                      </a:r>
                      <a:r>
                        <a:rPr lang="en-US" sz="1050" dirty="0" smtClean="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Item</a:t>
                      </a:r>
                      <a:r>
                        <a:rPr lang="en-US" sz="1050" baseline="0" dirty="0" smtClean="0">
                          <a:solidFill>
                            <a:srgbClr val="FF0000"/>
                          </a:solidFill>
                        </a:rPr>
                        <a:t> submitted for PO last year.  Our PF mostly interested in 8” Blocks.</a:t>
                      </a:r>
                      <a:endParaRPr lang="en-US" sz="1050" dirty="0" smtClean="0">
                        <a:solidFill>
                          <a:srgbClr val="FF0000"/>
                        </a:solidFill>
                      </a:endParaRPr>
                    </a:p>
                  </a:txBody>
                  <a:tcPr anchor="ct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170206004"/>
                  </a:ext>
                </a:extLst>
              </a:tr>
              <a:tr h="2628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MGS (8” Blocks) w/ breakaway steel posts on curb</a:t>
                      </a:r>
                      <a:endParaRPr lang="en-US" sz="105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Item from previous years discussions. </a:t>
                      </a:r>
                      <a:r>
                        <a:rPr lang="en-US" sz="1050" baseline="0" dirty="0" smtClean="0">
                          <a:solidFill>
                            <a:srgbClr val="FF0000"/>
                          </a:solidFill>
                        </a:rPr>
                        <a:t>Pr</a:t>
                      </a:r>
                      <a:r>
                        <a:rPr lang="en-US" sz="1050" dirty="0" smtClean="0">
                          <a:solidFill>
                            <a:srgbClr val="FF0000"/>
                          </a:solidFill>
                        </a:rPr>
                        <a:t>oject would require design and full-scale testing</a:t>
                      </a:r>
                      <a:r>
                        <a:rPr lang="en-US" sz="1050" baseline="0" dirty="0" smtClean="0">
                          <a:solidFill>
                            <a:srgbClr val="FF0000"/>
                          </a:solidFill>
                        </a:rPr>
                        <a:t> (3-11 and 3-10)</a:t>
                      </a:r>
                      <a:endParaRPr lang="en-US" sz="1050" dirty="0" smtClean="0">
                        <a:solidFill>
                          <a:schemeClr val="tx1"/>
                        </a:solidFill>
                      </a:endParaRPr>
                    </a:p>
                  </a:txBody>
                  <a:tcPr anchor="ct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1060088605"/>
                  </a:ext>
                </a:extLst>
              </a:tr>
            </a:tbl>
          </a:graphicData>
        </a:graphic>
      </p:graphicFrame>
      <p:sp>
        <p:nvSpPr>
          <p:cNvPr id="3" name="Slide Number Placeholder 2"/>
          <p:cNvSpPr>
            <a:spLocks noGrp="1"/>
          </p:cNvSpPr>
          <p:nvPr>
            <p:ph type="sldNum" sz="quarter" idx="12"/>
          </p:nvPr>
        </p:nvSpPr>
        <p:spPr/>
        <p:txBody>
          <a:bodyPr/>
          <a:lstStyle/>
          <a:p>
            <a:fld id="{C483F5C2-F44C-4882-BDDA-EB39CCEFBD80}" type="slidenum">
              <a:rPr lang="en-US" smtClean="0"/>
              <a:pPr/>
              <a:t>14</a:t>
            </a:fld>
            <a:endParaRPr lang="en-US" dirty="0"/>
          </a:p>
        </p:txBody>
      </p:sp>
    </p:spTree>
    <p:extLst>
      <p:ext uri="{BB962C8B-B14F-4D97-AF65-F5344CB8AC3E}">
        <p14:creationId xmlns:p14="http://schemas.microsoft.com/office/powerpoint/2010/main" val="2878373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33814" y="304800"/>
            <a:ext cx="3728586"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“Past Categories </a:t>
            </a: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(Guardrails)” Continued</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205115" y="3352800"/>
            <a:ext cx="6252789" cy="977191"/>
          </a:xfrm>
          <a:prstGeom prst="rect">
            <a:avLst/>
          </a:prstGeom>
        </p:spPr>
        <p:txBody>
          <a:bodyPr wrap="square">
            <a:spAutoFit/>
          </a:bodyPr>
          <a:lstStyle/>
          <a:p>
            <a:r>
              <a:rPr lang="en-US" sz="1100" dirty="0" smtClean="0"/>
              <a:t>•   </a:t>
            </a:r>
            <a:r>
              <a:rPr lang="en-US" sz="1100" dirty="0"/>
              <a:t>Box beam? To what extent?	 </a:t>
            </a:r>
            <a:r>
              <a:rPr lang="en-US" sz="1100" dirty="0">
                <a:solidFill>
                  <a:srgbClr val="FF0000"/>
                </a:solidFill>
              </a:rPr>
              <a:t>G3 Weak Post Box-Beam </a:t>
            </a:r>
            <a:r>
              <a:rPr lang="en-US" sz="1100" dirty="0" smtClean="0">
                <a:solidFill>
                  <a:srgbClr val="FF0000"/>
                </a:solidFill>
              </a:rPr>
              <a:t>Guardrail (3-11) passed    under NCHRP 22-14(3)</a:t>
            </a:r>
          </a:p>
          <a:p>
            <a:r>
              <a:rPr lang="en-US" sz="1100" dirty="0" smtClean="0">
                <a:solidFill>
                  <a:srgbClr val="FF0000"/>
                </a:solidFill>
              </a:rPr>
              <a:t>     </a:t>
            </a:r>
            <a:r>
              <a:rPr lang="en-US" sz="1100" dirty="0">
                <a:solidFill>
                  <a:srgbClr val="FF0000"/>
                </a:solidFill>
                <a:hlinkClick r:id="rId2"/>
              </a:rPr>
              <a:t>https://www.roadsidepooledfund.org/longitudinal-barrier/g3-weak-post-box-beam-guardrail</a:t>
            </a:r>
            <a:r>
              <a:rPr lang="en-US" sz="1100" dirty="0" smtClean="0">
                <a:solidFill>
                  <a:srgbClr val="FF0000"/>
                </a:solidFill>
                <a:hlinkClick r:id="rId2"/>
              </a:rPr>
              <a:t>/</a:t>
            </a:r>
            <a:endParaRPr lang="en-US" sz="1100" dirty="0" smtClean="0">
              <a:solidFill>
                <a:srgbClr val="FF0000"/>
              </a:solidFill>
            </a:endParaRPr>
          </a:p>
          <a:p>
            <a:pPr>
              <a:spcAft>
                <a:spcPts val="300"/>
              </a:spcAft>
            </a:pPr>
            <a:r>
              <a:rPr lang="en-US" sz="1100" dirty="0" smtClean="0">
                <a:solidFill>
                  <a:srgbClr val="FF0000"/>
                </a:solidFill>
              </a:rPr>
              <a:t>     Also, Wyoming DOT funded an effort for testing </a:t>
            </a:r>
            <a:r>
              <a:rPr lang="en-US" sz="1100" dirty="0" smtClean="0">
                <a:solidFill>
                  <a:srgbClr val="FF0000"/>
                </a:solidFill>
              </a:rPr>
              <a:t>3-10</a:t>
            </a:r>
          </a:p>
          <a:p>
            <a:r>
              <a:rPr lang="en-US" sz="1100" dirty="0" smtClean="0">
                <a:solidFill>
                  <a:srgbClr val="FF0000"/>
                </a:solidFill>
              </a:rPr>
              <a:t>MwRSF conducting the following:</a:t>
            </a:r>
          </a:p>
          <a:p>
            <a:endParaRPr lang="en-US" sz="1100" dirty="0"/>
          </a:p>
        </p:txBody>
      </p:sp>
      <p:pic>
        <p:nvPicPr>
          <p:cNvPr id="4" name="Picture 3"/>
          <p:cNvPicPr>
            <a:picLocks noChangeAspect="1"/>
          </p:cNvPicPr>
          <p:nvPr/>
        </p:nvPicPr>
        <p:blipFill rotWithShape="1">
          <a:blip r:embed="rId3"/>
          <a:srcRect l="48700" t="55140" r="46636" b="32935"/>
          <a:stretch/>
        </p:blipFill>
        <p:spPr>
          <a:xfrm>
            <a:off x="5562600" y="381000"/>
            <a:ext cx="895304" cy="861885"/>
          </a:xfrm>
          <a:prstGeom prst="rect">
            <a:avLst/>
          </a:prstGeom>
        </p:spPr>
      </p:pic>
      <p:cxnSp>
        <p:nvCxnSpPr>
          <p:cNvPr id="8" name="Straight Connector 7"/>
          <p:cNvCxnSpPr/>
          <p:nvPr/>
        </p:nvCxnSpPr>
        <p:spPr>
          <a:xfrm>
            <a:off x="304800" y="304800"/>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 y="5791200"/>
            <a:ext cx="6324600" cy="677108"/>
          </a:xfrm>
          <a:prstGeom prst="rect">
            <a:avLst/>
          </a:prstGeom>
        </p:spPr>
        <p:txBody>
          <a:bodyPr wrap="square">
            <a:spAutoFit/>
          </a:bodyPr>
          <a:lstStyle/>
          <a:p>
            <a:pPr>
              <a:spcBef>
                <a:spcPts val="600"/>
              </a:spcBef>
            </a:pPr>
            <a:r>
              <a:rPr lang="en-US" sz="1100" dirty="0" smtClean="0"/>
              <a:t>•  Thrie beam?   </a:t>
            </a:r>
            <a:r>
              <a:rPr lang="en-US" sz="1100" dirty="0" smtClean="0">
                <a:solidFill>
                  <a:srgbClr val="FF0000"/>
                </a:solidFill>
              </a:rPr>
              <a:t>Thrie beam failed MASH.  We could fund a research effort to modify and re-test the new design. (Suggestions: reduce length (height) of blockouts, leaving lower corrugation unsupported)</a:t>
            </a:r>
            <a:endParaRPr lang="en-US" sz="1100" dirty="0" smtClean="0"/>
          </a:p>
          <a:p>
            <a:pPr>
              <a:spcBef>
                <a:spcPts val="600"/>
              </a:spcBef>
            </a:pPr>
            <a:r>
              <a:rPr lang="en-US" sz="1100" dirty="0" smtClean="0"/>
              <a:t>•  TL-2 </a:t>
            </a:r>
            <a:r>
              <a:rPr lang="en-US" sz="1100" dirty="0"/>
              <a:t>Configuration (12'-6" Post Spacing) with Curb. (FL</a:t>
            </a:r>
            <a:r>
              <a:rPr lang="en-US" sz="1100" dirty="0" smtClean="0"/>
              <a:t>)  </a:t>
            </a:r>
            <a:endParaRPr lang="en-US" sz="1100" dirty="0" smtClean="0">
              <a:solidFill>
                <a:srgbClr val="FF0000"/>
              </a:solidFill>
            </a:endParaRPr>
          </a:p>
        </p:txBody>
      </p:sp>
      <p:sp>
        <p:nvSpPr>
          <p:cNvPr id="3" name="Slide Number Placeholder 2"/>
          <p:cNvSpPr>
            <a:spLocks noGrp="1"/>
          </p:cNvSpPr>
          <p:nvPr>
            <p:ph type="sldNum" sz="quarter" idx="12"/>
          </p:nvPr>
        </p:nvSpPr>
        <p:spPr>
          <a:xfrm>
            <a:off x="4914900" y="8428567"/>
            <a:ext cx="1600200" cy="486833"/>
          </a:xfrm>
        </p:spPr>
        <p:txBody>
          <a:bodyPr/>
          <a:lstStyle/>
          <a:p>
            <a:fld id="{C483F5C2-F44C-4882-BDDA-EB39CCEFBD80}" type="slidenum">
              <a:rPr lang="en-US" smtClean="0"/>
              <a:pPr/>
              <a:t>15</a:t>
            </a:fld>
            <a:endParaRPr lang="en-US" dirty="0"/>
          </a:p>
        </p:txBody>
      </p:sp>
      <p:pic>
        <p:nvPicPr>
          <p:cNvPr id="7" name="Picture 6"/>
          <p:cNvPicPr>
            <a:picLocks noChangeAspect="1"/>
          </p:cNvPicPr>
          <p:nvPr/>
        </p:nvPicPr>
        <p:blipFill>
          <a:blip r:embed="rId4"/>
          <a:stretch>
            <a:fillRect/>
          </a:stretch>
        </p:blipFill>
        <p:spPr>
          <a:xfrm>
            <a:off x="228600" y="4145280"/>
            <a:ext cx="6403829" cy="1645920"/>
          </a:xfrm>
          <a:prstGeom prst="rect">
            <a:avLst/>
          </a:prstGeom>
        </p:spPr>
      </p:pic>
      <p:sp>
        <p:nvSpPr>
          <p:cNvPr id="13" name="Rectangle 12"/>
          <p:cNvSpPr/>
          <p:nvPr/>
        </p:nvSpPr>
        <p:spPr>
          <a:xfrm>
            <a:off x="233814" y="838200"/>
            <a:ext cx="4534342" cy="261610"/>
          </a:xfrm>
          <a:prstGeom prst="rect">
            <a:avLst/>
          </a:prstGeom>
        </p:spPr>
        <p:txBody>
          <a:bodyPr wrap="square">
            <a:spAutoFit/>
          </a:bodyPr>
          <a:lstStyle/>
          <a:p>
            <a:r>
              <a:rPr lang="en-US" sz="1100" i="1" dirty="0"/>
              <a:t>C</a:t>
            </a:r>
            <a:r>
              <a:rPr lang="en-US" sz="1100" i="1" dirty="0" smtClean="0"/>
              <a:t>omments from the survey:</a:t>
            </a:r>
          </a:p>
        </p:txBody>
      </p:sp>
      <p:sp>
        <p:nvSpPr>
          <p:cNvPr id="12" name="Rectangle 11"/>
          <p:cNvSpPr/>
          <p:nvPr/>
        </p:nvSpPr>
        <p:spPr>
          <a:xfrm>
            <a:off x="304800" y="6629400"/>
            <a:ext cx="4534342" cy="261610"/>
          </a:xfrm>
          <a:prstGeom prst="rect">
            <a:avLst/>
          </a:prstGeom>
        </p:spPr>
        <p:txBody>
          <a:bodyPr wrap="square">
            <a:spAutoFit/>
          </a:bodyPr>
          <a:lstStyle/>
          <a:p>
            <a:r>
              <a:rPr lang="en-US" sz="1100" i="1" dirty="0" smtClean="0"/>
              <a:t>NOTES:</a:t>
            </a:r>
            <a:endParaRPr lang="en-US" sz="1100" i="1" dirty="0" smtClean="0"/>
          </a:p>
        </p:txBody>
      </p:sp>
      <p:sp>
        <p:nvSpPr>
          <p:cNvPr id="5" name="Rounded Rectangle 4"/>
          <p:cNvSpPr/>
          <p:nvPr/>
        </p:nvSpPr>
        <p:spPr>
          <a:xfrm>
            <a:off x="304800" y="7010400"/>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04800" y="7696200"/>
            <a:ext cx="6153104" cy="6858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8600" y="1295400"/>
            <a:ext cx="6477000" cy="1392689"/>
          </a:xfrm>
          <a:prstGeom prst="rect">
            <a:avLst/>
          </a:prstGeom>
        </p:spPr>
        <p:txBody>
          <a:bodyPr wrap="square">
            <a:spAutoFit/>
          </a:bodyPr>
          <a:lstStyle/>
          <a:p>
            <a:pPr>
              <a:spcAft>
                <a:spcPts val="300"/>
              </a:spcAft>
            </a:pPr>
            <a:r>
              <a:rPr lang="en-US" sz="1100" dirty="0"/>
              <a:t>•  </a:t>
            </a:r>
            <a:r>
              <a:rPr lang="en-US" sz="1100" dirty="0" smtClean="0"/>
              <a:t>W-beam </a:t>
            </a:r>
            <a:r>
              <a:rPr lang="en-US" sz="1100" dirty="0"/>
              <a:t>installed 6-inches behind a 6-in curb and gutter.  Installing face of guardrail directly above the face of curb is acceptable, however, a little more space would be desirable. Any information on this? (AK</a:t>
            </a:r>
            <a:r>
              <a:rPr lang="en-US" sz="1100" dirty="0" smtClean="0"/>
              <a:t>).</a:t>
            </a:r>
          </a:p>
          <a:p>
            <a:pPr>
              <a:spcAft>
                <a:spcPts val="300"/>
              </a:spcAft>
            </a:pPr>
            <a:r>
              <a:rPr lang="en-US" sz="1100" dirty="0"/>
              <a:t>•  Check with FHWA/pool fund, </a:t>
            </a:r>
            <a:r>
              <a:rPr lang="en-US" sz="1100" dirty="0" err="1"/>
              <a:t>etc</a:t>
            </a:r>
            <a:r>
              <a:rPr lang="en-US" sz="1100" dirty="0"/>
              <a:t> if Weathering Steel is MASH </a:t>
            </a:r>
            <a:r>
              <a:rPr lang="en-US" sz="1100" dirty="0" smtClean="0"/>
              <a:t>compliant. (PA)</a:t>
            </a:r>
          </a:p>
          <a:p>
            <a:pPr>
              <a:spcAft>
                <a:spcPts val="300"/>
              </a:spcAft>
            </a:pPr>
            <a:r>
              <a:rPr lang="en-US" sz="1100" dirty="0">
                <a:hlinkClick r:id="rId5"/>
              </a:rPr>
              <a:t>https://</a:t>
            </a:r>
            <a:r>
              <a:rPr lang="en-US" sz="1100" dirty="0" smtClean="0">
                <a:hlinkClick r:id="rId5"/>
              </a:rPr>
              <a:t>safety.fhwa.dot.gov/roadway_dept/countermeasures/faqs/qa_bttabr.cfm#brrs1</a:t>
            </a:r>
            <a:r>
              <a:rPr lang="en-US" sz="1100" dirty="0" smtClean="0"/>
              <a:t> </a:t>
            </a:r>
          </a:p>
          <a:p>
            <a:pPr>
              <a:spcAft>
                <a:spcPts val="300"/>
              </a:spcAft>
            </a:pPr>
            <a:r>
              <a:rPr lang="en-US" sz="1100" dirty="0" smtClean="0">
                <a:solidFill>
                  <a:srgbClr val="FF0000"/>
                </a:solidFill>
              </a:rPr>
              <a:t>Not aware </a:t>
            </a:r>
            <a:r>
              <a:rPr lang="en-US" sz="1100" dirty="0">
                <a:solidFill>
                  <a:srgbClr val="FF0000"/>
                </a:solidFill>
              </a:rPr>
              <a:t>of any generic crash testing using A588; FHWA strongly recommends if specifying A588 steel to adopt TTI inspection </a:t>
            </a:r>
            <a:r>
              <a:rPr lang="en-US" sz="1100" dirty="0" smtClean="0">
                <a:solidFill>
                  <a:srgbClr val="FF0000"/>
                </a:solidFill>
              </a:rPr>
              <a:t>procedure.  TTI opinion is that is MASH compliant provided that structural integrity is maintained.</a:t>
            </a:r>
          </a:p>
        </p:txBody>
      </p:sp>
      <p:sp>
        <p:nvSpPr>
          <p:cNvPr id="18" name="Rectangle 17"/>
          <p:cNvSpPr/>
          <p:nvPr/>
        </p:nvSpPr>
        <p:spPr>
          <a:xfrm>
            <a:off x="228600" y="1082545"/>
            <a:ext cx="5353170" cy="469359"/>
          </a:xfrm>
          <a:prstGeom prst="rect">
            <a:avLst/>
          </a:prstGeom>
        </p:spPr>
        <p:txBody>
          <a:bodyPr wrap="square">
            <a:spAutoFit/>
          </a:bodyPr>
          <a:lstStyle/>
          <a:p>
            <a:pPr>
              <a:spcAft>
                <a:spcPts val="300"/>
              </a:spcAft>
            </a:pPr>
            <a:r>
              <a:rPr lang="en-US" sz="1100" dirty="0"/>
              <a:t>•   </a:t>
            </a:r>
            <a:r>
              <a:rPr lang="en-US" sz="1100" dirty="0" smtClean="0"/>
              <a:t>W-beam,  half-spacing</a:t>
            </a:r>
            <a:r>
              <a:rPr lang="en-US" sz="1100" dirty="0"/>
              <a:t>, quarter-spacing (MN</a:t>
            </a:r>
            <a:r>
              <a:rPr lang="en-US" sz="1100" dirty="0" smtClean="0"/>
              <a:t>) </a:t>
            </a:r>
            <a:r>
              <a:rPr lang="en-US" sz="1100" dirty="0" smtClean="0">
                <a:solidFill>
                  <a:srgbClr val="FF0000"/>
                </a:solidFill>
              </a:rPr>
              <a:t>  Project </a:t>
            </a:r>
            <a:r>
              <a:rPr lang="en-US" sz="1100" dirty="0" smtClean="0">
                <a:solidFill>
                  <a:srgbClr val="FF0000"/>
                </a:solidFill>
              </a:rPr>
              <a:t>funded </a:t>
            </a:r>
            <a:r>
              <a:rPr lang="en-US" sz="1100" dirty="0" smtClean="0">
                <a:solidFill>
                  <a:srgbClr val="FF0000"/>
                </a:solidFill>
              </a:rPr>
              <a:t>last year through PF. </a:t>
            </a:r>
            <a:endParaRPr lang="en-US" sz="1100" dirty="0">
              <a:solidFill>
                <a:srgbClr val="FF0000"/>
              </a:solidFill>
            </a:endParaRPr>
          </a:p>
          <a:p>
            <a:endParaRPr lang="en-US" sz="1100" dirty="0"/>
          </a:p>
        </p:txBody>
      </p:sp>
      <p:sp>
        <p:nvSpPr>
          <p:cNvPr id="19" name="Rectangle 18"/>
          <p:cNvSpPr/>
          <p:nvPr/>
        </p:nvSpPr>
        <p:spPr>
          <a:xfrm>
            <a:off x="204216" y="2659605"/>
            <a:ext cx="6477000" cy="600164"/>
          </a:xfrm>
          <a:prstGeom prst="rect">
            <a:avLst/>
          </a:prstGeom>
        </p:spPr>
        <p:txBody>
          <a:bodyPr wrap="square">
            <a:spAutoFit/>
          </a:bodyPr>
          <a:lstStyle/>
          <a:p>
            <a:pPr>
              <a:spcAft>
                <a:spcPts val="300"/>
              </a:spcAft>
            </a:pPr>
            <a:r>
              <a:rPr lang="en-US" sz="1100" dirty="0" smtClean="0"/>
              <a:t>•  We </a:t>
            </a:r>
            <a:r>
              <a:rPr lang="en-US" sz="1100" dirty="0"/>
              <a:t>are proposing only using guide rail on 10:1 slopes or flatter. Under NCHRP 350 slopes up to 6:1 was allowed for standard installations. Has the Type 31-S been MASH crash tested on 6:1? Or can we use engineering judgement to keep allowing installations on 6:1 slopes</a:t>
            </a:r>
            <a:r>
              <a:rPr lang="en-US" sz="1100" dirty="0" smtClean="0"/>
              <a:t>? (PA)</a:t>
            </a:r>
            <a:endParaRPr lang="en-US" sz="1100" dirty="0"/>
          </a:p>
        </p:txBody>
      </p:sp>
    </p:spTree>
    <p:extLst>
      <p:ext uri="{BB962C8B-B14F-4D97-AF65-F5344CB8AC3E}">
        <p14:creationId xmlns:p14="http://schemas.microsoft.com/office/powerpoint/2010/main" val="2194899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4311" y="407596"/>
            <a:ext cx="3890489"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“Past Categories </a:t>
            </a: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(Cast-in-Place / Precast)”</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8" name="Straight Connector 7"/>
          <p:cNvCxnSpPr/>
          <p:nvPr/>
        </p:nvCxnSpPr>
        <p:spPr>
          <a:xfrm>
            <a:off x="304800" y="457200"/>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483F5C2-F44C-4882-BDDA-EB39CCEFBD80}"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5181600" y="570416"/>
            <a:ext cx="1202024" cy="911880"/>
          </a:xfrm>
          <a:prstGeom prst="rect">
            <a:avLst/>
          </a:prstGeom>
        </p:spPr>
      </p:pic>
      <p:sp>
        <p:nvSpPr>
          <p:cNvPr id="12" name="Rectangle 11"/>
          <p:cNvSpPr/>
          <p:nvPr/>
        </p:nvSpPr>
        <p:spPr>
          <a:xfrm>
            <a:off x="224311" y="7180927"/>
            <a:ext cx="6400799" cy="1277273"/>
          </a:xfrm>
          <a:prstGeom prst="rect">
            <a:avLst/>
          </a:prstGeom>
        </p:spPr>
        <p:txBody>
          <a:bodyPr wrap="square">
            <a:spAutoFit/>
          </a:bodyPr>
          <a:lstStyle/>
          <a:p>
            <a:pPr lvl="0"/>
            <a:r>
              <a:rPr lang="en-US" sz="1100" dirty="0" smtClean="0"/>
              <a:t>•  </a:t>
            </a:r>
            <a:r>
              <a:rPr lang="en-US" sz="1100" dirty="0"/>
              <a:t>I'm not sure that the cast in place around fixed objects has been tested or even if it needs to be tested. I have been operating with the understanding that flaring around a fixed object with a 20:1 or flatter flare was acceptable</a:t>
            </a:r>
            <a:r>
              <a:rPr lang="en-US" sz="1100" dirty="0" smtClean="0"/>
              <a:t>. (TX)</a:t>
            </a:r>
          </a:p>
          <a:p>
            <a:pPr lvl="0"/>
            <a:endParaRPr lang="en-US" sz="1100" dirty="0" smtClean="0"/>
          </a:p>
          <a:p>
            <a:pPr lvl="0"/>
            <a:r>
              <a:rPr lang="en-US" sz="1100" dirty="0" smtClean="0"/>
              <a:t>•  </a:t>
            </a:r>
            <a:r>
              <a:rPr lang="en-US" sz="1100" dirty="0"/>
              <a:t>We are in need of knowing how close to the end of a barrier run can a vehicle impact without barrier failure.  For example, can a vehicle impact the last 10 feet of cast-in-place barrier run without barrier failure such as barrier rotation exposing a parapet end? </a:t>
            </a:r>
            <a:r>
              <a:rPr lang="en-US" sz="1100" dirty="0" smtClean="0"/>
              <a:t>(</a:t>
            </a:r>
            <a:r>
              <a:rPr lang="en-US" sz="1100" dirty="0"/>
              <a:t>UT</a:t>
            </a:r>
            <a:r>
              <a:rPr lang="en-US" sz="1100" dirty="0" smtClean="0"/>
              <a:t>)</a:t>
            </a:r>
            <a:endParaRPr lang="en-US" sz="1100" dirty="0" smtClean="0"/>
          </a:p>
        </p:txBody>
      </p:sp>
      <p:graphicFrame>
        <p:nvGraphicFramePr>
          <p:cNvPr id="14" name="Table 13"/>
          <p:cNvGraphicFramePr>
            <a:graphicFrameLocks noGrp="1"/>
          </p:cNvGraphicFramePr>
          <p:nvPr>
            <p:extLst>
              <p:ext uri="{D42A27DB-BD31-4B8C-83A1-F6EECF244321}">
                <p14:modId xmlns:p14="http://schemas.microsoft.com/office/powerpoint/2010/main" val="2800609187"/>
              </p:ext>
            </p:extLst>
          </p:nvPr>
        </p:nvGraphicFramePr>
        <p:xfrm>
          <a:off x="224311" y="1524000"/>
          <a:ext cx="6400799" cy="5334000"/>
        </p:xfrm>
        <a:graphic>
          <a:graphicData uri="http://schemas.openxmlformats.org/drawingml/2006/table">
            <a:tbl>
              <a:tblPr firstRow="1" bandRow="1">
                <a:tableStyleId>{5C22544A-7EE6-4342-B048-85BDC9FD1C3A}</a:tableStyleId>
              </a:tblPr>
              <a:tblGrid>
                <a:gridCol w="2133599">
                  <a:extLst>
                    <a:ext uri="{9D8B030D-6E8A-4147-A177-3AD203B41FA5}">
                      <a16:colId xmlns:a16="http://schemas.microsoft.com/office/drawing/2014/main" val="77071865"/>
                    </a:ext>
                  </a:extLst>
                </a:gridCol>
                <a:gridCol w="3124201">
                  <a:extLst>
                    <a:ext uri="{9D8B030D-6E8A-4147-A177-3AD203B41FA5}">
                      <a16:colId xmlns:a16="http://schemas.microsoft.com/office/drawing/2014/main" val="4065479551"/>
                    </a:ext>
                  </a:extLst>
                </a:gridCol>
                <a:gridCol w="533400">
                  <a:extLst>
                    <a:ext uri="{9D8B030D-6E8A-4147-A177-3AD203B41FA5}">
                      <a16:colId xmlns:a16="http://schemas.microsoft.com/office/drawing/2014/main" val="2212690804"/>
                    </a:ext>
                  </a:extLst>
                </a:gridCol>
                <a:gridCol w="609599">
                  <a:extLst>
                    <a:ext uri="{9D8B030D-6E8A-4147-A177-3AD203B41FA5}">
                      <a16:colId xmlns:a16="http://schemas.microsoft.com/office/drawing/2014/main" val="2963508533"/>
                    </a:ext>
                  </a:extLst>
                </a:gridCol>
              </a:tblGrid>
              <a:tr h="437453">
                <a:tc>
                  <a:txBody>
                    <a:bodyPr/>
                    <a:lstStyle/>
                    <a:p>
                      <a:pPr algn="ctr"/>
                      <a:r>
                        <a:rPr lang="en-US" sz="1100" dirty="0" smtClean="0"/>
                        <a:t>Potential Projects</a:t>
                      </a:r>
                      <a:endParaRPr lang="en-US" sz="1100" dirty="0"/>
                    </a:p>
                  </a:txBody>
                  <a:tcPr/>
                </a:tc>
                <a:tc>
                  <a:txBody>
                    <a:bodyPr/>
                    <a:lstStyle/>
                    <a:p>
                      <a:pPr algn="ctr"/>
                      <a:r>
                        <a:rPr lang="en-US" sz="1100" dirty="0" smtClean="0"/>
                        <a:t>Discussion</a:t>
                      </a:r>
                      <a:endParaRPr lang="en-US" sz="1100" dirty="0"/>
                    </a:p>
                  </a:txBody>
                  <a:tcPr/>
                </a:tc>
                <a:tc>
                  <a:txBody>
                    <a:bodyPr/>
                    <a:lstStyle/>
                    <a:p>
                      <a:pPr algn="ctr"/>
                      <a:r>
                        <a:rPr lang="en-US" sz="1100" dirty="0" smtClean="0"/>
                        <a:t>PO Item</a:t>
                      </a:r>
                      <a:endParaRPr lang="en-US" sz="1100" dirty="0"/>
                    </a:p>
                  </a:txBody>
                  <a:tcPr/>
                </a:tc>
                <a:tc>
                  <a:txBody>
                    <a:bodyPr/>
                    <a:lstStyle/>
                    <a:p>
                      <a:pPr algn="ctr"/>
                      <a:r>
                        <a:rPr lang="en-US" sz="1100" dirty="0" smtClean="0"/>
                        <a:t>To</a:t>
                      </a:r>
                      <a:r>
                        <a:rPr lang="en-US" sz="1100" baseline="0" dirty="0" smtClean="0"/>
                        <a:t> voting</a:t>
                      </a:r>
                    </a:p>
                  </a:txBody>
                  <a:tcPr/>
                </a:tc>
                <a:extLst>
                  <a:ext uri="{0D108BD9-81ED-4DB2-BD59-A6C34878D82A}">
                    <a16:rowId xmlns:a16="http://schemas.microsoft.com/office/drawing/2014/main" val="3479907516"/>
                  </a:ext>
                </a:extLst>
              </a:tr>
              <a:tr h="478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Evaluating CIP flaring around fixed objects (20:1 or steeper flare)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FEA analysis to determine</a:t>
                      </a:r>
                      <a:r>
                        <a:rPr lang="en-US" sz="1050" baseline="0" dirty="0" smtClean="0">
                          <a:solidFill>
                            <a:srgbClr val="FF0000"/>
                          </a:solidFill>
                        </a:rPr>
                        <a:t> critical CIP flaring</a:t>
                      </a:r>
                      <a:r>
                        <a:rPr lang="en-US" sz="1050" dirty="0" smtClean="0">
                          <a:solidFill>
                            <a:srgbClr val="FF0000"/>
                          </a:solidFill>
                        </a:rPr>
                        <a:t> and possibly full-scale testing (3</a:t>
                      </a:r>
                      <a:r>
                        <a:rPr lang="en-US" sz="1050" baseline="0" dirty="0" smtClean="0">
                          <a:solidFill>
                            <a:srgbClr val="FF0000"/>
                          </a:solidFill>
                        </a:rPr>
                        <a:t>-11</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4226978535"/>
                  </a:ext>
                </a:extLst>
              </a:tr>
              <a:tr h="703050">
                <a:tc>
                  <a:txBody>
                    <a:bodyPr/>
                    <a:lstStyle/>
                    <a:p>
                      <a:pPr algn="ctr"/>
                      <a:r>
                        <a:rPr lang="en-US" sz="1050" dirty="0" smtClean="0"/>
                        <a:t>Evaluating</a:t>
                      </a:r>
                      <a:r>
                        <a:rPr lang="en-US" sz="1050" baseline="0" dirty="0" smtClean="0"/>
                        <a:t> min. </a:t>
                      </a:r>
                      <a:r>
                        <a:rPr lang="en-US" sz="1050" dirty="0" smtClean="0"/>
                        <a:t>LON for</a:t>
                      </a:r>
                      <a:r>
                        <a:rPr lang="en-US" sz="1050" baseline="0" dirty="0" smtClean="0"/>
                        <a:t> CIP </a:t>
                      </a:r>
                      <a:r>
                        <a:rPr lang="en-US" sz="1050" dirty="0" smtClean="0"/>
                        <a:t>before barrier performance failure</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FEA analysis to determine</a:t>
                      </a:r>
                      <a:r>
                        <a:rPr lang="en-US" sz="1050" baseline="0" dirty="0" smtClean="0">
                          <a:solidFill>
                            <a:srgbClr val="FF0000"/>
                          </a:solidFill>
                        </a:rPr>
                        <a:t> minimum LON for CIP and</a:t>
                      </a:r>
                      <a:r>
                        <a:rPr lang="en-US" sz="1050" dirty="0" smtClean="0">
                          <a:solidFill>
                            <a:srgbClr val="FF0000"/>
                          </a:solidFill>
                        </a:rPr>
                        <a:t> full-scale testing (3</a:t>
                      </a:r>
                      <a:r>
                        <a:rPr lang="en-US" sz="1050" baseline="0" dirty="0" smtClean="0">
                          <a:solidFill>
                            <a:srgbClr val="FF0000"/>
                          </a:solidFill>
                        </a:rPr>
                        <a:t>-11, 3-10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2391160727"/>
                  </a:ext>
                </a:extLst>
              </a:tr>
              <a:tr h="546817">
                <a:tc>
                  <a:txBody>
                    <a:bodyPr/>
                    <a:lstStyle/>
                    <a:p>
                      <a:pPr algn="ctr"/>
                      <a:r>
                        <a:rPr lang="en-US" sz="1050" dirty="0" smtClean="0"/>
                        <a:t>Post Tensioned,</a:t>
                      </a:r>
                      <a:r>
                        <a:rPr lang="en-US" sz="1050" baseline="0" dirty="0" smtClean="0"/>
                        <a:t> Segmental Precast bolt-on/combination bridge rail</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design and full-scale testing    (4-12?, </a:t>
                      </a:r>
                      <a:r>
                        <a:rPr lang="en-US" sz="1050" baseline="0" dirty="0" smtClean="0">
                          <a:solidFill>
                            <a:srgbClr val="FF0000"/>
                          </a:solidFill>
                        </a:rPr>
                        <a:t>-11 and -10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smtClean="0"/>
                    </a:p>
                    <a:p>
                      <a:pPr algn="ctr"/>
                      <a:endParaRPr lang="en-US" sz="1050" dirty="0" smtClean="0"/>
                    </a:p>
                  </a:txBody>
                  <a:tcPr/>
                </a:tc>
                <a:extLst>
                  <a:ext uri="{0D108BD9-81ED-4DB2-BD59-A6C34878D82A}">
                    <a16:rowId xmlns:a16="http://schemas.microsoft.com/office/drawing/2014/main" val="42814777"/>
                  </a:ext>
                </a:extLst>
              </a:tr>
              <a:tr h="546817">
                <a:tc>
                  <a:txBody>
                    <a:bodyPr/>
                    <a:lstStyle/>
                    <a:p>
                      <a:pPr algn="ctr"/>
                      <a:r>
                        <a:rPr lang="en-US" sz="1050" dirty="0" smtClean="0"/>
                        <a:t>Oregon 42” pin &amp; loop design for professional</a:t>
                      </a:r>
                      <a:r>
                        <a:rPr lang="en-US" sz="1050" baseline="0" dirty="0" smtClean="0"/>
                        <a:t> opinion</a:t>
                      </a:r>
                      <a:endParaRPr lang="en-US" sz="1050" dirty="0"/>
                    </a:p>
                  </a:txBody>
                  <a:tcPr anchor="ctr"/>
                </a:tc>
                <a:tc>
                  <a:txBody>
                    <a:bodyPr/>
                    <a:lstStyle/>
                    <a:p>
                      <a:pPr algn="l"/>
                      <a:r>
                        <a:rPr lang="en-US" sz="1050" dirty="0" smtClean="0">
                          <a:solidFill>
                            <a:srgbClr val="FF0000"/>
                          </a:solidFill>
                        </a:rPr>
                        <a:t>Current barrier </a:t>
                      </a:r>
                      <a:r>
                        <a:rPr lang="en-US" sz="1050" baseline="0" dirty="0" smtClean="0">
                          <a:solidFill>
                            <a:srgbClr val="FF0000"/>
                          </a:solidFill>
                        </a:rPr>
                        <a:t>evaluated in PF is based on Oregon TL-3 Pin &amp; Loop – what advantage of 42”? TL-4?</a:t>
                      </a:r>
                      <a:endParaRPr lang="en-US" sz="1050" dirty="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3933450746"/>
                  </a:ext>
                </a:extLst>
              </a:tr>
              <a:tr h="1015517">
                <a:tc>
                  <a:txBody>
                    <a:bodyPr/>
                    <a:lstStyle/>
                    <a:p>
                      <a:pPr algn="ctr"/>
                      <a:r>
                        <a:rPr lang="en-US" sz="1050" dirty="0" smtClean="0"/>
                        <a:t>CIP w/ grade separation</a:t>
                      </a:r>
                      <a:endParaRPr lang="en-US" sz="1050" dirty="0"/>
                    </a:p>
                  </a:txBody>
                  <a:tcPr anchor="ctr"/>
                </a:tc>
                <a:tc>
                  <a:txBody>
                    <a:bodyPr/>
                    <a:lstStyle/>
                    <a:p>
                      <a:pPr algn="l"/>
                      <a:r>
                        <a:rPr lang="en-US" sz="1050" dirty="0" smtClean="0">
                          <a:solidFill>
                            <a:srgbClr val="FF0000"/>
                          </a:solidFill>
                        </a:rPr>
                        <a:t>Previously funded PF project for TN</a:t>
                      </a:r>
                    </a:p>
                    <a:p>
                      <a:pPr algn="l"/>
                      <a:r>
                        <a:rPr lang="en-US" sz="1050" dirty="0" smtClean="0">
                          <a:solidFill>
                            <a:srgbClr val="FF0000"/>
                          </a:solidFill>
                          <a:hlinkClick r:id="rId3"/>
                        </a:rPr>
                        <a:t>https://www.roadsidepooledfund.org/tl-4-design-and-analysis-for-sloped-meidan-wall-for-grade-separations-405160-35/</a:t>
                      </a:r>
                      <a:endParaRPr lang="en-US" sz="1050" dirty="0" smtClean="0">
                        <a:solidFill>
                          <a:srgbClr val="FF0000"/>
                        </a:solidFill>
                      </a:endParaRPr>
                    </a:p>
                    <a:p>
                      <a:pPr algn="l"/>
                      <a:r>
                        <a:rPr lang="en-US" sz="1050" dirty="0" smtClean="0">
                          <a:solidFill>
                            <a:srgbClr val="FF0000"/>
                          </a:solidFill>
                        </a:rPr>
                        <a:t>Need for new project – other type of foundation?</a:t>
                      </a:r>
                      <a:endParaRPr lang="en-US" sz="1050" dirty="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319957905"/>
                  </a:ext>
                </a:extLst>
              </a:tr>
              <a:tr h="1952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CIP (TL-3, 4 or 5) (unreinforced or steel reinforced) no asphalt embedment on back side</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Tested SS (TL3) (B225) - Offset 2-ft from 1.5:1 Slope https://www.roadsidepooledfund.org/longitudinal-barrier/single-slope-barrier/</a:t>
                      </a:r>
                      <a:endParaRPr lang="en-US" sz="1050" dirty="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1657738125"/>
                  </a:ext>
                </a:extLst>
              </a:tr>
              <a:tr h="5009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2437493524"/>
                  </a:ext>
                </a:extLst>
              </a:tr>
              <a:tr h="533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2629881939"/>
                  </a:ext>
                </a:extLst>
              </a:tr>
            </a:tbl>
          </a:graphicData>
        </a:graphic>
      </p:graphicFrame>
      <p:sp>
        <p:nvSpPr>
          <p:cNvPr id="16" name="Rectangle 15"/>
          <p:cNvSpPr/>
          <p:nvPr/>
        </p:nvSpPr>
        <p:spPr>
          <a:xfrm>
            <a:off x="228600" y="6901190"/>
            <a:ext cx="4534342" cy="261610"/>
          </a:xfrm>
          <a:prstGeom prst="rect">
            <a:avLst/>
          </a:prstGeom>
        </p:spPr>
        <p:txBody>
          <a:bodyPr wrap="square">
            <a:spAutoFit/>
          </a:bodyPr>
          <a:lstStyle/>
          <a:p>
            <a:r>
              <a:rPr lang="en-US" sz="1100" i="1" dirty="0"/>
              <a:t>C</a:t>
            </a:r>
            <a:r>
              <a:rPr lang="en-US" sz="1100" i="1" dirty="0" smtClean="0"/>
              <a:t>omments from the survey:</a:t>
            </a:r>
          </a:p>
        </p:txBody>
      </p:sp>
    </p:spTree>
    <p:extLst>
      <p:ext uri="{BB962C8B-B14F-4D97-AF65-F5344CB8AC3E}">
        <p14:creationId xmlns:p14="http://schemas.microsoft.com/office/powerpoint/2010/main" val="3221696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4311" y="441737"/>
            <a:ext cx="4957289"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“Past Categories </a:t>
            </a: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(Cast-in-Place / Precast)” Continued</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8" name="Straight Connector 7"/>
          <p:cNvCxnSpPr/>
          <p:nvPr/>
        </p:nvCxnSpPr>
        <p:spPr>
          <a:xfrm>
            <a:off x="304800" y="457200"/>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483F5C2-F44C-4882-BDDA-EB39CCEFBD80}"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5181600" y="570416"/>
            <a:ext cx="1202024" cy="911880"/>
          </a:xfrm>
          <a:prstGeom prst="rect">
            <a:avLst/>
          </a:prstGeom>
        </p:spPr>
      </p:pic>
      <p:sp>
        <p:nvSpPr>
          <p:cNvPr id="13" name="Rectangle 12"/>
          <p:cNvSpPr/>
          <p:nvPr/>
        </p:nvSpPr>
        <p:spPr>
          <a:xfrm>
            <a:off x="241487" y="1742845"/>
            <a:ext cx="6159313" cy="2246769"/>
          </a:xfrm>
          <a:prstGeom prst="rect">
            <a:avLst/>
          </a:prstGeom>
        </p:spPr>
        <p:txBody>
          <a:bodyPr wrap="square">
            <a:spAutoFit/>
          </a:bodyPr>
          <a:lstStyle/>
          <a:p>
            <a:pPr>
              <a:spcBef>
                <a:spcPts val="600"/>
              </a:spcBef>
              <a:spcAft>
                <a:spcPts val="600"/>
              </a:spcAft>
            </a:pPr>
            <a:r>
              <a:rPr lang="en-US" sz="1100" dirty="0" smtClean="0"/>
              <a:t>• </a:t>
            </a:r>
            <a:r>
              <a:rPr lang="en-US" sz="1100" dirty="0"/>
              <a:t>A</a:t>
            </a:r>
            <a:r>
              <a:rPr lang="en-US" sz="1100" dirty="0" smtClean="0"/>
              <a:t> </a:t>
            </a:r>
            <a:r>
              <a:rPr lang="en-US" sz="1100" dirty="0"/>
              <a:t>bolt-on steel or combination bridge rail suitable for use with post tensioned, segmental precast bridges</a:t>
            </a:r>
            <a:r>
              <a:rPr lang="en-US" sz="1100" dirty="0" smtClean="0"/>
              <a:t>.</a:t>
            </a:r>
            <a:r>
              <a:rPr lang="en-US" sz="1100" dirty="0">
                <a:solidFill>
                  <a:srgbClr val="FF0000"/>
                </a:solidFill>
              </a:rPr>
              <a:t> </a:t>
            </a:r>
            <a:endParaRPr lang="en-US" sz="1100" dirty="0" smtClean="0">
              <a:solidFill>
                <a:srgbClr val="FF0000"/>
              </a:solidFill>
            </a:endParaRPr>
          </a:p>
          <a:p>
            <a:pPr>
              <a:spcBef>
                <a:spcPts val="600"/>
              </a:spcBef>
              <a:spcAft>
                <a:spcPts val="600"/>
              </a:spcAft>
            </a:pPr>
            <a:r>
              <a:rPr lang="en-US" sz="1100" dirty="0" smtClean="0"/>
              <a:t>•"</a:t>
            </a:r>
            <a:r>
              <a:rPr lang="en-US" sz="1100" dirty="0"/>
              <a:t>Oregon has a 42" pin &amp; loop design that we would like to test or get a professional opinion.  Are any of the other states interested in our design?" (note that the pooled fund is committed to a different barrier, and has done much testing on it</a:t>
            </a:r>
            <a:r>
              <a:rPr lang="en-US" sz="1100" dirty="0" smtClean="0"/>
              <a:t>)</a:t>
            </a:r>
          </a:p>
          <a:p>
            <a:pPr>
              <a:spcBef>
                <a:spcPts val="600"/>
              </a:spcBef>
              <a:spcAft>
                <a:spcPts val="600"/>
              </a:spcAft>
            </a:pPr>
            <a:r>
              <a:rPr lang="en-US" sz="1100" dirty="0" smtClean="0"/>
              <a:t>• CIP barrier w/ grade separations (“step barrier”): “We </a:t>
            </a:r>
            <a:r>
              <a:rPr lang="en-US" sz="1100" dirty="0"/>
              <a:t>would like to have a tested option for "</a:t>
            </a:r>
            <a:r>
              <a:rPr lang="en-US" sz="1100" dirty="0" smtClean="0"/>
              <a:t>step“ barrier</a:t>
            </a:r>
            <a:r>
              <a:rPr lang="en-US" sz="1100" dirty="0"/>
              <a:t>, where the opposing roadways with a median barrier are at different </a:t>
            </a:r>
            <a:r>
              <a:rPr lang="en-US" sz="1100" dirty="0" smtClean="0"/>
              <a:t>elevations” (MN). </a:t>
            </a:r>
            <a:r>
              <a:rPr lang="en-US" sz="1100" dirty="0"/>
              <a:t>is a professional opinion warranted? </a:t>
            </a:r>
            <a:endParaRPr lang="en-US" sz="1100" dirty="0" smtClean="0"/>
          </a:p>
          <a:p>
            <a:pPr>
              <a:spcBef>
                <a:spcPts val="600"/>
              </a:spcBef>
              <a:spcAft>
                <a:spcPts val="600"/>
              </a:spcAft>
            </a:pPr>
            <a:r>
              <a:rPr lang="en-US" sz="1100" dirty="0" smtClean="0"/>
              <a:t>• CIP </a:t>
            </a:r>
            <a:r>
              <a:rPr lang="en-US" sz="1100" dirty="0"/>
              <a:t>roadside concrete barriers (TL-3, 4 or 5) (unreinforced or steel reinforced) with no asphalt embedment on back side (just granular base with 2' width to 2H:1 V fill slope</a:t>
            </a:r>
            <a:r>
              <a:rPr lang="en-US" sz="1100" dirty="0" smtClean="0"/>
              <a:t>).</a:t>
            </a:r>
            <a:endParaRPr lang="en-US" sz="1100" dirty="0"/>
          </a:p>
        </p:txBody>
      </p:sp>
      <p:sp>
        <p:nvSpPr>
          <p:cNvPr id="16" name="Rectangle 15"/>
          <p:cNvSpPr/>
          <p:nvPr/>
        </p:nvSpPr>
        <p:spPr>
          <a:xfrm>
            <a:off x="224311" y="1319788"/>
            <a:ext cx="3128489" cy="261610"/>
          </a:xfrm>
          <a:prstGeom prst="rect">
            <a:avLst/>
          </a:prstGeom>
        </p:spPr>
        <p:txBody>
          <a:bodyPr wrap="square">
            <a:spAutoFit/>
          </a:bodyPr>
          <a:lstStyle/>
          <a:p>
            <a:r>
              <a:rPr lang="en-US" sz="1100" i="1" dirty="0"/>
              <a:t>C</a:t>
            </a:r>
            <a:r>
              <a:rPr lang="en-US" sz="1100" i="1" dirty="0" smtClean="0"/>
              <a:t>omments from the survey:</a:t>
            </a:r>
          </a:p>
        </p:txBody>
      </p:sp>
      <p:sp>
        <p:nvSpPr>
          <p:cNvPr id="10" name="Rectangle 9"/>
          <p:cNvSpPr/>
          <p:nvPr/>
        </p:nvSpPr>
        <p:spPr>
          <a:xfrm>
            <a:off x="304800" y="4267200"/>
            <a:ext cx="4534342" cy="261610"/>
          </a:xfrm>
          <a:prstGeom prst="rect">
            <a:avLst/>
          </a:prstGeom>
        </p:spPr>
        <p:txBody>
          <a:bodyPr wrap="square">
            <a:spAutoFit/>
          </a:bodyPr>
          <a:lstStyle/>
          <a:p>
            <a:r>
              <a:rPr lang="en-US" sz="1100" i="1" dirty="0" smtClean="0"/>
              <a:t>NOTES:</a:t>
            </a:r>
            <a:endParaRPr lang="en-US" sz="1100" i="1" dirty="0" smtClean="0"/>
          </a:p>
        </p:txBody>
      </p:sp>
      <p:sp>
        <p:nvSpPr>
          <p:cNvPr id="11" name="Rounded Rectangle 10"/>
          <p:cNvSpPr/>
          <p:nvPr/>
        </p:nvSpPr>
        <p:spPr>
          <a:xfrm>
            <a:off x="304800" y="4648200"/>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5334000"/>
            <a:ext cx="6153104" cy="6858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4800" y="6096000"/>
            <a:ext cx="6153104" cy="6858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4800" y="6858000"/>
            <a:ext cx="6153104" cy="6858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7620000"/>
            <a:ext cx="6153104" cy="6858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930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04800" y="457200"/>
            <a:ext cx="2545953" cy="93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“Past Categories </a:t>
            </a:r>
            <a:endPar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(Transitions, Cable Barriers,</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End Terminals</a:t>
            </a: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8" name="Straight Connector 7"/>
          <p:cNvCxnSpPr/>
          <p:nvPr/>
        </p:nvCxnSpPr>
        <p:spPr>
          <a:xfrm>
            <a:off x="304800" y="457200"/>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483F5C2-F44C-4882-BDDA-EB39CCEFBD80}" type="slidenum">
              <a:rPr lang="en-US" smtClean="0"/>
              <a:pPr/>
              <a:t>18</a:t>
            </a:fld>
            <a:endParaRPr lang="en-US" dirty="0"/>
          </a:p>
        </p:txBody>
      </p:sp>
      <p:sp>
        <p:nvSpPr>
          <p:cNvPr id="16" name="Rectangle 15"/>
          <p:cNvSpPr/>
          <p:nvPr/>
        </p:nvSpPr>
        <p:spPr>
          <a:xfrm>
            <a:off x="224311" y="7199293"/>
            <a:ext cx="4534342" cy="261610"/>
          </a:xfrm>
          <a:prstGeom prst="rect">
            <a:avLst/>
          </a:prstGeom>
        </p:spPr>
        <p:txBody>
          <a:bodyPr wrap="square">
            <a:spAutoFit/>
          </a:bodyPr>
          <a:lstStyle/>
          <a:p>
            <a:r>
              <a:rPr lang="en-US" sz="1100" i="1" dirty="0"/>
              <a:t>C</a:t>
            </a:r>
            <a:r>
              <a:rPr lang="en-US" sz="1100" i="1" dirty="0" smtClean="0"/>
              <a:t>omments from the survey:</a:t>
            </a:r>
          </a:p>
        </p:txBody>
      </p:sp>
      <p:pic>
        <p:nvPicPr>
          <p:cNvPr id="4" name="Picture 3"/>
          <p:cNvPicPr>
            <a:picLocks noChangeAspect="1"/>
          </p:cNvPicPr>
          <p:nvPr/>
        </p:nvPicPr>
        <p:blipFill>
          <a:blip r:embed="rId2"/>
          <a:stretch>
            <a:fillRect/>
          </a:stretch>
        </p:blipFill>
        <p:spPr>
          <a:xfrm>
            <a:off x="3048000" y="533400"/>
            <a:ext cx="1565329" cy="914400"/>
          </a:xfrm>
          <a:prstGeom prst="rect">
            <a:avLst/>
          </a:prstGeom>
        </p:spPr>
      </p:pic>
      <p:pic>
        <p:nvPicPr>
          <p:cNvPr id="6" name="Picture 5"/>
          <p:cNvPicPr>
            <a:picLocks noChangeAspect="1"/>
          </p:cNvPicPr>
          <p:nvPr/>
        </p:nvPicPr>
        <p:blipFill>
          <a:blip r:embed="rId3"/>
          <a:stretch>
            <a:fillRect/>
          </a:stretch>
        </p:blipFill>
        <p:spPr>
          <a:xfrm>
            <a:off x="4620257" y="484432"/>
            <a:ext cx="925835" cy="96336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076449240"/>
              </p:ext>
            </p:extLst>
          </p:nvPr>
        </p:nvGraphicFramePr>
        <p:xfrm>
          <a:off x="243115" y="1477216"/>
          <a:ext cx="6400799" cy="5609384"/>
        </p:xfrm>
        <a:graphic>
          <a:graphicData uri="http://schemas.openxmlformats.org/drawingml/2006/table">
            <a:tbl>
              <a:tblPr firstRow="1" bandRow="1">
                <a:tableStyleId>{5C22544A-7EE6-4342-B048-85BDC9FD1C3A}</a:tableStyleId>
              </a:tblPr>
              <a:tblGrid>
                <a:gridCol w="2133599">
                  <a:extLst>
                    <a:ext uri="{9D8B030D-6E8A-4147-A177-3AD203B41FA5}">
                      <a16:colId xmlns:a16="http://schemas.microsoft.com/office/drawing/2014/main" val="77071865"/>
                    </a:ext>
                  </a:extLst>
                </a:gridCol>
                <a:gridCol w="3124201">
                  <a:extLst>
                    <a:ext uri="{9D8B030D-6E8A-4147-A177-3AD203B41FA5}">
                      <a16:colId xmlns:a16="http://schemas.microsoft.com/office/drawing/2014/main" val="4065479551"/>
                    </a:ext>
                  </a:extLst>
                </a:gridCol>
                <a:gridCol w="533400">
                  <a:extLst>
                    <a:ext uri="{9D8B030D-6E8A-4147-A177-3AD203B41FA5}">
                      <a16:colId xmlns:a16="http://schemas.microsoft.com/office/drawing/2014/main" val="2212690804"/>
                    </a:ext>
                  </a:extLst>
                </a:gridCol>
                <a:gridCol w="609599">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tc>
                <a:tc>
                  <a:txBody>
                    <a:bodyPr/>
                    <a:lstStyle/>
                    <a:p>
                      <a:pPr algn="ctr"/>
                      <a:r>
                        <a:rPr lang="en-US" sz="1100" dirty="0" smtClean="0"/>
                        <a:t>Discussion</a:t>
                      </a:r>
                      <a:endParaRPr lang="en-US" sz="1100" dirty="0"/>
                    </a:p>
                  </a:txBody>
                  <a:tcPr/>
                </a:tc>
                <a:tc>
                  <a:txBody>
                    <a:bodyPr/>
                    <a:lstStyle/>
                    <a:p>
                      <a:pPr algn="ctr"/>
                      <a:r>
                        <a:rPr lang="en-US" sz="1100" dirty="0" smtClean="0"/>
                        <a:t>PO Item</a:t>
                      </a:r>
                      <a:endParaRPr lang="en-US" sz="1100" dirty="0"/>
                    </a:p>
                  </a:txBody>
                  <a:tcPr/>
                </a:tc>
                <a:tc>
                  <a:txBody>
                    <a:bodyPr/>
                    <a:lstStyle/>
                    <a:p>
                      <a:pPr algn="ctr"/>
                      <a:r>
                        <a:rPr lang="en-US" sz="1100" dirty="0" smtClean="0"/>
                        <a:t>To</a:t>
                      </a:r>
                      <a:r>
                        <a:rPr lang="en-US" sz="1100" baseline="0" dirty="0" smtClean="0"/>
                        <a:t> voting</a:t>
                      </a:r>
                    </a:p>
                  </a:txBody>
                  <a:tcPr/>
                </a:tc>
                <a:extLst>
                  <a:ext uri="{0D108BD9-81ED-4DB2-BD59-A6C34878D82A}">
                    <a16:rowId xmlns:a16="http://schemas.microsoft.com/office/drawing/2014/main" val="3479907516"/>
                  </a:ext>
                </a:extLst>
              </a:tr>
              <a:tr h="232596">
                <a:tc>
                  <a:txBody>
                    <a:bodyPr/>
                    <a:lstStyle/>
                    <a:p>
                      <a:pPr algn="ctr"/>
                      <a:r>
                        <a:rPr lang="en-US" sz="1050" dirty="0" smtClean="0"/>
                        <a:t>Generic Cable Systems</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design and full-scale testing per MASH matrix</a:t>
                      </a:r>
                      <a:r>
                        <a:rPr lang="en-US" sz="1050" baseline="0" dirty="0" smtClean="0">
                          <a:solidFill>
                            <a:srgbClr val="FF0000"/>
                          </a:solidFill>
                        </a:rPr>
                        <a:t>.  MwRSF is working on re-design of high tension cable median barrier (3-11 narrow spacing; 3-17 wide spacing).  Also, see at testing effort funded by NYDOT on “Cable Guide Rail – Roadside Tangent and Terminal” (MWRSF)</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2391160727"/>
                  </a:ext>
                </a:extLst>
              </a:tr>
              <a:tr h="472440">
                <a:tc>
                  <a:txBody>
                    <a:bodyPr/>
                    <a:lstStyle/>
                    <a:p>
                      <a:pPr algn="ctr"/>
                      <a:r>
                        <a:rPr lang="en-US" sz="1050" dirty="0" smtClean="0"/>
                        <a:t>Deck Mounted TL-3 TxDOT: need for transition to W-Beam transitions for other unique rail designs </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design and full-scale testing (3-21,</a:t>
                      </a:r>
                      <a:r>
                        <a:rPr lang="en-US" sz="1050" baseline="0" dirty="0" smtClean="0">
                          <a:solidFill>
                            <a:srgbClr val="FF0000"/>
                          </a:solidFill>
                        </a:rPr>
                        <a:t> 3-20?)</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483989361"/>
                  </a:ext>
                </a:extLst>
              </a:tr>
              <a:tr h="137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Buttress w/out Curb with Small Footprint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Project proposed by Tennessee – “look into use of a buttress w/out curb, with a smaller footprint than the one MwRSF had:”  </a:t>
                      </a:r>
                      <a:endParaRPr lang="en-US" sz="1050" dirty="0" smtClean="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4174112258"/>
                  </a:ext>
                </a:extLst>
              </a:tr>
              <a:tr h="420164">
                <a:tc>
                  <a:txBody>
                    <a:bodyPr/>
                    <a:lstStyle/>
                    <a:p>
                      <a:pPr algn="ctr"/>
                      <a:r>
                        <a:rPr lang="en-US" sz="1050" dirty="0" smtClean="0"/>
                        <a:t>Stacked W-Beam to MGS (TL-3)</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Stacked W-beam FAILED MASH.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The possibility for a re-design and re-test pr</a:t>
                      </a:r>
                      <a:r>
                        <a:rPr lang="en-US" sz="1050" dirty="0" smtClean="0">
                          <a:solidFill>
                            <a:srgbClr val="FF0000"/>
                          </a:solidFill>
                        </a:rPr>
                        <a:t>oject was previously discussed but didn’t make the cut. Still DOTs</a:t>
                      </a:r>
                      <a:r>
                        <a:rPr lang="en-US" sz="1050" baseline="0" dirty="0" smtClean="0">
                          <a:solidFill>
                            <a:srgbClr val="FF0000"/>
                          </a:solidFill>
                        </a:rPr>
                        <a:t> expressed interest in this. Pr</a:t>
                      </a:r>
                      <a:r>
                        <a:rPr lang="en-US" sz="1050" dirty="0" smtClean="0">
                          <a:solidFill>
                            <a:srgbClr val="FF0000"/>
                          </a:solidFill>
                        </a:rPr>
                        <a:t>oject would require design mod\ and full-scale testing</a:t>
                      </a:r>
                      <a:r>
                        <a:rPr lang="en-US" sz="1050" baseline="0" dirty="0" smtClean="0">
                          <a:solidFill>
                            <a:srgbClr val="FF0000"/>
                          </a:solidFill>
                        </a:rPr>
                        <a:t> (3-21 (and 3-20?))</a:t>
                      </a:r>
                      <a:endParaRPr lang="en-US" sz="1050" dirty="0" smtClean="0">
                        <a:solidFill>
                          <a:schemeClr val="tx1"/>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1224756885"/>
                  </a:ext>
                </a:extLst>
              </a:tr>
              <a:tr h="137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W-beam downstream connection (TL-3)</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This need was</a:t>
                      </a:r>
                      <a:r>
                        <a:rPr lang="en-US" sz="1050" dirty="0" smtClean="0">
                          <a:solidFill>
                            <a:srgbClr val="FF0000"/>
                          </a:solidFill>
                        </a:rPr>
                        <a:t> previously discussed but didn’t make the cut.   (crash test?)</a:t>
                      </a:r>
                      <a:endParaRPr lang="en-US" sz="1050" dirty="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2186607162"/>
                  </a:ext>
                </a:extLst>
              </a:tr>
              <a:tr h="564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Buried-in-Backslope</a:t>
                      </a:r>
                      <a:r>
                        <a:rPr lang="en-US" sz="1050" baseline="0" dirty="0" smtClean="0"/>
                        <a:t> on 6:1 slope without rubrail</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The BIB was tested and deemed MASH compliant with inclusion of Rubrail, installed on a 4:1 foreslope with 2:1 backslope. Project would include computer simulations and 2 full-scale crash tests.</a:t>
                      </a:r>
                      <a:endParaRPr lang="en-US" sz="1050" dirty="0" smtClean="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2650484239"/>
                  </a:ext>
                </a:extLst>
              </a:tr>
              <a:tr h="412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725665059"/>
                  </a:ext>
                </a:extLst>
              </a:tr>
              <a:tr h="381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FF0000"/>
                        </a:solidFill>
                      </a:endParaRPr>
                    </a:p>
                  </a:txBody>
                  <a:tcPr/>
                </a:tc>
                <a:tc>
                  <a:txBody>
                    <a:bodyPr/>
                    <a:lstStyle/>
                    <a:p>
                      <a:pPr algn="ctr"/>
                      <a:endParaRPr lang="en-US" sz="1050" dirty="0"/>
                    </a:p>
                  </a:txBody>
                  <a:tcPr/>
                </a:tc>
                <a:tc>
                  <a:txBody>
                    <a:bodyPr/>
                    <a:lstStyle/>
                    <a:p>
                      <a:pPr algn="ctr"/>
                      <a:endParaRPr lang="en-US" sz="1050" dirty="0" smtClean="0"/>
                    </a:p>
                  </a:txBody>
                  <a:tcPr/>
                </a:tc>
                <a:extLst>
                  <a:ext uri="{0D108BD9-81ED-4DB2-BD59-A6C34878D82A}">
                    <a16:rowId xmlns:a16="http://schemas.microsoft.com/office/drawing/2014/main" val="2308910887"/>
                  </a:ext>
                </a:extLst>
              </a:tr>
            </a:tbl>
          </a:graphicData>
        </a:graphic>
      </p:graphicFrame>
      <p:sp>
        <p:nvSpPr>
          <p:cNvPr id="15" name="Rectangle 14"/>
          <p:cNvSpPr/>
          <p:nvPr/>
        </p:nvSpPr>
        <p:spPr>
          <a:xfrm>
            <a:off x="219052" y="7460903"/>
            <a:ext cx="6324600" cy="261610"/>
          </a:xfrm>
          <a:prstGeom prst="rect">
            <a:avLst/>
          </a:prstGeom>
        </p:spPr>
        <p:txBody>
          <a:bodyPr wrap="square">
            <a:spAutoFit/>
          </a:bodyPr>
          <a:lstStyle/>
          <a:p>
            <a:pPr>
              <a:spcBef>
                <a:spcPts val="600"/>
              </a:spcBef>
            </a:pPr>
            <a:r>
              <a:rPr lang="en-US" sz="1100" dirty="0" smtClean="0"/>
              <a:t>• </a:t>
            </a:r>
            <a:r>
              <a:rPr lang="en-US" sz="1100" dirty="0" smtClean="0"/>
              <a:t>Generic </a:t>
            </a:r>
            <a:r>
              <a:rPr lang="en-US" sz="1100" dirty="0"/>
              <a:t>cable </a:t>
            </a:r>
            <a:r>
              <a:rPr lang="en-US" sz="1100" dirty="0" smtClean="0"/>
              <a:t>systems</a:t>
            </a:r>
            <a:endParaRPr lang="en-US" sz="1100" dirty="0"/>
          </a:p>
        </p:txBody>
      </p:sp>
      <p:sp>
        <p:nvSpPr>
          <p:cNvPr id="17" name="Rectangle 16"/>
          <p:cNvSpPr/>
          <p:nvPr/>
        </p:nvSpPr>
        <p:spPr>
          <a:xfrm>
            <a:off x="219052" y="7798713"/>
            <a:ext cx="6238852" cy="430887"/>
          </a:xfrm>
          <a:prstGeom prst="rect">
            <a:avLst/>
          </a:prstGeom>
        </p:spPr>
        <p:txBody>
          <a:bodyPr wrap="square">
            <a:spAutoFit/>
          </a:bodyPr>
          <a:lstStyle/>
          <a:p>
            <a:pPr lvl="0"/>
            <a:r>
              <a:rPr lang="en-US" sz="1100" dirty="0" smtClean="0"/>
              <a:t>•  </a:t>
            </a:r>
            <a:r>
              <a:rPr lang="en-US" sz="1100" dirty="0" smtClean="0"/>
              <a:t>Deck </a:t>
            </a:r>
            <a:r>
              <a:rPr lang="en-US" sz="1100" dirty="0"/>
              <a:t>Mounted TL-3 TxDOT, discuss need for transition to W-Beam Transitions for other unique rail designs (W. VA</a:t>
            </a:r>
            <a:r>
              <a:rPr lang="en-US" sz="1100" dirty="0" smtClean="0"/>
              <a:t>)</a:t>
            </a:r>
          </a:p>
        </p:txBody>
      </p:sp>
    </p:spTree>
    <p:extLst>
      <p:ext uri="{BB962C8B-B14F-4D97-AF65-F5344CB8AC3E}">
        <p14:creationId xmlns:p14="http://schemas.microsoft.com/office/powerpoint/2010/main" val="594287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28412" y="690885"/>
            <a:ext cx="5458718" cy="65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Proprietary Systems Roundtable Discussion </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(cable, flared terminals, attenuators)</a:t>
            </a:r>
          </a:p>
        </p:txBody>
      </p:sp>
      <p:cxnSp>
        <p:nvCxnSpPr>
          <p:cNvPr id="5" name="Straight Connector 4"/>
          <p:cNvCxnSpPr/>
          <p:nvPr/>
        </p:nvCxnSpPr>
        <p:spPr>
          <a:xfrm>
            <a:off x="316167" y="797717"/>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049805" y="2791590"/>
            <a:ext cx="2274796" cy="276999"/>
          </a:xfrm>
          <a:prstGeom prst="rect">
            <a:avLst/>
          </a:prstGeom>
        </p:spPr>
        <p:txBody>
          <a:bodyPr wrap="square">
            <a:spAutoFit/>
          </a:bodyPr>
          <a:lstStyle/>
          <a:p>
            <a:r>
              <a:rPr lang="en-US" sz="1200" b="1" dirty="0" smtClean="0"/>
              <a:t>MASH compliant terminals</a:t>
            </a:r>
          </a:p>
        </p:txBody>
      </p:sp>
      <p:sp>
        <p:nvSpPr>
          <p:cNvPr id="7" name="Rectangle 6"/>
          <p:cNvSpPr/>
          <p:nvPr/>
        </p:nvSpPr>
        <p:spPr>
          <a:xfrm>
            <a:off x="284680" y="2834978"/>
            <a:ext cx="3050078" cy="5339923"/>
          </a:xfrm>
          <a:prstGeom prst="rect">
            <a:avLst/>
          </a:prstGeom>
        </p:spPr>
        <p:txBody>
          <a:bodyPr wrap="square">
            <a:spAutoFit/>
          </a:bodyPr>
          <a:lstStyle/>
          <a:p>
            <a:r>
              <a:rPr lang="en-US" sz="1100" dirty="0" smtClean="0"/>
              <a:t>•  Cable Barrier;  can anyone </a:t>
            </a:r>
            <a:r>
              <a:rPr lang="en-US" sz="1100" dirty="0"/>
              <a:t>in the Pooled Fund </a:t>
            </a:r>
            <a:r>
              <a:rPr lang="en-US" sz="1100" dirty="0" smtClean="0"/>
              <a:t>update </a:t>
            </a:r>
            <a:r>
              <a:rPr lang="en-US" sz="1100" dirty="0"/>
              <a:t>the group on the "state" of cable barrier testing under </a:t>
            </a:r>
            <a:r>
              <a:rPr lang="en-US" sz="1100" dirty="0" smtClean="0"/>
              <a:t>MASH?</a:t>
            </a:r>
          </a:p>
          <a:p>
            <a:r>
              <a:rPr lang="en-US" sz="1100" dirty="0" smtClean="0">
                <a:solidFill>
                  <a:srgbClr val="FF0000"/>
                </a:solidFill>
              </a:rPr>
              <a:t>Manufacturers are working on testing. Likely not all will go to MASH.</a:t>
            </a:r>
          </a:p>
          <a:p>
            <a:r>
              <a:rPr lang="en-US" sz="1100" dirty="0" smtClean="0">
                <a:solidFill>
                  <a:srgbClr val="FF0000"/>
                </a:solidFill>
              </a:rPr>
              <a:t>MwRSF: RPFP‐19‐CABLE‐1: Redesign of the High Tension Cable Median Barrier (Continuation)</a:t>
            </a:r>
          </a:p>
          <a:p>
            <a:r>
              <a:rPr lang="en-US" sz="1100" dirty="0">
                <a:solidFill>
                  <a:srgbClr val="FF0000"/>
                </a:solidFill>
              </a:rPr>
              <a:t>3‐11 Narrow Spacing [P]</a:t>
            </a:r>
          </a:p>
          <a:p>
            <a:r>
              <a:rPr lang="en-US" sz="1100" dirty="0">
                <a:solidFill>
                  <a:srgbClr val="FF0000"/>
                </a:solidFill>
              </a:rPr>
              <a:t>3‐17 Wide Spacing [P]</a:t>
            </a:r>
          </a:p>
          <a:p>
            <a:endParaRPr lang="en-US" sz="1100" dirty="0" smtClean="0"/>
          </a:p>
          <a:p>
            <a:r>
              <a:rPr lang="en-US" sz="1100" dirty="0"/>
              <a:t>•  Cable Barrier</a:t>
            </a:r>
            <a:r>
              <a:rPr lang="en-US" sz="1100" dirty="0" smtClean="0"/>
              <a:t>;</a:t>
            </a:r>
            <a:r>
              <a:rPr lang="en-US" sz="1100" dirty="0"/>
              <a:t> Is there a MASH 2016 compliant Cable Barrier on the market? </a:t>
            </a:r>
            <a:endParaRPr lang="en-US" sz="1100" dirty="0" smtClean="0"/>
          </a:p>
          <a:p>
            <a:r>
              <a:rPr lang="en-US" sz="1100" dirty="0" smtClean="0"/>
              <a:t> </a:t>
            </a:r>
            <a:endParaRPr lang="en-US" sz="1100" dirty="0"/>
          </a:p>
          <a:p>
            <a:r>
              <a:rPr lang="en-US" sz="1100" dirty="0"/>
              <a:t>•  Cable Barrier </a:t>
            </a:r>
            <a:r>
              <a:rPr lang="en-US" sz="1100" dirty="0" smtClean="0"/>
              <a:t>Also </a:t>
            </a:r>
            <a:r>
              <a:rPr lang="en-US" sz="1100" dirty="0"/>
              <a:t>no barrier for 4:1 and 6:1 and whether one would </a:t>
            </a:r>
            <a:r>
              <a:rPr lang="en-US" sz="1100" dirty="0" smtClean="0"/>
              <a:t>satisfy </a:t>
            </a:r>
            <a:r>
              <a:rPr lang="en-US" sz="1100" dirty="0"/>
              <a:t>the </a:t>
            </a:r>
            <a:r>
              <a:rPr lang="en-US" sz="1100" dirty="0" smtClean="0"/>
              <a:t>other</a:t>
            </a:r>
          </a:p>
          <a:p>
            <a:r>
              <a:rPr lang="en-US" sz="1100" dirty="0" smtClean="0">
                <a:solidFill>
                  <a:srgbClr val="FF0000"/>
                </a:solidFill>
              </a:rPr>
              <a:t>AASHTO Q&amp;A addressed it.</a:t>
            </a:r>
            <a:endParaRPr lang="en-US" sz="1100" dirty="0">
              <a:solidFill>
                <a:srgbClr val="FF0000"/>
              </a:solidFill>
            </a:endParaRPr>
          </a:p>
          <a:p>
            <a:endParaRPr lang="en-US" sz="1100" dirty="0" smtClean="0"/>
          </a:p>
          <a:p>
            <a:r>
              <a:rPr lang="en-US" sz="1100" dirty="0"/>
              <a:t>•  Cable </a:t>
            </a:r>
            <a:r>
              <a:rPr lang="en-US" sz="1100" dirty="0" smtClean="0"/>
              <a:t>Barrier; W-beam </a:t>
            </a:r>
            <a:r>
              <a:rPr lang="en-US" sz="1100" dirty="0"/>
              <a:t>cable anchor system tested to MASH.  Utah is looking at testing our design.  </a:t>
            </a:r>
            <a:r>
              <a:rPr lang="en-US" sz="1100" dirty="0" err="1"/>
              <a:t>Briffin</a:t>
            </a:r>
            <a:r>
              <a:rPr lang="en-US" sz="1100" dirty="0"/>
              <a:t> has stated that they do not plan on testing their cable attachment rail element to Mash.  Trinity will not reply to emails regarding future testing of any system.</a:t>
            </a:r>
          </a:p>
          <a:p>
            <a:endParaRPr lang="en-US" sz="1100" dirty="0" smtClean="0"/>
          </a:p>
          <a:p>
            <a:r>
              <a:rPr lang="en-US" sz="1100" dirty="0"/>
              <a:t>•   Alaska has used (not that often) a low-tension three strand cable barrier.  Wondering  if any non-proprietary low-tension devices are being tested</a:t>
            </a:r>
            <a:r>
              <a:rPr lang="en-US" sz="1100" dirty="0" smtClean="0"/>
              <a:t>?</a:t>
            </a:r>
          </a:p>
          <a:p>
            <a:r>
              <a:rPr lang="en-US" sz="1100" dirty="0" smtClean="0">
                <a:solidFill>
                  <a:srgbClr val="FF0000"/>
                </a:solidFill>
              </a:rPr>
              <a:t>Mothing programmed – not considered a priority to this point by partner states – can be revisited since group has grown</a:t>
            </a:r>
          </a:p>
          <a:p>
            <a:r>
              <a:rPr lang="en-US" sz="1100" dirty="0" smtClean="0"/>
              <a:t>  </a:t>
            </a:r>
          </a:p>
        </p:txBody>
      </p:sp>
      <p:sp>
        <p:nvSpPr>
          <p:cNvPr id="8" name="Rectangle 7"/>
          <p:cNvSpPr/>
          <p:nvPr/>
        </p:nvSpPr>
        <p:spPr>
          <a:xfrm>
            <a:off x="1066800" y="1667290"/>
            <a:ext cx="2833137" cy="276999"/>
          </a:xfrm>
          <a:prstGeom prst="rect">
            <a:avLst/>
          </a:prstGeom>
        </p:spPr>
        <p:txBody>
          <a:bodyPr wrap="square">
            <a:spAutoFit/>
          </a:bodyPr>
          <a:lstStyle/>
          <a:p>
            <a:r>
              <a:rPr lang="en-US" sz="1200" b="1" dirty="0"/>
              <a:t>C</a:t>
            </a:r>
            <a:r>
              <a:rPr lang="en-US" sz="1200" b="1" dirty="0" smtClean="0"/>
              <a:t>able Barrier</a:t>
            </a:r>
          </a:p>
        </p:txBody>
      </p:sp>
      <p:sp>
        <p:nvSpPr>
          <p:cNvPr id="9" name="Rectangle 8"/>
          <p:cNvSpPr/>
          <p:nvPr/>
        </p:nvSpPr>
        <p:spPr>
          <a:xfrm>
            <a:off x="4370562" y="5427228"/>
            <a:ext cx="2189624" cy="276999"/>
          </a:xfrm>
          <a:prstGeom prst="rect">
            <a:avLst/>
          </a:prstGeom>
        </p:spPr>
        <p:txBody>
          <a:bodyPr wrap="square">
            <a:spAutoFit/>
          </a:bodyPr>
          <a:lstStyle/>
          <a:p>
            <a:r>
              <a:rPr lang="en-US" sz="1200" b="1" dirty="0" smtClean="0"/>
              <a:t>Attenuators</a:t>
            </a:r>
          </a:p>
        </p:txBody>
      </p:sp>
      <p:sp>
        <p:nvSpPr>
          <p:cNvPr id="10" name="Rectangle 9"/>
          <p:cNvSpPr/>
          <p:nvPr/>
        </p:nvSpPr>
        <p:spPr>
          <a:xfrm>
            <a:off x="3581400" y="3349514"/>
            <a:ext cx="3015330" cy="1785104"/>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100" dirty="0" smtClean="0">
                <a:ea typeface="Times New Roman" panose="02020603050405020304" pitchFamily="18" charset="0"/>
              </a:rPr>
              <a:t>Have </a:t>
            </a:r>
            <a:r>
              <a:rPr lang="en-US" sz="1100" dirty="0">
                <a:ea typeface="Times New Roman" panose="02020603050405020304" pitchFamily="18" charset="0"/>
              </a:rPr>
              <a:t>any flared terminals non-energy terminals be tested or passed </a:t>
            </a:r>
            <a:r>
              <a:rPr lang="en-US" sz="1100" dirty="0" smtClean="0">
                <a:ea typeface="Times New Roman" panose="02020603050405020304" pitchFamily="18" charset="0"/>
              </a:rPr>
              <a:t>? </a:t>
            </a:r>
            <a:r>
              <a:rPr lang="en-US" sz="1100" dirty="0" smtClean="0">
                <a:solidFill>
                  <a:srgbClr val="FF0000"/>
                </a:solidFill>
                <a:ea typeface="Times New Roman" panose="02020603050405020304" pitchFamily="18" charset="0"/>
              </a:rPr>
              <a:t>Yes, SRT – MASH16</a:t>
            </a:r>
            <a:endParaRPr lang="en-US" sz="1100" dirty="0" smtClean="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smtClean="0">
                <a:ea typeface="Times New Roman" panose="02020603050405020304" pitchFamily="18" charset="0"/>
              </a:rPr>
              <a:t>I </a:t>
            </a:r>
            <a:r>
              <a:rPr lang="en-US" sz="1100" dirty="0">
                <a:ea typeface="Times New Roman" panose="02020603050405020304" pitchFamily="18" charset="0"/>
              </a:rPr>
              <a:t>have heard that the MFLEAT has passed MASH and is waiting for a letter from FHWA</a:t>
            </a:r>
            <a:r>
              <a:rPr lang="en-US" sz="1100" dirty="0" smtClean="0">
                <a:ea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100" dirty="0">
                <a:ea typeface="Times New Roman" panose="02020603050405020304" pitchFamily="18" charset="0"/>
              </a:rPr>
              <a:t>We currently  allow the </a:t>
            </a:r>
            <a:r>
              <a:rPr lang="en-US" sz="1100" dirty="0" err="1">
                <a:ea typeface="Times New Roman" panose="02020603050405020304" pitchFamily="18" charset="0"/>
              </a:rPr>
              <a:t>SoftStop</a:t>
            </a:r>
            <a:r>
              <a:rPr lang="en-US" sz="1100" dirty="0">
                <a:ea typeface="Times New Roman" panose="02020603050405020304" pitchFamily="18" charset="0"/>
              </a:rPr>
              <a:t> and MSKT but have not approved the Lindsay product "Max-Tension". What have other states done with MASH End Terminals?</a:t>
            </a:r>
            <a:endParaRPr lang="en-US" sz="1100" dirty="0" smtClean="0">
              <a:ea typeface="Times New Roman" panose="02020603050405020304" pitchFamily="18" charset="0"/>
            </a:endParaRPr>
          </a:p>
        </p:txBody>
      </p:sp>
      <p:sp>
        <p:nvSpPr>
          <p:cNvPr id="11" name="Rectangle 10"/>
          <p:cNvSpPr/>
          <p:nvPr/>
        </p:nvSpPr>
        <p:spPr>
          <a:xfrm>
            <a:off x="3581400" y="5859959"/>
            <a:ext cx="2978785" cy="938719"/>
          </a:xfrm>
          <a:prstGeom prst="rect">
            <a:avLst/>
          </a:prstGeom>
        </p:spPr>
        <p:txBody>
          <a:bodyPr wrap="square">
            <a:spAutoFit/>
          </a:bodyPr>
          <a:lstStyle/>
          <a:p>
            <a:pPr marR="0" lvl="0">
              <a:spcBef>
                <a:spcPts val="0"/>
              </a:spcBef>
              <a:spcAft>
                <a:spcPts val="0"/>
              </a:spcAft>
            </a:pPr>
            <a:endParaRPr lang="en-US" sz="1100" dirty="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smtClean="0">
                <a:ea typeface="Times New Roman" panose="02020603050405020304" pitchFamily="18" charset="0"/>
              </a:rPr>
              <a:t>I </a:t>
            </a:r>
            <a:r>
              <a:rPr lang="en-US" sz="1100" dirty="0">
                <a:ea typeface="Times New Roman" panose="02020603050405020304" pitchFamily="18" charset="0"/>
              </a:rPr>
              <a:t>only know of one crash cushion that has actually ran all the MASH 16 tests.  Some older MASH09 systems did not run all tests</a:t>
            </a:r>
            <a:r>
              <a:rPr lang="en-US" sz="1100" dirty="0" smtClean="0">
                <a:ea typeface="Times New Roman" panose="02020603050405020304" pitchFamily="18" charset="0"/>
              </a:rPr>
              <a:t>.</a:t>
            </a:r>
            <a:endParaRPr lang="en-US" sz="1100" dirty="0">
              <a:ea typeface="Times New Roman" panose="02020603050405020304" pitchFamily="18" charset="0"/>
            </a:endParaRPr>
          </a:p>
        </p:txBody>
      </p:sp>
      <p:pic>
        <p:nvPicPr>
          <p:cNvPr id="12" name="Picture 11"/>
          <p:cNvPicPr>
            <a:picLocks noChangeAspect="1"/>
          </p:cNvPicPr>
          <p:nvPr/>
        </p:nvPicPr>
        <p:blipFill rotWithShape="1">
          <a:blip r:embed="rId2"/>
          <a:srcRect l="48541" t="25411" r="44160" b="55202"/>
          <a:stretch/>
        </p:blipFill>
        <p:spPr>
          <a:xfrm>
            <a:off x="4897566" y="877950"/>
            <a:ext cx="1560688" cy="1560688"/>
          </a:xfrm>
          <a:prstGeom prst="rect">
            <a:avLst/>
          </a:prstGeom>
        </p:spPr>
      </p:pic>
      <p:sp>
        <p:nvSpPr>
          <p:cNvPr id="18" name="Rectangle 17"/>
          <p:cNvSpPr/>
          <p:nvPr/>
        </p:nvSpPr>
        <p:spPr>
          <a:xfrm>
            <a:off x="238493" y="2022148"/>
            <a:ext cx="3190507" cy="769441"/>
          </a:xfrm>
          <a:prstGeom prst="rect">
            <a:avLst/>
          </a:prstGeom>
        </p:spPr>
        <p:txBody>
          <a:bodyPr wrap="square">
            <a:spAutoFit/>
          </a:bodyPr>
          <a:lstStyle/>
          <a:p>
            <a:r>
              <a:rPr lang="en-US" sz="1100" i="1" dirty="0" smtClean="0"/>
              <a:t>Note that after the team survey, the implementation date for </a:t>
            </a:r>
            <a:r>
              <a:rPr lang="en-US" sz="1100" i="1" dirty="0" smtClean="0">
                <a:solidFill>
                  <a:srgbClr val="FF0000"/>
                </a:solidFill>
              </a:rPr>
              <a:t>cable barrier </a:t>
            </a:r>
            <a:r>
              <a:rPr lang="en-US" sz="1100" i="1" dirty="0" smtClean="0"/>
              <a:t>was pushed out to </a:t>
            </a:r>
            <a:r>
              <a:rPr lang="en-US" sz="1100" i="1" dirty="0" smtClean="0">
                <a:solidFill>
                  <a:srgbClr val="FF0000"/>
                </a:solidFill>
              </a:rPr>
              <a:t>Dec. 31 2019</a:t>
            </a:r>
            <a:r>
              <a:rPr lang="en-US" sz="1100" i="1" dirty="0" smtClean="0"/>
              <a:t>. Team comments on cable barrier are listed below.</a:t>
            </a:r>
          </a:p>
        </p:txBody>
      </p:sp>
      <p:sp>
        <p:nvSpPr>
          <p:cNvPr id="20" name="Rectangle 19"/>
          <p:cNvSpPr/>
          <p:nvPr/>
        </p:nvSpPr>
        <p:spPr>
          <a:xfrm>
            <a:off x="3581400" y="3091190"/>
            <a:ext cx="2978785" cy="261610"/>
          </a:xfrm>
          <a:prstGeom prst="rect">
            <a:avLst/>
          </a:prstGeom>
        </p:spPr>
        <p:txBody>
          <a:bodyPr wrap="square">
            <a:spAutoFit/>
          </a:bodyPr>
          <a:lstStyle/>
          <a:p>
            <a:r>
              <a:rPr lang="en-US" sz="1100" i="1" dirty="0" smtClean="0"/>
              <a:t>Team comments:</a:t>
            </a:r>
          </a:p>
        </p:txBody>
      </p:sp>
      <p:sp>
        <p:nvSpPr>
          <p:cNvPr id="21" name="Rectangle 20"/>
          <p:cNvSpPr/>
          <p:nvPr/>
        </p:nvSpPr>
        <p:spPr>
          <a:xfrm>
            <a:off x="3581400" y="5758190"/>
            <a:ext cx="2978785" cy="261610"/>
          </a:xfrm>
          <a:prstGeom prst="rect">
            <a:avLst/>
          </a:prstGeom>
        </p:spPr>
        <p:txBody>
          <a:bodyPr wrap="square">
            <a:spAutoFit/>
          </a:bodyPr>
          <a:lstStyle/>
          <a:p>
            <a:r>
              <a:rPr lang="en-US" sz="1100" i="1" dirty="0" smtClean="0"/>
              <a:t>Team comments:</a:t>
            </a:r>
          </a:p>
        </p:txBody>
      </p:sp>
      <p:sp>
        <p:nvSpPr>
          <p:cNvPr id="2" name="Slide Number Placeholder 1"/>
          <p:cNvSpPr>
            <a:spLocks noGrp="1"/>
          </p:cNvSpPr>
          <p:nvPr>
            <p:ph type="sldNum" sz="quarter" idx="12"/>
          </p:nvPr>
        </p:nvSpPr>
        <p:spPr/>
        <p:txBody>
          <a:bodyPr/>
          <a:lstStyle/>
          <a:p>
            <a:fld id="{C483F5C2-F44C-4882-BDDA-EB39CCEFBD80}" type="slidenum">
              <a:rPr lang="en-US" smtClean="0"/>
              <a:pPr/>
              <a:t>19</a:t>
            </a:fld>
            <a:endParaRPr lang="en-US" dirty="0"/>
          </a:p>
        </p:txBody>
      </p:sp>
    </p:spTree>
    <p:extLst>
      <p:ext uri="{BB962C8B-B14F-4D97-AF65-F5344CB8AC3E}">
        <p14:creationId xmlns:p14="http://schemas.microsoft.com/office/powerpoint/2010/main" val="2087838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26359" y="24476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endParaRPr lang="en-US"/>
          </a:p>
        </p:txBody>
      </p:sp>
      <p:sp>
        <p:nvSpPr>
          <p:cNvPr id="3" name="Rectangle 6"/>
          <p:cNvSpPr>
            <a:spLocks noChangeArrowheads="1"/>
          </p:cNvSpPr>
          <p:nvPr/>
        </p:nvSpPr>
        <p:spPr bwMode="auto">
          <a:xfrm>
            <a:off x="35169" y="0"/>
            <a:ext cx="2611418"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Bridge Rail</a:t>
            </a:r>
            <a:r>
              <a:rPr kumimoji="0" lang="en-US" altLang="en-US" sz="1600" b="0" i="0" u="none" strike="noStrike" cap="none" normalizeH="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Concret</a:t>
            </a:r>
            <a:r>
              <a:rPr lang="en-US" altLang="en-US" sz="16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e Only</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48646" t="39353" r="43367" b="40164"/>
          <a:stretch/>
        </p:blipFill>
        <p:spPr>
          <a:xfrm>
            <a:off x="4953000" y="158233"/>
            <a:ext cx="1536518" cy="1137167"/>
          </a:xfrm>
          <a:prstGeom prst="rect">
            <a:avLst/>
          </a:prstGeom>
        </p:spPr>
      </p:pic>
      <p:sp>
        <p:nvSpPr>
          <p:cNvPr id="9" name="Rectangle 8"/>
          <p:cNvSpPr/>
          <p:nvPr/>
        </p:nvSpPr>
        <p:spPr>
          <a:xfrm>
            <a:off x="291156" y="381000"/>
            <a:ext cx="4509444" cy="938719"/>
          </a:xfrm>
          <a:prstGeom prst="rect">
            <a:avLst/>
          </a:prstGeom>
        </p:spPr>
        <p:txBody>
          <a:bodyPr wrap="square">
            <a:spAutoFit/>
          </a:bodyPr>
          <a:lstStyle/>
          <a:p>
            <a:r>
              <a:rPr lang="en-US" sz="1100" i="1" dirty="0" smtClean="0"/>
              <a:t>Reminder: </a:t>
            </a:r>
          </a:p>
          <a:p>
            <a:pPr marL="171450" indent="-171450">
              <a:buFont typeface="Arial" panose="020B0604020202020204" pitchFamily="34" charset="0"/>
              <a:buChar char="•"/>
            </a:pPr>
            <a:r>
              <a:rPr lang="en-US" sz="1100" i="1" dirty="0" smtClean="0"/>
              <a:t>Bridge Rail Concrete Only developed tables</a:t>
            </a:r>
          </a:p>
          <a:p>
            <a:pPr marL="171450" indent="-171450">
              <a:buFont typeface="Arial" panose="020B0604020202020204" pitchFamily="34" charset="0"/>
              <a:buChar char="•"/>
            </a:pPr>
            <a:r>
              <a:rPr lang="en-US" sz="1100" i="1" dirty="0" smtClean="0"/>
              <a:t>NCHRP 20-07 Task 395 – global equivalency and rail specific analysis</a:t>
            </a:r>
          </a:p>
          <a:p>
            <a:pPr marL="171450" indent="-171450">
              <a:buFont typeface="Arial" panose="020B0604020202020204" pitchFamily="34" charset="0"/>
              <a:buChar char="•"/>
            </a:pPr>
            <a:r>
              <a:rPr lang="en-US" sz="1100" i="1" dirty="0" smtClean="0"/>
              <a:t>MASH Database </a:t>
            </a:r>
          </a:p>
          <a:p>
            <a:endParaRPr lang="en-US" sz="1100" dirty="0" smtClean="0"/>
          </a:p>
        </p:txBody>
      </p:sp>
      <p:graphicFrame>
        <p:nvGraphicFramePr>
          <p:cNvPr id="11" name="Table 10"/>
          <p:cNvGraphicFramePr>
            <a:graphicFrameLocks noGrp="1"/>
          </p:cNvGraphicFramePr>
          <p:nvPr>
            <p:extLst>
              <p:ext uri="{D42A27DB-BD31-4B8C-83A1-F6EECF244321}">
                <p14:modId xmlns:p14="http://schemas.microsoft.com/office/powerpoint/2010/main" val="808620706"/>
              </p:ext>
            </p:extLst>
          </p:nvPr>
        </p:nvGraphicFramePr>
        <p:xfrm>
          <a:off x="207369" y="1314152"/>
          <a:ext cx="6515561" cy="5543848"/>
        </p:xfrm>
        <a:graphic>
          <a:graphicData uri="http://schemas.openxmlformats.org/drawingml/2006/table">
            <a:tbl>
              <a:tblPr firstRow="1" bandRow="1">
                <a:tableStyleId>{5C22544A-7EE6-4342-B048-85BDC9FD1C3A}</a:tableStyleId>
              </a:tblPr>
              <a:tblGrid>
                <a:gridCol w="2171853">
                  <a:extLst>
                    <a:ext uri="{9D8B030D-6E8A-4147-A177-3AD203B41FA5}">
                      <a16:colId xmlns:a16="http://schemas.microsoft.com/office/drawing/2014/main" val="77071865"/>
                    </a:ext>
                  </a:extLst>
                </a:gridCol>
                <a:gridCol w="3190168">
                  <a:extLst>
                    <a:ext uri="{9D8B030D-6E8A-4147-A177-3AD203B41FA5}">
                      <a16:colId xmlns:a16="http://schemas.microsoft.com/office/drawing/2014/main" val="4065479551"/>
                    </a:ext>
                  </a:extLst>
                </a:gridCol>
                <a:gridCol w="567998">
                  <a:extLst>
                    <a:ext uri="{9D8B030D-6E8A-4147-A177-3AD203B41FA5}">
                      <a16:colId xmlns:a16="http://schemas.microsoft.com/office/drawing/2014/main" val="2212690804"/>
                    </a:ext>
                  </a:extLst>
                </a:gridCol>
                <a:gridCol w="585542">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nchor="ctr"/>
                </a:tc>
                <a:tc>
                  <a:txBody>
                    <a:bodyPr/>
                    <a:lstStyle/>
                    <a:p>
                      <a:pPr algn="ctr"/>
                      <a:r>
                        <a:rPr lang="en-US" sz="1100" dirty="0" smtClean="0"/>
                        <a:t>Discussion</a:t>
                      </a:r>
                      <a:endParaRPr lang="en-US" sz="1100" dirty="0"/>
                    </a:p>
                  </a:txBody>
                  <a:tcPr anchor="ctr"/>
                </a:tc>
                <a:tc>
                  <a:txBody>
                    <a:bodyPr/>
                    <a:lstStyle/>
                    <a:p>
                      <a:pPr algn="ctr"/>
                      <a:r>
                        <a:rPr lang="en-US" sz="1000" dirty="0" smtClean="0"/>
                        <a:t>PO </a:t>
                      </a:r>
                      <a:r>
                        <a:rPr lang="en-US" sz="1000" dirty="0" smtClean="0"/>
                        <a:t>Item</a:t>
                      </a:r>
                      <a:endParaRPr lang="en-US" sz="1000" dirty="0"/>
                    </a:p>
                  </a:txBody>
                  <a:tcPr anchor="ctr"/>
                </a:tc>
                <a:tc>
                  <a:txBody>
                    <a:bodyPr/>
                    <a:lstStyle/>
                    <a:p>
                      <a:pPr algn="ctr"/>
                      <a:r>
                        <a:rPr lang="en-US" sz="1000" dirty="0" smtClean="0"/>
                        <a:t>To</a:t>
                      </a:r>
                      <a:r>
                        <a:rPr lang="en-US" sz="1000" baseline="0" dirty="0" smtClean="0"/>
                        <a:t> </a:t>
                      </a:r>
                      <a:r>
                        <a:rPr lang="en-US" sz="1000" baseline="0" dirty="0" smtClean="0"/>
                        <a:t>voting</a:t>
                      </a:r>
                      <a:endParaRPr lang="en-US" sz="1000" baseline="0" dirty="0" smtClean="0"/>
                    </a:p>
                  </a:txBody>
                  <a:tcPr anchor="ctr"/>
                </a:tc>
                <a:extLst>
                  <a:ext uri="{0D108BD9-81ED-4DB2-BD59-A6C34878D82A}">
                    <a16:rowId xmlns:a16="http://schemas.microsoft.com/office/drawing/2014/main" val="3479907516"/>
                  </a:ext>
                </a:extLst>
              </a:tr>
              <a:tr h="232596">
                <a:tc>
                  <a:txBody>
                    <a:bodyPr/>
                    <a:lstStyle/>
                    <a:p>
                      <a:pPr algn="ctr"/>
                      <a:r>
                        <a:rPr lang="en-US" sz="1050" dirty="0" smtClean="0"/>
                        <a:t>Compliance determination of 10.8</a:t>
                      </a:r>
                      <a:r>
                        <a:rPr lang="en-US" sz="1050" baseline="0" dirty="0" smtClean="0"/>
                        <a:t> degree (42”) single slope barrier for TL-5</a:t>
                      </a:r>
                    </a:p>
                    <a:p>
                      <a:pPr algn="ctr"/>
                      <a:endParaRPr lang="en-US" sz="1050" dirty="0"/>
                    </a:p>
                  </a:txBody>
                  <a:tcPr anchor="ctr"/>
                </a:tc>
                <a:tc rowSpan="2">
                  <a:txBody>
                    <a:bodyPr/>
                    <a:lstStyle/>
                    <a:p>
                      <a:pPr algn="l"/>
                      <a:r>
                        <a:rPr lang="en-US" sz="1050" dirty="0" smtClean="0">
                          <a:solidFill>
                            <a:srgbClr val="FF0000"/>
                          </a:solidFill>
                        </a:rPr>
                        <a:t>What remains for this to be completed is a formally recognized opinion on this system.  TTI feels that we have the experience to classify the system as MASH compliant, but need a formal document that doesn’t currently exist to confirm this.  TTI could make this if directly requested.</a:t>
                      </a:r>
                      <a:endParaRPr lang="en-US" sz="1050" dirty="0">
                        <a:solidFill>
                          <a:srgbClr val="FF0000"/>
                        </a:solidFill>
                      </a:endParaRPr>
                    </a:p>
                  </a:txBody>
                  <a:tcPr anchor="ct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1203315165"/>
                  </a:ext>
                </a:extLst>
              </a:tr>
              <a:tr h="232596">
                <a:tc>
                  <a:txBody>
                    <a:bodyPr/>
                    <a:lstStyle/>
                    <a:p>
                      <a:pPr algn="ctr"/>
                      <a:r>
                        <a:rPr lang="en-US" sz="1050" dirty="0" smtClean="0"/>
                        <a:t>Compliance determination of 10.8</a:t>
                      </a:r>
                      <a:r>
                        <a:rPr lang="en-US" sz="1050" baseline="0" dirty="0" smtClean="0"/>
                        <a:t> degree 42” and 54” single slope barrier for TL-5</a:t>
                      </a:r>
                      <a:endParaRPr lang="en-US" sz="1050" dirty="0"/>
                    </a:p>
                  </a:txBody>
                  <a:tcPr anchor="ctr"/>
                </a:tc>
                <a:tc vMerge="1">
                  <a:txBody>
                    <a:bodyPr/>
                    <a:lstStyle/>
                    <a:p>
                      <a:pPr algn="ctr"/>
                      <a:endParaRPr lang="en-US" sz="1100" dirty="0"/>
                    </a:p>
                  </a:txBody>
                  <a:tcP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2391160727"/>
                  </a:ext>
                </a:extLst>
              </a:tr>
              <a:tr h="1325880">
                <a:tc>
                  <a:txBody>
                    <a:bodyPr/>
                    <a:lstStyle/>
                    <a:p>
                      <a:pPr algn="ctr"/>
                      <a:r>
                        <a:rPr lang="en-US" sz="1050" dirty="0" smtClean="0"/>
                        <a:t>TL-5 Permanent median precast concrete</a:t>
                      </a:r>
                      <a:r>
                        <a:rPr lang="en-US" sz="1050" baseline="0" dirty="0" smtClean="0"/>
                        <a:t> barriers embedded in asphalt</a:t>
                      </a:r>
                      <a:endParaRPr lang="en-US" sz="1050" dirty="0"/>
                    </a:p>
                  </a:txBody>
                  <a:tcPr anchor="ctr"/>
                </a:tc>
                <a:tc>
                  <a:txBody>
                    <a:bodyPr/>
                    <a:lstStyle/>
                    <a:p>
                      <a:pPr algn="l"/>
                      <a:r>
                        <a:rPr lang="en-US" sz="1050" dirty="0" smtClean="0">
                          <a:solidFill>
                            <a:srgbClr val="FF0000"/>
                          </a:solidFill>
                        </a:rPr>
                        <a:t>Comment from</a:t>
                      </a:r>
                      <a:r>
                        <a:rPr lang="en-US" sz="1050" baseline="0" dirty="0" smtClean="0">
                          <a:solidFill>
                            <a:srgbClr val="FF0000"/>
                          </a:solidFill>
                        </a:rPr>
                        <a:t> Ontario’s:  </a:t>
                      </a:r>
                      <a:r>
                        <a:rPr lang="en-US" sz="1050" baseline="0" dirty="0" smtClean="0">
                          <a:solidFill>
                            <a:srgbClr val="FF0000"/>
                          </a:solidFill>
                        </a:rPr>
                        <a:t>“</a:t>
                      </a:r>
                      <a:r>
                        <a:rPr lang="en-US" sz="1050" kern="1200" dirty="0" smtClean="0">
                          <a:solidFill>
                            <a:srgbClr val="FF0000"/>
                          </a:solidFill>
                          <a:effectLst/>
                          <a:latin typeface="+mn-lt"/>
                          <a:ea typeface="+mn-ea"/>
                          <a:cs typeface="+mn-cs"/>
                        </a:rPr>
                        <a:t>cast-in-place design was crash tested by TTI in 1990 (TL-5) and is detailed as Type TW in attached MTOD 911.132 (Jan/18) which now includes an equivalency note regarding MASH TL-5. The details for the precast version are provided in attached OPSD 911.143 (Nov/13), which has the same geometry and 3” embedment depth into pavement as MTOD 911.132. However, the precast version has not been crash tested and we have not tried to evaluate the design from a “strength” perspective as TTI had done for bridge rails under Project 20-07/Task 395”.</a:t>
                      </a:r>
                    </a:p>
                    <a:p>
                      <a:pPr algn="l"/>
                      <a:r>
                        <a:rPr lang="en-US" sz="1050" kern="1200" dirty="0" smtClean="0">
                          <a:solidFill>
                            <a:srgbClr val="FF0000"/>
                          </a:solidFill>
                          <a:effectLst/>
                          <a:latin typeface="+mn-lt"/>
                          <a:ea typeface="+mn-ea"/>
                          <a:cs typeface="+mn-cs"/>
                        </a:rPr>
                        <a:t>This project would require engineering evaluation for strength determination and full-scale testing 5-12</a:t>
                      </a:r>
                      <a:endParaRPr lang="en-US" sz="1050" dirty="0">
                        <a:solidFill>
                          <a:srgbClr val="FF0000"/>
                        </a:solidFill>
                      </a:endParaRPr>
                    </a:p>
                  </a:txBody>
                  <a:tcPr anchor="ct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483989361"/>
                  </a:ext>
                </a:extLst>
              </a:tr>
              <a:tr h="662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Strain Gauges on Deck Reinforcement</a:t>
                      </a:r>
                      <a:r>
                        <a:rPr lang="en-US" sz="1050" baseline="0" dirty="0" smtClean="0">
                          <a:solidFill>
                            <a:schemeClr val="tx1"/>
                          </a:solidFill>
                        </a:rPr>
                        <a:t> for data collection purposes</a:t>
                      </a:r>
                      <a:endParaRPr lang="en-US" sz="1050" dirty="0" smtClean="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From Oregon:  “</a:t>
                      </a:r>
                      <a:r>
                        <a:rPr lang="en-US" sz="1050" kern="1200" dirty="0" smtClean="0">
                          <a:solidFill>
                            <a:srgbClr val="FF0000"/>
                          </a:solidFill>
                          <a:effectLst/>
                          <a:latin typeface="+mn-lt"/>
                          <a:ea typeface="+mn-ea"/>
                          <a:cs typeface="+mn-cs"/>
                        </a:rPr>
                        <a:t>is it possible we put strain gauge at the deck overhang to obtain data on the actual demand on the deck overhang with new round of MASH testing? Then, we would have correlation on the impact load, rail resistance and deck overhang.” If there is someone willing to fund the extra instrumentation on one or more tests, </a:t>
                      </a:r>
                      <a:r>
                        <a:rPr lang="en-US" sz="1050" kern="1200" dirty="0" smtClean="0">
                          <a:solidFill>
                            <a:srgbClr val="FF0000"/>
                          </a:solidFill>
                          <a:effectLst/>
                          <a:latin typeface="+mn-lt"/>
                          <a:ea typeface="+mn-ea"/>
                          <a:cs typeface="+mn-cs"/>
                        </a:rPr>
                        <a:t>TTI </a:t>
                      </a:r>
                      <a:r>
                        <a:rPr lang="en-US" sz="1050" kern="1200" dirty="0" smtClean="0">
                          <a:solidFill>
                            <a:srgbClr val="FF0000"/>
                          </a:solidFill>
                          <a:effectLst/>
                          <a:latin typeface="+mn-lt"/>
                          <a:ea typeface="+mn-ea"/>
                          <a:cs typeface="+mn-cs"/>
                        </a:rPr>
                        <a:t>can certainly do that. </a:t>
                      </a:r>
                      <a:endParaRPr lang="en-US" sz="1050" dirty="0" smtClean="0">
                        <a:solidFill>
                          <a:srgbClr val="FF0000"/>
                        </a:solidFill>
                      </a:endParaRPr>
                    </a:p>
                  </a:txBody>
                  <a:tcPr anchor="ct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3780085625"/>
                  </a:ext>
                </a:extLst>
              </a:tr>
              <a:tr h="449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FF0000"/>
                        </a:solidFill>
                      </a:endParaRPr>
                    </a:p>
                  </a:txBody>
                  <a:tcPr anchor="ctr"/>
                </a:tc>
                <a:tc>
                  <a:txBody>
                    <a:bodyPr/>
                    <a:lstStyle/>
                    <a:p>
                      <a:pPr algn="ctr"/>
                      <a:endParaRPr lang="en-US" sz="1050" dirty="0"/>
                    </a:p>
                  </a:txBody>
                  <a:tcPr/>
                </a:tc>
                <a:tc>
                  <a:txBody>
                    <a:bodyPr/>
                    <a:lstStyle/>
                    <a:p>
                      <a:pPr algn="ctr"/>
                      <a:endParaRPr lang="en-US" sz="1050" dirty="0"/>
                    </a:p>
                  </a:txBody>
                  <a:tcPr/>
                </a:tc>
                <a:extLst>
                  <a:ext uri="{0D108BD9-81ED-4DB2-BD59-A6C34878D82A}">
                    <a16:rowId xmlns:a16="http://schemas.microsoft.com/office/drawing/2014/main" val="4226255761"/>
                  </a:ext>
                </a:extLst>
              </a:tr>
            </a:tbl>
          </a:graphicData>
        </a:graphic>
      </p:graphicFrame>
      <p:sp>
        <p:nvSpPr>
          <p:cNvPr id="10" name="Rectangle 9"/>
          <p:cNvSpPr/>
          <p:nvPr/>
        </p:nvSpPr>
        <p:spPr>
          <a:xfrm>
            <a:off x="291156" y="7179439"/>
            <a:ext cx="6223944" cy="1692771"/>
          </a:xfrm>
          <a:prstGeom prst="rect">
            <a:avLst/>
          </a:prstGeom>
        </p:spPr>
        <p:txBody>
          <a:bodyPr wrap="square">
            <a:spAutoFit/>
          </a:bodyPr>
          <a:lstStyle/>
          <a:p>
            <a:pPr>
              <a:spcBef>
                <a:spcPts val="300"/>
              </a:spcBef>
            </a:pPr>
            <a:r>
              <a:rPr lang="en-US" sz="1100" dirty="0" smtClean="0"/>
              <a:t>•</a:t>
            </a:r>
            <a:r>
              <a:rPr lang="en-US" sz="1100" dirty="0"/>
              <a:t>What work remains for confirming the 10.8 single slope barrier is MASH TL-5 compliant and when will that be done? It is currently shown as light green meaning TTI feels it is MASH compliant but is not yet completed. (IL)</a:t>
            </a:r>
          </a:p>
          <a:p>
            <a:pPr>
              <a:spcBef>
                <a:spcPts val="300"/>
              </a:spcBef>
            </a:pPr>
            <a:r>
              <a:rPr lang="en-US" sz="1100" dirty="0" smtClean="0"/>
              <a:t>•</a:t>
            </a:r>
            <a:r>
              <a:rPr lang="en-US" sz="1100" dirty="0" err="1" smtClean="0"/>
              <a:t>MnDOT</a:t>
            </a:r>
            <a:r>
              <a:rPr lang="en-US" sz="1100" dirty="0" smtClean="0"/>
              <a:t> </a:t>
            </a:r>
            <a:r>
              <a:rPr lang="en-US" sz="1100" dirty="0"/>
              <a:t>is interested in seeking a “Professional Opinion” validating the 10.8 degree 42” tall single slope barrier meets MASH TL-5. Seeking the same for 54” tall 10.8 degree single slope barrier (used for glare screen protection). (MN</a:t>
            </a:r>
            <a:r>
              <a:rPr lang="en-US" sz="1100" dirty="0" smtClean="0"/>
              <a:t>)</a:t>
            </a:r>
          </a:p>
          <a:p>
            <a:pPr>
              <a:spcBef>
                <a:spcPts val="300"/>
              </a:spcBef>
            </a:pPr>
            <a:r>
              <a:rPr lang="en-US" sz="1100" dirty="0" smtClean="0"/>
              <a:t>•</a:t>
            </a:r>
            <a:r>
              <a:rPr lang="en-US" sz="1100" dirty="0" smtClean="0"/>
              <a:t>Precast </a:t>
            </a:r>
            <a:r>
              <a:rPr lang="en-US" sz="1100" dirty="0"/>
              <a:t>concrete barrier options for TL-5 permanent median concrete barriers embedded in asphalt on both sides. (ONT)</a:t>
            </a:r>
          </a:p>
          <a:p>
            <a:endParaRPr lang="en-US" sz="1100" dirty="0" smtClean="0"/>
          </a:p>
        </p:txBody>
      </p:sp>
      <p:sp>
        <p:nvSpPr>
          <p:cNvPr id="12" name="Rectangle 11"/>
          <p:cNvSpPr/>
          <p:nvPr/>
        </p:nvSpPr>
        <p:spPr>
          <a:xfrm>
            <a:off x="304800" y="6858000"/>
            <a:ext cx="5173251" cy="261610"/>
          </a:xfrm>
          <a:prstGeom prst="rect">
            <a:avLst/>
          </a:prstGeom>
        </p:spPr>
        <p:txBody>
          <a:bodyPr wrap="square">
            <a:spAutoFit/>
          </a:bodyPr>
          <a:lstStyle/>
          <a:p>
            <a:r>
              <a:rPr lang="en-US" sz="1100" i="1" dirty="0" smtClean="0"/>
              <a:t>The items listed above were generated from the following comments from then Survey:</a:t>
            </a:r>
          </a:p>
        </p:txBody>
      </p:sp>
      <p:sp>
        <p:nvSpPr>
          <p:cNvPr id="5" name="Slide Number Placeholder 4"/>
          <p:cNvSpPr>
            <a:spLocks noGrp="1"/>
          </p:cNvSpPr>
          <p:nvPr>
            <p:ph type="sldNum" sz="quarter" idx="12"/>
          </p:nvPr>
        </p:nvSpPr>
        <p:spPr/>
        <p:txBody>
          <a:bodyPr/>
          <a:lstStyle/>
          <a:p>
            <a:fld id="{C483F5C2-F44C-4882-BDDA-EB39CCEFBD80}" type="slidenum">
              <a:rPr lang="en-US" smtClean="0"/>
              <a:pPr/>
              <a:t>2</a:t>
            </a:fld>
            <a:endParaRPr lang="en-US" dirty="0"/>
          </a:p>
        </p:txBody>
      </p:sp>
    </p:spTree>
    <p:extLst>
      <p:ext uri="{BB962C8B-B14F-4D97-AF65-F5344CB8AC3E}">
        <p14:creationId xmlns:p14="http://schemas.microsoft.com/office/powerpoint/2010/main" val="129107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56239" y="0"/>
            <a:ext cx="4073448"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Concrete Beam &amp; Post Bridge Rail</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rotWithShape="1">
          <a:blip r:embed="rId2"/>
          <a:srcRect l="76512" t="35796" r="7325" b="56232"/>
          <a:stretch/>
        </p:blipFill>
        <p:spPr>
          <a:xfrm>
            <a:off x="4565984" y="160297"/>
            <a:ext cx="2113018" cy="1273635"/>
          </a:xfrm>
          <a:prstGeom prst="rect">
            <a:avLst/>
          </a:prstGeom>
        </p:spPr>
      </p:pic>
      <p:sp>
        <p:nvSpPr>
          <p:cNvPr id="5" name="Rectangle 4"/>
          <p:cNvSpPr/>
          <p:nvPr/>
        </p:nvSpPr>
        <p:spPr>
          <a:xfrm>
            <a:off x="152400" y="5257800"/>
            <a:ext cx="6557014" cy="1015663"/>
          </a:xfrm>
          <a:prstGeom prst="rect">
            <a:avLst/>
          </a:prstGeom>
        </p:spPr>
        <p:txBody>
          <a:bodyPr wrap="square">
            <a:spAutoFit/>
          </a:bodyPr>
          <a:lstStyle/>
          <a:p>
            <a:pPr>
              <a:spcAft>
                <a:spcPts val="300"/>
              </a:spcAft>
            </a:pPr>
            <a:r>
              <a:rPr lang="en-US" sz="1100" dirty="0"/>
              <a:t>• </a:t>
            </a:r>
            <a:r>
              <a:rPr lang="en-US" sz="1100" dirty="0" smtClean="0"/>
              <a:t>Taller </a:t>
            </a:r>
            <a:r>
              <a:rPr lang="en-US" sz="1100" dirty="0"/>
              <a:t>railing options (e.g., 54" tall) should be considered for agencies that use 54" tall barriers for certain applications involving </a:t>
            </a:r>
            <a:r>
              <a:rPr lang="en-US" sz="1100" dirty="0" smtClean="0"/>
              <a:t>pedestrian/bicyclists“ (MI)</a:t>
            </a:r>
          </a:p>
          <a:p>
            <a:pPr>
              <a:spcAft>
                <a:spcPts val="300"/>
              </a:spcAft>
            </a:pPr>
            <a:r>
              <a:rPr lang="en-US" sz="1100" dirty="0" smtClean="0"/>
              <a:t>•  </a:t>
            </a:r>
            <a:r>
              <a:rPr lang="en-US" sz="1100" dirty="0" smtClean="0"/>
              <a:t>“Does the </a:t>
            </a:r>
            <a:r>
              <a:rPr lang="en-US" sz="1100" dirty="0"/>
              <a:t>group want to develop a generic MASH TL-3 concrete post beam system</a:t>
            </a:r>
            <a:r>
              <a:rPr lang="en-US" sz="1100" dirty="0" smtClean="0"/>
              <a:t>? (TEN)</a:t>
            </a:r>
          </a:p>
          <a:p>
            <a:pPr>
              <a:spcAft>
                <a:spcPts val="300"/>
              </a:spcAft>
            </a:pPr>
            <a:r>
              <a:rPr lang="en-US" sz="1100" dirty="0" smtClean="0"/>
              <a:t>•  </a:t>
            </a:r>
            <a:r>
              <a:rPr lang="en-US" sz="1100" dirty="0"/>
              <a:t>D</a:t>
            </a:r>
            <a:r>
              <a:rPr lang="en-US" sz="1100" dirty="0" smtClean="0"/>
              <a:t>iscuss </a:t>
            </a:r>
            <a:r>
              <a:rPr lang="en-US" sz="1100" dirty="0"/>
              <a:t>potential for an </a:t>
            </a:r>
            <a:r>
              <a:rPr lang="en-US" sz="1100" dirty="0" smtClean="0"/>
              <a:t>(aesthetic) </a:t>
            </a:r>
            <a:r>
              <a:rPr lang="en-US" sz="1100" dirty="0"/>
              <a:t>42" TL-4 Post &amp; Beam parapet, not a high priority, but something of interest</a:t>
            </a:r>
            <a:r>
              <a:rPr lang="en-US" sz="1100" dirty="0" smtClean="0"/>
              <a:t>. (UT)</a:t>
            </a:r>
          </a:p>
        </p:txBody>
      </p:sp>
      <p:sp>
        <p:nvSpPr>
          <p:cNvPr id="6" name="Rectangle 5"/>
          <p:cNvSpPr/>
          <p:nvPr/>
        </p:nvSpPr>
        <p:spPr>
          <a:xfrm>
            <a:off x="152400" y="5029200"/>
            <a:ext cx="5173251" cy="261610"/>
          </a:xfrm>
          <a:prstGeom prst="rect">
            <a:avLst/>
          </a:prstGeom>
        </p:spPr>
        <p:txBody>
          <a:bodyPr wrap="square">
            <a:spAutoFit/>
          </a:bodyPr>
          <a:lstStyle/>
          <a:p>
            <a:r>
              <a:rPr lang="en-US" sz="1100" i="1" dirty="0" smtClean="0"/>
              <a:t>The items listed above were generated from the following comments from then Survey:</a:t>
            </a:r>
          </a:p>
        </p:txBody>
      </p:sp>
      <p:graphicFrame>
        <p:nvGraphicFramePr>
          <p:cNvPr id="7" name="Table 6"/>
          <p:cNvGraphicFramePr>
            <a:graphicFrameLocks noGrp="1"/>
          </p:cNvGraphicFramePr>
          <p:nvPr>
            <p:extLst>
              <p:ext uri="{D42A27DB-BD31-4B8C-83A1-F6EECF244321}">
                <p14:modId xmlns:p14="http://schemas.microsoft.com/office/powerpoint/2010/main" val="289141508"/>
              </p:ext>
            </p:extLst>
          </p:nvPr>
        </p:nvGraphicFramePr>
        <p:xfrm>
          <a:off x="152400" y="1821180"/>
          <a:ext cx="6526601" cy="310134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77071865"/>
                    </a:ext>
                  </a:extLst>
                </a:gridCol>
                <a:gridCol w="3733800">
                  <a:extLst>
                    <a:ext uri="{9D8B030D-6E8A-4147-A177-3AD203B41FA5}">
                      <a16:colId xmlns:a16="http://schemas.microsoft.com/office/drawing/2014/main" val="4065479551"/>
                    </a:ext>
                  </a:extLst>
                </a:gridCol>
                <a:gridCol w="533400">
                  <a:extLst>
                    <a:ext uri="{9D8B030D-6E8A-4147-A177-3AD203B41FA5}">
                      <a16:colId xmlns:a16="http://schemas.microsoft.com/office/drawing/2014/main" val="2212690804"/>
                    </a:ext>
                  </a:extLst>
                </a:gridCol>
                <a:gridCol w="583001">
                  <a:extLst>
                    <a:ext uri="{9D8B030D-6E8A-4147-A177-3AD203B41FA5}">
                      <a16:colId xmlns:a16="http://schemas.microsoft.com/office/drawing/2014/main" val="2963508533"/>
                    </a:ext>
                  </a:extLst>
                </a:gridCol>
              </a:tblGrid>
              <a:tr h="417070">
                <a:tc>
                  <a:txBody>
                    <a:bodyPr/>
                    <a:lstStyle/>
                    <a:p>
                      <a:pPr algn="ctr"/>
                      <a:r>
                        <a:rPr lang="en-US" sz="1100" dirty="0" smtClean="0"/>
                        <a:t>Potential Projects</a:t>
                      </a:r>
                      <a:endParaRPr lang="en-US" sz="1100" dirty="0"/>
                    </a:p>
                  </a:txBody>
                  <a:tcPr anchor="ctr"/>
                </a:tc>
                <a:tc>
                  <a:txBody>
                    <a:bodyPr/>
                    <a:lstStyle/>
                    <a:p>
                      <a:pPr algn="ctr"/>
                      <a:r>
                        <a:rPr lang="en-US" sz="1100" dirty="0" smtClean="0"/>
                        <a:t>Discussion</a:t>
                      </a:r>
                      <a:endParaRPr lang="en-US" sz="1100" dirty="0"/>
                    </a:p>
                  </a:txBody>
                  <a:tcPr anchor="ctr"/>
                </a:tc>
                <a:tc>
                  <a:txBody>
                    <a:bodyPr/>
                    <a:lstStyle/>
                    <a:p>
                      <a:pPr algn="ctr"/>
                      <a:r>
                        <a:rPr lang="en-US" sz="1100" dirty="0" smtClean="0"/>
                        <a:t>PO </a:t>
                      </a:r>
                      <a:r>
                        <a:rPr lang="en-US" sz="1100" dirty="0" smtClean="0"/>
                        <a:t>Item</a:t>
                      </a:r>
                      <a:endParaRPr lang="en-US" sz="1100" dirty="0"/>
                    </a:p>
                  </a:txBody>
                  <a:tcPr anchor="ctr"/>
                </a:tc>
                <a:tc>
                  <a:txBody>
                    <a:bodyPr/>
                    <a:lstStyle/>
                    <a:p>
                      <a:pPr algn="ctr"/>
                      <a:r>
                        <a:rPr lang="en-US" sz="1100" dirty="0" smtClean="0"/>
                        <a:t>To</a:t>
                      </a:r>
                      <a:r>
                        <a:rPr lang="en-US" sz="1100" baseline="0" dirty="0" smtClean="0"/>
                        <a:t> </a:t>
                      </a:r>
                      <a:r>
                        <a:rPr lang="en-US" sz="1100" baseline="0" dirty="0" smtClean="0"/>
                        <a:t>voting</a:t>
                      </a:r>
                      <a:endParaRPr lang="en-US" sz="1100" baseline="0" dirty="0" smtClean="0"/>
                    </a:p>
                  </a:txBody>
                  <a:tcPr anchor="ctr"/>
                </a:tc>
                <a:extLst>
                  <a:ext uri="{0D108BD9-81ED-4DB2-BD59-A6C34878D82A}">
                    <a16:rowId xmlns:a16="http://schemas.microsoft.com/office/drawing/2014/main" val="3479907516"/>
                  </a:ext>
                </a:extLst>
              </a:tr>
              <a:tr h="232596">
                <a:tc>
                  <a:txBody>
                    <a:bodyPr/>
                    <a:lstStyle/>
                    <a:p>
                      <a:pPr algn="ctr"/>
                      <a:r>
                        <a:rPr lang="en-US" sz="1100" dirty="0" smtClean="0"/>
                        <a:t>Taller (e.g. 54”) concrete post &amp; beam railing (TL-4)</a:t>
                      </a: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Michigan Appears to be looking for something</a:t>
                      </a:r>
                      <a:r>
                        <a:rPr lang="en-US" sz="1050" baseline="0" dirty="0" smtClean="0">
                          <a:solidFill>
                            <a:srgbClr val="FF0000"/>
                          </a:solidFill>
                        </a:rPr>
                        <a:t> like drawings B-26-F (only practiced option), TL-4, Intended for metal only but a concrete option could be equally beneficial</a:t>
                      </a: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1203315165"/>
                  </a:ext>
                </a:extLst>
              </a:tr>
              <a:tr h="232596">
                <a:tc>
                  <a:txBody>
                    <a:bodyPr/>
                    <a:lstStyle/>
                    <a:p>
                      <a:pPr algn="ctr"/>
                      <a:r>
                        <a:rPr lang="en-US" sz="1100" dirty="0" smtClean="0"/>
                        <a:t>TL-3 concrete</a:t>
                      </a:r>
                      <a:r>
                        <a:rPr lang="en-US" sz="1100" baseline="0" dirty="0" smtClean="0"/>
                        <a:t> post &amp; beam</a:t>
                      </a:r>
                      <a:endParaRPr lang="en-US" sz="1100" dirty="0"/>
                    </a:p>
                  </a:txBody>
                  <a:tcPr anchor="ctr"/>
                </a:tc>
                <a:tc>
                  <a:txBody>
                    <a:bodyPr/>
                    <a:lstStyle/>
                    <a:p>
                      <a:pPr algn="l"/>
                      <a:r>
                        <a:rPr lang="en-US" sz="1050" kern="1200" dirty="0" smtClean="0">
                          <a:solidFill>
                            <a:srgbClr val="FF0000"/>
                          </a:solidFill>
                          <a:effectLst/>
                          <a:latin typeface="+mn-lt"/>
                          <a:ea typeface="+mn-ea"/>
                          <a:cs typeface="+mn-cs"/>
                        </a:rPr>
                        <a:t>Concrete Beam &amp; Post developed table shows already</a:t>
                      </a:r>
                      <a:r>
                        <a:rPr lang="en-US" sz="1050" kern="1200" baseline="0" dirty="0" smtClean="0">
                          <a:solidFill>
                            <a:srgbClr val="FF0000"/>
                          </a:solidFill>
                          <a:effectLst/>
                          <a:latin typeface="+mn-lt"/>
                          <a:ea typeface="+mn-ea"/>
                          <a:cs typeface="+mn-cs"/>
                        </a:rPr>
                        <a:t> a</a:t>
                      </a:r>
                      <a:r>
                        <a:rPr lang="en-US" sz="1050" kern="1200" dirty="0" smtClean="0">
                          <a:solidFill>
                            <a:srgbClr val="FF0000"/>
                          </a:solidFill>
                          <a:effectLst/>
                          <a:latin typeface="+mn-lt"/>
                          <a:ea typeface="+mn-ea"/>
                          <a:cs typeface="+mn-cs"/>
                        </a:rPr>
                        <a:t> MASH TL-3 concrete post beam system.</a:t>
                      </a:r>
                    </a:p>
                    <a:p>
                      <a:pPr algn="l"/>
                      <a:r>
                        <a:rPr lang="en-US" sz="1050" kern="1200" dirty="0" smtClean="0">
                          <a:solidFill>
                            <a:srgbClr val="FF0000"/>
                          </a:solidFill>
                          <a:effectLst/>
                          <a:latin typeface="+mn-lt"/>
                          <a:ea typeface="+mn-ea"/>
                          <a:cs typeface="+mn-cs"/>
                        </a:rPr>
                        <a:t>https://www.roadsidepooledfund.org/concrete-beam-post-bridge-rail/</a:t>
                      </a:r>
                    </a:p>
                    <a:p>
                      <a:pPr algn="l"/>
                      <a:r>
                        <a:rPr lang="en-US" sz="1050" kern="1200" dirty="0" smtClean="0">
                          <a:solidFill>
                            <a:srgbClr val="FF0000"/>
                          </a:solidFill>
                          <a:effectLst/>
                          <a:latin typeface="+mn-lt"/>
                          <a:ea typeface="+mn-ea"/>
                          <a:cs typeface="+mn-cs"/>
                        </a:rPr>
                        <a:t>Is there a need for different design details to be considered (different height rail</a:t>
                      </a:r>
                      <a:r>
                        <a:rPr lang="en-US" sz="1050" kern="1200" dirty="0" smtClean="0">
                          <a:solidFill>
                            <a:srgbClr val="FF0000"/>
                          </a:solidFill>
                          <a:effectLst/>
                          <a:latin typeface="+mn-lt"/>
                          <a:ea typeface="+mn-ea"/>
                          <a:cs typeface="+mn-cs"/>
                        </a:rPr>
                        <a:t>?) </a:t>
                      </a:r>
                      <a:r>
                        <a:rPr lang="en-US" sz="1050" dirty="0" smtClean="0">
                          <a:solidFill>
                            <a:srgbClr val="FF0000"/>
                          </a:solidFill>
                        </a:rPr>
                        <a:t>Project </a:t>
                      </a:r>
                      <a:r>
                        <a:rPr lang="en-US" sz="1050" dirty="0" smtClean="0">
                          <a:solidFill>
                            <a:srgbClr val="FF0000"/>
                          </a:solidFill>
                        </a:rPr>
                        <a:t>would require design</a:t>
                      </a:r>
                      <a:r>
                        <a:rPr lang="en-US" sz="1050" baseline="0" dirty="0" smtClean="0">
                          <a:solidFill>
                            <a:srgbClr val="FF0000"/>
                          </a:solidFill>
                        </a:rPr>
                        <a:t> and full-scale </a:t>
                      </a:r>
                      <a:r>
                        <a:rPr lang="en-US" sz="1050" baseline="0" dirty="0" smtClean="0">
                          <a:solidFill>
                            <a:srgbClr val="FF0000"/>
                          </a:solidFill>
                        </a:rPr>
                        <a:t>test </a:t>
                      </a:r>
                      <a:r>
                        <a:rPr lang="en-US" sz="1050" baseline="0" dirty="0" smtClean="0">
                          <a:solidFill>
                            <a:srgbClr val="FF0000"/>
                          </a:solidFill>
                        </a:rPr>
                        <a:t>(3-11 and 3-10)</a:t>
                      </a: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2391160727"/>
                  </a:ext>
                </a:extLst>
              </a:tr>
              <a:tr h="762000">
                <a:tc>
                  <a:txBody>
                    <a:bodyPr/>
                    <a:lstStyle/>
                    <a:p>
                      <a:pPr algn="ctr"/>
                      <a:r>
                        <a:rPr lang="en-US" sz="1100" dirty="0" smtClean="0"/>
                        <a:t>TL-4 42” </a:t>
                      </a:r>
                      <a:r>
                        <a:rPr lang="en-US" sz="1100" dirty="0" smtClean="0"/>
                        <a:t>C</a:t>
                      </a:r>
                      <a:r>
                        <a:rPr lang="en-US" sz="1100" baseline="0" dirty="0" smtClean="0"/>
                        <a:t>oncrete Post &amp; Beam</a:t>
                      </a:r>
                      <a:endParaRPr lang="en-US" sz="1100" dirty="0"/>
                    </a:p>
                  </a:txBody>
                  <a:tcPr anchor="ctr"/>
                </a:tc>
                <a:tc>
                  <a:txBody>
                    <a:bodyPr/>
                    <a:lstStyle/>
                    <a:p>
                      <a:pPr algn="l"/>
                      <a:r>
                        <a:rPr lang="en-US" sz="1050" dirty="0" smtClean="0">
                          <a:solidFill>
                            <a:srgbClr val="FF0000"/>
                          </a:solidFill>
                        </a:rPr>
                        <a:t>Caltrans research project for 36” vehicular bridge rail/42” combination bridge rail (vehicular &amp; bicycle) (w/ metal rail on top) TL-4 systems by 2019. Design complete. </a:t>
                      </a:r>
                    </a:p>
                    <a:p>
                      <a:pPr algn="l"/>
                      <a:r>
                        <a:rPr lang="en-US" sz="1050" dirty="0" smtClean="0">
                          <a:solidFill>
                            <a:srgbClr val="FF0000"/>
                          </a:solidFill>
                        </a:rPr>
                        <a:t>If</a:t>
                      </a:r>
                      <a:r>
                        <a:rPr lang="en-US" sz="1050" baseline="0" dirty="0" smtClean="0">
                          <a:solidFill>
                            <a:srgbClr val="FF0000"/>
                          </a:solidFill>
                        </a:rPr>
                        <a:t> a 42” entirely as concrete post &amp; beam is desired, project would require design and full-scale test (4-12, -11, -10)</a:t>
                      </a:r>
                      <a:endParaRPr lang="en-US" sz="1050" dirty="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483989361"/>
                  </a:ext>
                </a:extLst>
              </a:tr>
            </a:tbl>
          </a:graphicData>
        </a:graphic>
      </p:graphicFrame>
      <p:sp>
        <p:nvSpPr>
          <p:cNvPr id="9" name="Rectangle 8"/>
          <p:cNvSpPr/>
          <p:nvPr/>
        </p:nvSpPr>
        <p:spPr>
          <a:xfrm>
            <a:off x="215017" y="388897"/>
            <a:ext cx="4509444" cy="1446550"/>
          </a:xfrm>
          <a:prstGeom prst="rect">
            <a:avLst/>
          </a:prstGeom>
        </p:spPr>
        <p:txBody>
          <a:bodyPr wrap="square">
            <a:spAutoFit/>
          </a:bodyPr>
          <a:lstStyle/>
          <a:p>
            <a:r>
              <a:rPr lang="en-US" sz="1100" i="1" dirty="0" smtClean="0"/>
              <a:t>Reminder: </a:t>
            </a:r>
          </a:p>
          <a:p>
            <a:pPr marL="171450" indent="-171450">
              <a:buFont typeface="Arial" panose="020B0604020202020204" pitchFamily="34" charset="0"/>
              <a:buChar char="•"/>
            </a:pPr>
            <a:r>
              <a:rPr lang="en-US" sz="1100" i="1" dirty="0" smtClean="0"/>
              <a:t>Bridge Rail Concrete Beam and Post developed tables</a:t>
            </a:r>
          </a:p>
          <a:p>
            <a:pPr marL="171450" indent="-171450">
              <a:buFont typeface="Arial" panose="020B0604020202020204" pitchFamily="34" charset="0"/>
              <a:buChar char="•"/>
            </a:pPr>
            <a:r>
              <a:rPr lang="en-US" sz="1100" i="1" dirty="0"/>
              <a:t>NCHRP 20-07 Task 395 – global equivalency and rail specific analysis</a:t>
            </a:r>
          </a:p>
          <a:p>
            <a:pPr marL="171450" indent="-171450">
              <a:buFont typeface="Arial" panose="020B0604020202020204" pitchFamily="34" charset="0"/>
              <a:buChar char="•"/>
            </a:pPr>
            <a:r>
              <a:rPr lang="en-US" sz="1100" i="1" dirty="0" smtClean="0"/>
              <a:t>MASH Database </a:t>
            </a:r>
          </a:p>
          <a:p>
            <a:pPr marL="171450" indent="-171450">
              <a:buFont typeface="Arial" panose="020B0604020202020204" pitchFamily="34" charset="0"/>
              <a:buChar char="•"/>
            </a:pPr>
            <a:endParaRPr lang="en-US" sz="1100" i="1" dirty="0" smtClean="0"/>
          </a:p>
          <a:p>
            <a:r>
              <a:rPr lang="en-US" sz="1100" i="1" dirty="0"/>
              <a:t>From Caltrans:</a:t>
            </a:r>
          </a:p>
          <a:p>
            <a:r>
              <a:rPr lang="en-US" sz="1100" i="1" dirty="0"/>
              <a:t>Working/will be working on:</a:t>
            </a:r>
          </a:p>
          <a:p>
            <a:r>
              <a:rPr lang="en-US" sz="1100" i="1" dirty="0"/>
              <a:t>• </a:t>
            </a:r>
            <a:r>
              <a:rPr lang="en-US" sz="1100" i="1" dirty="0" smtClean="0"/>
              <a:t>State </a:t>
            </a:r>
            <a:r>
              <a:rPr lang="en-US" sz="1100" i="1" dirty="0"/>
              <a:t>historic concrete bridge rail (post and beam), in the concept phase</a:t>
            </a:r>
            <a:r>
              <a:rPr lang="en-US" sz="1100" i="1" dirty="0" smtClean="0"/>
              <a:t>.</a:t>
            </a:r>
            <a:endParaRPr lang="en-US" sz="1100" dirty="0" smtClean="0"/>
          </a:p>
        </p:txBody>
      </p:sp>
      <p:sp>
        <p:nvSpPr>
          <p:cNvPr id="8" name="Slide Number Placeholder 7"/>
          <p:cNvSpPr>
            <a:spLocks noGrp="1"/>
          </p:cNvSpPr>
          <p:nvPr>
            <p:ph type="sldNum" sz="quarter" idx="12"/>
          </p:nvPr>
        </p:nvSpPr>
        <p:spPr/>
        <p:txBody>
          <a:bodyPr/>
          <a:lstStyle/>
          <a:p>
            <a:fld id="{C483F5C2-F44C-4882-BDDA-EB39CCEFBD80}" type="slidenum">
              <a:rPr lang="en-US" smtClean="0"/>
              <a:pPr/>
              <a:t>3</a:t>
            </a:fld>
            <a:endParaRPr lang="en-US" dirty="0"/>
          </a:p>
        </p:txBody>
      </p:sp>
      <p:sp>
        <p:nvSpPr>
          <p:cNvPr id="10" name="Rectangle 9"/>
          <p:cNvSpPr/>
          <p:nvPr/>
        </p:nvSpPr>
        <p:spPr>
          <a:xfrm>
            <a:off x="169062" y="6242662"/>
            <a:ext cx="4534342" cy="261610"/>
          </a:xfrm>
          <a:prstGeom prst="rect">
            <a:avLst/>
          </a:prstGeom>
        </p:spPr>
        <p:txBody>
          <a:bodyPr wrap="square">
            <a:spAutoFit/>
          </a:bodyPr>
          <a:lstStyle/>
          <a:p>
            <a:r>
              <a:rPr lang="en-US" sz="1100" i="1" dirty="0" smtClean="0"/>
              <a:t>NOTES:</a:t>
            </a:r>
          </a:p>
        </p:txBody>
      </p:sp>
      <p:sp>
        <p:nvSpPr>
          <p:cNvPr id="11" name="Rounded Rectangle 10"/>
          <p:cNvSpPr/>
          <p:nvPr/>
        </p:nvSpPr>
        <p:spPr>
          <a:xfrm>
            <a:off x="169062" y="6623662"/>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9062" y="7274231"/>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72872" y="7924800"/>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128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ChangeArrowheads="1"/>
          </p:cNvSpPr>
          <p:nvPr/>
        </p:nvSpPr>
        <p:spPr bwMode="auto">
          <a:xfrm>
            <a:off x="4333820" y="491594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6"/>
          <p:cNvSpPr>
            <a:spLocks noChangeArrowheads="1"/>
          </p:cNvSpPr>
          <p:nvPr/>
        </p:nvSpPr>
        <p:spPr bwMode="auto">
          <a:xfrm>
            <a:off x="210623" y="76200"/>
            <a:ext cx="3590727"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Metal Only Bridge Rail – Deck Mounted</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p:cNvSpPr/>
          <p:nvPr/>
        </p:nvSpPr>
        <p:spPr>
          <a:xfrm>
            <a:off x="179696" y="4539018"/>
            <a:ext cx="6440552" cy="807913"/>
          </a:xfrm>
          <a:prstGeom prst="rect">
            <a:avLst/>
          </a:prstGeom>
        </p:spPr>
        <p:txBody>
          <a:bodyPr wrap="square">
            <a:spAutoFit/>
          </a:bodyPr>
          <a:lstStyle/>
          <a:p>
            <a:pPr>
              <a:spcAft>
                <a:spcPts val="300"/>
              </a:spcAft>
            </a:pPr>
            <a:r>
              <a:rPr lang="en-US" sz="1100" dirty="0"/>
              <a:t>• </a:t>
            </a:r>
            <a:r>
              <a:rPr lang="en-US" sz="1100" dirty="0" smtClean="0"/>
              <a:t>Taller </a:t>
            </a:r>
            <a:r>
              <a:rPr lang="en-US" sz="1100" dirty="0"/>
              <a:t>railing options (e.g., 54" tall) should be considered for agencies that use 54" tall barriers for certain applications involving </a:t>
            </a:r>
            <a:r>
              <a:rPr lang="en-US" sz="1100" dirty="0" smtClean="0"/>
              <a:t>pedestrian/bicyclists“ (MI) </a:t>
            </a:r>
          </a:p>
          <a:p>
            <a:pPr>
              <a:spcAft>
                <a:spcPts val="300"/>
              </a:spcAft>
            </a:pPr>
            <a:r>
              <a:rPr lang="en-US" sz="1100" dirty="0" smtClean="0"/>
              <a:t>•   </a:t>
            </a:r>
            <a:r>
              <a:rPr lang="en-US" sz="1100" dirty="0"/>
              <a:t>Is there an opportunity to easily modify the 42" TL-4 (</a:t>
            </a:r>
            <a:r>
              <a:rPr lang="en-US" sz="1100" dirty="0" err="1"/>
              <a:t>CalTrans</a:t>
            </a:r>
            <a:r>
              <a:rPr lang="en-US" sz="1100" dirty="0"/>
              <a:t>) or 42" TL-5 (</a:t>
            </a:r>
            <a:r>
              <a:rPr lang="en-US" sz="1100" dirty="0" smtClean="0"/>
              <a:t>B-274</a:t>
            </a:r>
            <a:r>
              <a:rPr lang="en-US" sz="1100" dirty="0"/>
              <a:t>) rails to also meet combination </a:t>
            </a:r>
            <a:r>
              <a:rPr lang="en-US" sz="1100" dirty="0" smtClean="0"/>
              <a:t>traffic/cycling </a:t>
            </a:r>
            <a:r>
              <a:rPr lang="en-US" sz="1100" dirty="0"/>
              <a:t>barrier requirements with a height of 48" or 53</a:t>
            </a:r>
            <a:r>
              <a:rPr lang="en-US" sz="1100" dirty="0" smtClean="0"/>
              <a:t>"? (ONT)</a:t>
            </a:r>
          </a:p>
        </p:txBody>
      </p:sp>
      <p:pic>
        <p:nvPicPr>
          <p:cNvPr id="18" name="Picture 17"/>
          <p:cNvPicPr>
            <a:picLocks noChangeAspect="1"/>
          </p:cNvPicPr>
          <p:nvPr/>
        </p:nvPicPr>
        <p:blipFill rotWithShape="1">
          <a:blip r:embed="rId2"/>
          <a:srcRect r="45262" b="6583"/>
          <a:stretch/>
        </p:blipFill>
        <p:spPr>
          <a:xfrm>
            <a:off x="5181600" y="238538"/>
            <a:ext cx="1294597" cy="120392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512846415"/>
              </p:ext>
            </p:extLst>
          </p:nvPr>
        </p:nvGraphicFramePr>
        <p:xfrm>
          <a:off x="210622" y="1447800"/>
          <a:ext cx="6409626" cy="2735580"/>
        </p:xfrm>
        <a:graphic>
          <a:graphicData uri="http://schemas.openxmlformats.org/drawingml/2006/table">
            <a:tbl>
              <a:tblPr firstRow="1" bandRow="1">
                <a:tableStyleId>{5C22544A-7EE6-4342-B048-85BDC9FD1C3A}</a:tableStyleId>
              </a:tblPr>
              <a:tblGrid>
                <a:gridCol w="1541978">
                  <a:extLst>
                    <a:ext uri="{9D8B030D-6E8A-4147-A177-3AD203B41FA5}">
                      <a16:colId xmlns:a16="http://schemas.microsoft.com/office/drawing/2014/main" val="77071865"/>
                    </a:ext>
                  </a:extLst>
                </a:gridCol>
                <a:gridCol w="3810000">
                  <a:extLst>
                    <a:ext uri="{9D8B030D-6E8A-4147-A177-3AD203B41FA5}">
                      <a16:colId xmlns:a16="http://schemas.microsoft.com/office/drawing/2014/main" val="4065479551"/>
                    </a:ext>
                  </a:extLst>
                </a:gridCol>
                <a:gridCol w="457200">
                  <a:extLst>
                    <a:ext uri="{9D8B030D-6E8A-4147-A177-3AD203B41FA5}">
                      <a16:colId xmlns:a16="http://schemas.microsoft.com/office/drawing/2014/main" val="2212690804"/>
                    </a:ext>
                  </a:extLst>
                </a:gridCol>
                <a:gridCol w="600448">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nchor="ctr"/>
                </a:tc>
                <a:tc>
                  <a:txBody>
                    <a:bodyPr/>
                    <a:lstStyle/>
                    <a:p>
                      <a:pPr algn="ctr"/>
                      <a:r>
                        <a:rPr lang="en-US" sz="1100" dirty="0" smtClean="0"/>
                        <a:t>Discussion</a:t>
                      </a:r>
                      <a:endParaRPr lang="en-US" sz="1100" dirty="0"/>
                    </a:p>
                  </a:txBody>
                  <a:tcPr anchor="ctr"/>
                </a:tc>
                <a:tc>
                  <a:txBody>
                    <a:bodyPr/>
                    <a:lstStyle/>
                    <a:p>
                      <a:pPr algn="ctr"/>
                      <a:r>
                        <a:rPr lang="en-US" sz="1100" dirty="0" smtClean="0"/>
                        <a:t>PO </a:t>
                      </a:r>
                      <a:r>
                        <a:rPr lang="en-US" sz="1100" dirty="0" smtClean="0"/>
                        <a:t>Item</a:t>
                      </a:r>
                      <a:endParaRPr lang="en-US" sz="1100" dirty="0"/>
                    </a:p>
                  </a:txBody>
                  <a:tcPr anchor="ctr"/>
                </a:tc>
                <a:tc>
                  <a:txBody>
                    <a:bodyPr/>
                    <a:lstStyle/>
                    <a:p>
                      <a:pPr algn="ctr"/>
                      <a:r>
                        <a:rPr lang="en-US" sz="1100" dirty="0" smtClean="0"/>
                        <a:t>To</a:t>
                      </a:r>
                      <a:r>
                        <a:rPr lang="en-US" sz="1100" baseline="0" dirty="0" smtClean="0"/>
                        <a:t> </a:t>
                      </a:r>
                      <a:r>
                        <a:rPr lang="en-US" sz="1100" baseline="0" dirty="0" smtClean="0"/>
                        <a:t>voting</a:t>
                      </a:r>
                      <a:endParaRPr lang="en-US" sz="1100" baseline="0" dirty="0" smtClean="0"/>
                    </a:p>
                  </a:txBody>
                  <a:tcPr anchor="ctr"/>
                </a:tc>
                <a:extLst>
                  <a:ext uri="{0D108BD9-81ED-4DB2-BD59-A6C34878D82A}">
                    <a16:rowId xmlns:a16="http://schemas.microsoft.com/office/drawing/2014/main" val="3479907516"/>
                  </a:ext>
                </a:extLst>
              </a:tr>
              <a:tr h="232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Taller (e.g. 54”) metal only deck</a:t>
                      </a:r>
                      <a:r>
                        <a:rPr lang="en-US" sz="1100" baseline="0" dirty="0" smtClean="0"/>
                        <a:t> mounted r</a:t>
                      </a:r>
                      <a:r>
                        <a:rPr lang="en-US" sz="1100" dirty="0" smtClean="0"/>
                        <a:t>ailing (</a:t>
                      </a:r>
                      <a:r>
                        <a:rPr lang="en-US" sz="1100" dirty="0" smtClean="0">
                          <a:solidFill>
                            <a:schemeClr val="tx1"/>
                          </a:solidFill>
                        </a:rPr>
                        <a:t>TL-4</a:t>
                      </a:r>
                      <a:r>
                        <a:rPr lang="en-US" sz="1100" dirty="0" smtClean="0"/>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Michigan Appears to be looking for something</a:t>
                      </a:r>
                      <a:r>
                        <a:rPr lang="en-US" sz="1050" baseline="0" dirty="0" smtClean="0">
                          <a:solidFill>
                            <a:srgbClr val="FF0000"/>
                          </a:solidFill>
                        </a:rPr>
                        <a:t> like drawings B-26-F (only practiced option), TL-4 (See previous document with Concrete Beam &amp; Post)</a:t>
                      </a: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1203315165"/>
                  </a:ext>
                </a:extLst>
              </a:tr>
              <a:tr h="685800">
                <a:tc>
                  <a:txBody>
                    <a:bodyPr/>
                    <a:lstStyle/>
                    <a:p>
                      <a:pPr algn="ctr"/>
                      <a:r>
                        <a:rPr lang="en-US" sz="1100" dirty="0" smtClean="0"/>
                        <a:t>Modified 42” TL-4</a:t>
                      </a:r>
                      <a:r>
                        <a:rPr lang="en-US" sz="1100" baseline="0" dirty="0" smtClean="0"/>
                        <a:t> (Caltrans) or 42” TL-5 (B274) to 48” or 53”</a:t>
                      </a:r>
                      <a:endParaRPr lang="en-US" sz="1100" dirty="0"/>
                    </a:p>
                  </a:txBody>
                  <a:tcPr anchor="ctr"/>
                </a:tc>
                <a:tc>
                  <a:txBody>
                    <a:bodyPr/>
                    <a:lstStyle/>
                    <a:p>
                      <a:pPr algn="l"/>
                      <a:r>
                        <a:rPr lang="en-US" sz="1050" dirty="0" smtClean="0">
                          <a:solidFill>
                            <a:srgbClr val="FF0000"/>
                          </a:solidFill>
                        </a:rPr>
                        <a:t>The Caltrans ST-70 is mounted on a curb. Caltrans will replace it by ST-75,</a:t>
                      </a:r>
                      <a:r>
                        <a:rPr lang="en-US" sz="1050" baseline="0" dirty="0" smtClean="0">
                          <a:solidFill>
                            <a:srgbClr val="FF0000"/>
                          </a:solidFill>
                        </a:rPr>
                        <a:t> which is </a:t>
                      </a:r>
                      <a:r>
                        <a:rPr lang="en-US" sz="1050" baseline="0" dirty="0" smtClean="0">
                          <a:solidFill>
                            <a:srgbClr val="FF0000"/>
                          </a:solidFill>
                        </a:rPr>
                        <a:t>36” vehicular </a:t>
                      </a:r>
                      <a:r>
                        <a:rPr lang="en-US" sz="1050" baseline="0" dirty="0" smtClean="0">
                          <a:solidFill>
                            <a:srgbClr val="FF0000"/>
                          </a:solidFill>
                        </a:rPr>
                        <a:t>bridge rail /42” combination bridge rail (vehicular &amp; bicycle) TL-4 system. Design completed. Testing by 2019.</a:t>
                      </a:r>
                      <a:r>
                        <a:rPr lang="en-US" sz="1050" dirty="0" smtClean="0">
                          <a:solidFill>
                            <a:srgbClr val="FF0000"/>
                          </a:solidFill>
                        </a:rPr>
                        <a:t> Project would require re-design and full-scale testing (4-12, 4-11 and 4-10)</a:t>
                      </a:r>
                      <a:r>
                        <a:rPr lang="en-US" sz="1050" baseline="0" dirty="0" smtClean="0">
                          <a:solidFill>
                            <a:srgbClr val="FF0000"/>
                          </a:solidFill>
                        </a:rPr>
                        <a:t>. But it would be side mounted.</a:t>
                      </a:r>
                    </a:p>
                    <a:p>
                      <a:pPr algn="l"/>
                      <a:r>
                        <a:rPr lang="en-US" sz="1050" baseline="0" dirty="0" smtClean="0">
                          <a:solidFill>
                            <a:srgbClr val="FF0000"/>
                          </a:solidFill>
                        </a:rPr>
                        <a:t>B274 is for </a:t>
                      </a:r>
                      <a:r>
                        <a:rPr lang="en-US" sz="1050" baseline="0" dirty="0" err="1" smtClean="0">
                          <a:solidFill>
                            <a:srgbClr val="FF0000"/>
                          </a:solidFill>
                        </a:rPr>
                        <a:t>Triborough</a:t>
                      </a:r>
                      <a:r>
                        <a:rPr lang="en-US" sz="1050" baseline="0" dirty="0" smtClean="0">
                          <a:solidFill>
                            <a:srgbClr val="FF0000"/>
                          </a:solidFill>
                        </a:rPr>
                        <a:t> Bridge and Tunnel Authority (TBTA) Bridge Rail, all steel rail.</a:t>
                      </a:r>
                      <a:endParaRPr lang="en-US" sz="1050" dirty="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2391160727"/>
                  </a:ext>
                </a:extLst>
              </a:tr>
              <a:tr h="502920">
                <a:tc>
                  <a:txBody>
                    <a:bodyPr/>
                    <a:lstStyle/>
                    <a:p>
                      <a:pPr algn="ctr"/>
                      <a:endParaRPr lang="en-US" sz="1100" dirty="0"/>
                    </a:p>
                  </a:txBody>
                  <a:tcPr anchor="ctr"/>
                </a:tc>
                <a:tc>
                  <a:txBody>
                    <a:bodyPr/>
                    <a:lstStyle/>
                    <a:p>
                      <a:pPr algn="l"/>
                      <a:endParaRPr lang="en-US" sz="1050" dirty="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3187144156"/>
                  </a:ext>
                </a:extLst>
              </a:tr>
            </a:tbl>
          </a:graphicData>
        </a:graphic>
      </p:graphicFrame>
      <p:sp>
        <p:nvSpPr>
          <p:cNvPr id="12" name="Rectangle 11"/>
          <p:cNvSpPr/>
          <p:nvPr/>
        </p:nvSpPr>
        <p:spPr>
          <a:xfrm>
            <a:off x="152400" y="4191000"/>
            <a:ext cx="5173251" cy="261610"/>
          </a:xfrm>
          <a:prstGeom prst="rect">
            <a:avLst/>
          </a:prstGeom>
        </p:spPr>
        <p:txBody>
          <a:bodyPr wrap="square">
            <a:spAutoFit/>
          </a:bodyPr>
          <a:lstStyle/>
          <a:p>
            <a:r>
              <a:rPr lang="en-US" sz="1100" i="1" dirty="0" smtClean="0"/>
              <a:t>The items listed above were generated from the following comments from then Survey:</a:t>
            </a:r>
          </a:p>
        </p:txBody>
      </p:sp>
      <p:sp>
        <p:nvSpPr>
          <p:cNvPr id="10" name="Rectangle 9"/>
          <p:cNvSpPr/>
          <p:nvPr/>
        </p:nvSpPr>
        <p:spPr>
          <a:xfrm>
            <a:off x="215017" y="562657"/>
            <a:ext cx="4509444" cy="938719"/>
          </a:xfrm>
          <a:prstGeom prst="rect">
            <a:avLst/>
          </a:prstGeom>
        </p:spPr>
        <p:txBody>
          <a:bodyPr wrap="square">
            <a:spAutoFit/>
          </a:bodyPr>
          <a:lstStyle/>
          <a:p>
            <a:r>
              <a:rPr lang="en-US" sz="1100" i="1" dirty="0" smtClean="0"/>
              <a:t>Reminder: </a:t>
            </a:r>
          </a:p>
          <a:p>
            <a:pPr marL="171450" indent="-171450">
              <a:buFont typeface="Arial" panose="020B0604020202020204" pitchFamily="34" charset="0"/>
              <a:buChar char="•"/>
            </a:pPr>
            <a:r>
              <a:rPr lang="en-US" sz="1100" i="1" dirty="0" smtClean="0"/>
              <a:t>Bridge Rail Metal Only – Deck Mounted developed tables</a:t>
            </a:r>
          </a:p>
          <a:p>
            <a:pPr marL="171450" indent="-171450">
              <a:buFont typeface="Arial" panose="020B0604020202020204" pitchFamily="34" charset="0"/>
              <a:buChar char="•"/>
            </a:pPr>
            <a:r>
              <a:rPr lang="en-US" sz="1100" i="1" dirty="0"/>
              <a:t>NCHRP 20-07 Task 395 – global equivalency and rail specific analysis</a:t>
            </a:r>
          </a:p>
          <a:p>
            <a:pPr marL="171450" indent="-171450">
              <a:buFont typeface="Arial" panose="020B0604020202020204" pitchFamily="34" charset="0"/>
              <a:buChar char="•"/>
            </a:pPr>
            <a:r>
              <a:rPr lang="en-US" sz="1100" i="1" dirty="0" smtClean="0"/>
              <a:t>MASH Database </a:t>
            </a:r>
          </a:p>
          <a:p>
            <a:endParaRPr lang="en-US" sz="1100" dirty="0" smtClean="0"/>
          </a:p>
        </p:txBody>
      </p:sp>
      <p:sp>
        <p:nvSpPr>
          <p:cNvPr id="2" name="Slide Number Placeholder 1"/>
          <p:cNvSpPr>
            <a:spLocks noGrp="1"/>
          </p:cNvSpPr>
          <p:nvPr>
            <p:ph type="sldNum" sz="quarter" idx="12"/>
          </p:nvPr>
        </p:nvSpPr>
        <p:spPr/>
        <p:txBody>
          <a:bodyPr/>
          <a:lstStyle/>
          <a:p>
            <a:fld id="{C483F5C2-F44C-4882-BDDA-EB39CCEFBD80}" type="slidenum">
              <a:rPr lang="en-US" smtClean="0"/>
              <a:pPr/>
              <a:t>4</a:t>
            </a:fld>
            <a:endParaRPr lang="en-US" dirty="0"/>
          </a:p>
        </p:txBody>
      </p:sp>
      <p:sp>
        <p:nvSpPr>
          <p:cNvPr id="13" name="Rectangle 12"/>
          <p:cNvSpPr/>
          <p:nvPr/>
        </p:nvSpPr>
        <p:spPr>
          <a:xfrm>
            <a:off x="169062" y="5562600"/>
            <a:ext cx="4534342" cy="261610"/>
          </a:xfrm>
          <a:prstGeom prst="rect">
            <a:avLst/>
          </a:prstGeom>
        </p:spPr>
        <p:txBody>
          <a:bodyPr wrap="square">
            <a:spAutoFit/>
          </a:bodyPr>
          <a:lstStyle/>
          <a:p>
            <a:r>
              <a:rPr lang="en-US" sz="1100" i="1" dirty="0" smtClean="0"/>
              <a:t>NOTES:</a:t>
            </a:r>
          </a:p>
        </p:txBody>
      </p:sp>
      <p:sp>
        <p:nvSpPr>
          <p:cNvPr id="16" name="Rounded Rectangle 15"/>
          <p:cNvSpPr/>
          <p:nvPr/>
        </p:nvSpPr>
        <p:spPr>
          <a:xfrm>
            <a:off x="169062" y="5943600"/>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69062" y="6594169"/>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72872" y="7244738"/>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2400" y="7924800"/>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121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580" t="67127" r="21365" b="19629"/>
          <a:stretch/>
        </p:blipFill>
        <p:spPr>
          <a:xfrm>
            <a:off x="4914900" y="152400"/>
            <a:ext cx="1416732" cy="1233812"/>
          </a:xfrm>
          <a:prstGeom prst="rect">
            <a:avLst/>
          </a:prstGeom>
        </p:spPr>
      </p:pic>
      <p:sp>
        <p:nvSpPr>
          <p:cNvPr id="4" name="Rectangle 6"/>
          <p:cNvSpPr>
            <a:spLocks noChangeArrowheads="1"/>
          </p:cNvSpPr>
          <p:nvPr/>
        </p:nvSpPr>
        <p:spPr bwMode="auto">
          <a:xfrm>
            <a:off x="224538" y="76200"/>
            <a:ext cx="3533018"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Metal Only Bridge Rail – Side Mounted</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6"/>
          <p:cNvSpPr>
            <a:spLocks noChangeArrowheads="1"/>
          </p:cNvSpPr>
          <p:nvPr/>
        </p:nvSpPr>
        <p:spPr bwMode="auto">
          <a:xfrm>
            <a:off x="228600" y="2903295"/>
            <a:ext cx="5029200" cy="42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lvl="0" eaLnBrk="0" fontAlgn="base" hangingPunct="0">
              <a:spcBef>
                <a:spcPct val="0"/>
              </a:spcBef>
              <a:spcAft>
                <a:spcPct val="0"/>
              </a:spcAft>
            </a:pPr>
            <a:r>
              <a:rPr lang="en-US" altLang="en-US" sz="1500" dirty="0">
                <a:solidFill>
                  <a:srgbClr val="007A60"/>
                </a:solidFill>
                <a:latin typeface="Arial" panose="020B0604020202020204" pitchFamily="34" charset="0"/>
                <a:ea typeface="Times New Roman" panose="02020603050405020304" pitchFamily="18" charset="0"/>
                <a:cs typeface="Arial" panose="020B0604020202020204" pitchFamily="34" charset="0"/>
              </a:rPr>
              <a:t>Concrete &amp; Metal </a:t>
            </a:r>
            <a:r>
              <a:rPr kumimoji="0" lang="en-US" altLang="en-US" sz="15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Bridge Rail </a:t>
            </a:r>
            <a:r>
              <a:rPr lang="en-US" altLang="en-US" sz="15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–Traffic Only with Curb</a:t>
            </a:r>
            <a:endParaRPr kumimoji="0" lang="en-US" altLang="en-US" sz="15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7" name="Straight Connector 6"/>
          <p:cNvCxnSpPr/>
          <p:nvPr/>
        </p:nvCxnSpPr>
        <p:spPr>
          <a:xfrm>
            <a:off x="339059" y="2971800"/>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 y="7768188"/>
            <a:ext cx="6411687" cy="1223412"/>
          </a:xfrm>
          <a:prstGeom prst="rect">
            <a:avLst/>
          </a:prstGeom>
        </p:spPr>
        <p:txBody>
          <a:bodyPr wrap="square">
            <a:spAutoFit/>
          </a:bodyPr>
          <a:lstStyle/>
          <a:p>
            <a:pPr>
              <a:spcAft>
                <a:spcPts val="300"/>
              </a:spcAft>
            </a:pPr>
            <a:endParaRPr lang="en-US" sz="1100" dirty="0"/>
          </a:p>
          <a:p>
            <a:pPr>
              <a:spcAft>
                <a:spcPts val="300"/>
              </a:spcAft>
            </a:pPr>
            <a:r>
              <a:rPr lang="en-US" sz="1100" dirty="0"/>
              <a:t>• </a:t>
            </a:r>
            <a:r>
              <a:rPr lang="en-US" sz="1100" dirty="0" smtClean="0"/>
              <a:t>Would </a:t>
            </a:r>
            <a:r>
              <a:rPr lang="en-US" sz="1100" dirty="0"/>
              <a:t>like to see a rail similar to the Alaska Multi State Bridge Rail (mounted on a small curb) but at a TL-4, 36" height. Also similar is the Oregon 3 Tube Bridge Rail (FHWA letter B-118)". </a:t>
            </a:r>
            <a:r>
              <a:rPr lang="en-US" sz="1100" dirty="0" smtClean="0"/>
              <a:t> (LA)</a:t>
            </a:r>
          </a:p>
          <a:p>
            <a:pPr lvl="0">
              <a:spcAft>
                <a:spcPts val="300"/>
              </a:spcAft>
            </a:pPr>
            <a:r>
              <a:rPr lang="en-US" sz="1100" dirty="0" smtClean="0"/>
              <a:t>•  </a:t>
            </a:r>
            <a:r>
              <a:rPr lang="en-US" sz="1100" dirty="0" smtClean="0"/>
              <a:t>Are </a:t>
            </a:r>
            <a:r>
              <a:rPr lang="en-US" sz="1100" dirty="0"/>
              <a:t>there TL2 or TL3 curb mounted railings or traffic mounted with parapet that can be used on top of culverts? (MASS)</a:t>
            </a:r>
          </a:p>
          <a:p>
            <a:endParaRPr lang="en-US" sz="1100" dirty="0" smtClean="0"/>
          </a:p>
        </p:txBody>
      </p:sp>
      <p:sp>
        <p:nvSpPr>
          <p:cNvPr id="11" name="Rectangle 10"/>
          <p:cNvSpPr/>
          <p:nvPr/>
        </p:nvSpPr>
        <p:spPr>
          <a:xfrm>
            <a:off x="236949" y="7735178"/>
            <a:ext cx="5173251" cy="261610"/>
          </a:xfrm>
          <a:prstGeom prst="rect">
            <a:avLst/>
          </a:prstGeom>
        </p:spPr>
        <p:txBody>
          <a:bodyPr wrap="square">
            <a:spAutoFit/>
          </a:bodyPr>
          <a:lstStyle/>
          <a:p>
            <a:r>
              <a:rPr lang="en-US" sz="1100" i="1" dirty="0" smtClean="0"/>
              <a:t>The items listed above were generated from the following comments from then Survey:</a:t>
            </a:r>
          </a:p>
        </p:txBody>
      </p:sp>
      <p:graphicFrame>
        <p:nvGraphicFramePr>
          <p:cNvPr id="12" name="Table 11"/>
          <p:cNvGraphicFramePr>
            <a:graphicFrameLocks noGrp="1"/>
          </p:cNvGraphicFramePr>
          <p:nvPr>
            <p:extLst>
              <p:ext uri="{D42A27DB-BD31-4B8C-83A1-F6EECF244321}">
                <p14:modId xmlns:p14="http://schemas.microsoft.com/office/powerpoint/2010/main" val="186320668"/>
              </p:ext>
            </p:extLst>
          </p:nvPr>
        </p:nvGraphicFramePr>
        <p:xfrm>
          <a:off x="152401" y="4191000"/>
          <a:ext cx="6564086" cy="3505200"/>
        </p:xfrm>
        <a:graphic>
          <a:graphicData uri="http://schemas.openxmlformats.org/drawingml/2006/table">
            <a:tbl>
              <a:tblPr firstRow="1" bandRow="1">
                <a:tableStyleId>{5C22544A-7EE6-4342-B048-85BDC9FD1C3A}</a:tableStyleId>
              </a:tblPr>
              <a:tblGrid>
                <a:gridCol w="2133599">
                  <a:extLst>
                    <a:ext uri="{9D8B030D-6E8A-4147-A177-3AD203B41FA5}">
                      <a16:colId xmlns:a16="http://schemas.microsoft.com/office/drawing/2014/main" val="77071865"/>
                    </a:ext>
                  </a:extLst>
                </a:gridCol>
                <a:gridCol w="3276600">
                  <a:extLst>
                    <a:ext uri="{9D8B030D-6E8A-4147-A177-3AD203B41FA5}">
                      <a16:colId xmlns:a16="http://schemas.microsoft.com/office/drawing/2014/main" val="4065479551"/>
                    </a:ext>
                  </a:extLst>
                </a:gridCol>
                <a:gridCol w="533400">
                  <a:extLst>
                    <a:ext uri="{9D8B030D-6E8A-4147-A177-3AD203B41FA5}">
                      <a16:colId xmlns:a16="http://schemas.microsoft.com/office/drawing/2014/main" val="2212690804"/>
                    </a:ext>
                  </a:extLst>
                </a:gridCol>
                <a:gridCol w="620487">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nchor="ctr"/>
                </a:tc>
                <a:tc>
                  <a:txBody>
                    <a:bodyPr/>
                    <a:lstStyle/>
                    <a:p>
                      <a:pPr algn="ctr"/>
                      <a:r>
                        <a:rPr lang="en-US" sz="1100" dirty="0" smtClean="0"/>
                        <a:t>Discussion</a:t>
                      </a:r>
                      <a:endParaRPr lang="en-US" sz="1100" dirty="0"/>
                    </a:p>
                  </a:txBody>
                  <a:tcPr anchor="ctr"/>
                </a:tc>
                <a:tc>
                  <a:txBody>
                    <a:bodyPr/>
                    <a:lstStyle/>
                    <a:p>
                      <a:pPr algn="ctr"/>
                      <a:r>
                        <a:rPr lang="en-US" sz="1100" dirty="0" smtClean="0"/>
                        <a:t>PO </a:t>
                      </a:r>
                      <a:r>
                        <a:rPr lang="en-US" sz="1100" dirty="0" smtClean="0"/>
                        <a:t>Item</a:t>
                      </a:r>
                      <a:endParaRPr lang="en-US" sz="1100" dirty="0"/>
                    </a:p>
                  </a:txBody>
                  <a:tcPr anchor="ctr"/>
                </a:tc>
                <a:tc>
                  <a:txBody>
                    <a:bodyPr/>
                    <a:lstStyle/>
                    <a:p>
                      <a:pPr algn="ctr"/>
                      <a:r>
                        <a:rPr lang="en-US" sz="1100" dirty="0" smtClean="0"/>
                        <a:t>To</a:t>
                      </a:r>
                      <a:r>
                        <a:rPr lang="en-US" sz="1100" baseline="0" dirty="0" smtClean="0"/>
                        <a:t> </a:t>
                      </a:r>
                      <a:r>
                        <a:rPr lang="en-US" sz="1100" baseline="0" dirty="0" smtClean="0"/>
                        <a:t>voting</a:t>
                      </a:r>
                      <a:endParaRPr lang="en-US" sz="1100" baseline="0" dirty="0" smtClean="0"/>
                    </a:p>
                  </a:txBody>
                  <a:tcPr anchor="ctr"/>
                </a:tc>
                <a:extLst>
                  <a:ext uri="{0D108BD9-81ED-4DB2-BD59-A6C34878D82A}">
                    <a16:rowId xmlns:a16="http://schemas.microsoft.com/office/drawing/2014/main" val="3479907516"/>
                  </a:ext>
                </a:extLst>
              </a:tr>
              <a:tr h="232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Alaska Multi-State</a:t>
                      </a:r>
                      <a:r>
                        <a:rPr lang="en-US" sz="1100" baseline="0" dirty="0" smtClean="0"/>
                        <a:t> Bridge Rail  on curb (or similar), TL-4, 36” height</a:t>
                      </a:r>
                      <a:endParaRPr lang="en-US" sz="11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TTI </a:t>
                      </a:r>
                      <a:r>
                        <a:rPr lang="en-US" sz="1050" dirty="0" smtClean="0">
                          <a:solidFill>
                            <a:srgbClr val="FF0000"/>
                          </a:solidFill>
                        </a:rPr>
                        <a:t>currently </a:t>
                      </a:r>
                      <a:r>
                        <a:rPr lang="en-US" sz="1050" dirty="0" smtClean="0">
                          <a:solidFill>
                            <a:srgbClr val="FF0000"/>
                          </a:solidFill>
                        </a:rPr>
                        <a:t>working on a project related to </a:t>
                      </a:r>
                      <a:r>
                        <a:rPr lang="en-US" sz="1050" dirty="0" smtClean="0">
                          <a:solidFill>
                            <a:srgbClr val="FF0000"/>
                          </a:solidFill>
                        </a:rPr>
                        <a:t>Alaska </a:t>
                      </a:r>
                      <a:r>
                        <a:rPr lang="en-US" sz="1050" dirty="0" smtClean="0">
                          <a:solidFill>
                            <a:srgbClr val="FF0000"/>
                          </a:solidFill>
                        </a:rPr>
                        <a:t>Multi-State Bridge Rail at TL-4 (full matrix testing)</a:t>
                      </a:r>
                      <a:r>
                        <a:rPr lang="en-US" sz="1050" baseline="0" dirty="0" smtClean="0">
                          <a:solidFill>
                            <a:srgbClr val="FF0000"/>
                          </a:solidFill>
                        </a:rPr>
                        <a:t>.  </a:t>
                      </a: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1203315165"/>
                  </a:ext>
                </a:extLst>
              </a:tr>
              <a:tr h="232596">
                <a:tc>
                  <a:txBody>
                    <a:bodyPr/>
                    <a:lstStyle/>
                    <a:p>
                      <a:pPr algn="ctr"/>
                      <a:r>
                        <a:rPr lang="en-US" sz="1100" dirty="0" smtClean="0"/>
                        <a:t>Oregon 3 Tube Bridge Rail (FHWA letter B-118)</a:t>
                      </a:r>
                      <a:endParaRPr lang="en-US" sz="1100" dirty="0"/>
                    </a:p>
                  </a:txBody>
                  <a:tcPr anchor="ctr"/>
                </a:tc>
                <a:tc>
                  <a:txBody>
                    <a:bodyPr/>
                    <a:lstStyle/>
                    <a:p>
                      <a:pPr algn="l"/>
                      <a:r>
                        <a:rPr lang="en-US" sz="1050" baseline="0" dirty="0" smtClean="0">
                          <a:solidFill>
                            <a:srgbClr val="FF0000"/>
                          </a:solidFill>
                        </a:rPr>
                        <a:t>TTI has completed PO analysis on the Oregon-3 Tube to display to members. </a:t>
                      </a:r>
                      <a:endParaRPr lang="en-US" sz="1050" dirty="0"/>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2391160727"/>
                  </a:ext>
                </a:extLst>
              </a:tr>
              <a:tr h="121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Colorado TY 10 MASH, TL-4</a:t>
                      </a:r>
                      <a:endParaRPr lang="en-US" sz="11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rPr>
                        <a:t>Colorado currently</a:t>
                      </a:r>
                      <a:r>
                        <a:rPr lang="en-US" sz="1100" baseline="0" dirty="0" smtClean="0">
                          <a:solidFill>
                            <a:srgbClr val="FF0000"/>
                          </a:solidFill>
                        </a:rPr>
                        <a:t> working on a TL-4 Mash Bridge rail.  See provided drawings</a:t>
                      </a:r>
                      <a:endParaRPr lang="en-US" sz="110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483989361"/>
                  </a:ext>
                </a:extLst>
              </a:tr>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TL-2 or</a:t>
                      </a:r>
                      <a:r>
                        <a:rPr lang="en-US" sz="1100" baseline="0" dirty="0" smtClean="0">
                          <a:solidFill>
                            <a:schemeClr val="tx1"/>
                          </a:solidFill>
                        </a:rPr>
                        <a:t> TL-3 Curb Mounted Railings or Traffic Mounted on top of Culvert</a:t>
                      </a:r>
                      <a:endParaRPr lang="en-US" sz="11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rPr>
                        <a:t>MwRSF completed </a:t>
                      </a:r>
                      <a:r>
                        <a:rPr lang="en-US" sz="1100" dirty="0" err="1" smtClean="0">
                          <a:solidFill>
                            <a:srgbClr val="FF0000"/>
                          </a:solidFill>
                        </a:rPr>
                        <a:t>WisDOT</a:t>
                      </a:r>
                      <a:r>
                        <a:rPr lang="en-US" sz="1100" dirty="0" smtClean="0">
                          <a:solidFill>
                            <a:srgbClr val="FF0000"/>
                          </a:solidFill>
                        </a:rPr>
                        <a:t> Strong Post, Culvert Mounted MGs, TL-3 (passed -11 and -10)</a:t>
                      </a:r>
                      <a:r>
                        <a:rPr lang="en-US" sz="1100" baseline="0" dirty="0" smtClean="0">
                          <a:solidFill>
                            <a:srgbClr val="FF0000"/>
                          </a:solidFill>
                        </a:rPr>
                        <a:t>. See MwRSF presentation dated June 27, 2018, slide 34.</a:t>
                      </a:r>
                      <a:endParaRPr lang="en-US" sz="110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2498439473"/>
                  </a:ext>
                </a:extLst>
              </a:tr>
              <a:tr h="381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Discussion /Needs on existing systems available and on proper transitions to W-Beam. (W. VA) </a:t>
                      </a:r>
                      <a:r>
                        <a:rPr lang="en-US" sz="1100" dirty="0" smtClean="0">
                          <a:solidFill>
                            <a:srgbClr val="FF0000"/>
                          </a:solidFill>
                        </a:rPr>
                        <a:t>Is there a potential project the Members would be interested in funding?</a:t>
                      </a: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3835076985"/>
                  </a:ext>
                </a:extLst>
              </a:tr>
              <a:tr h="441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4286648935"/>
                  </a:ext>
                </a:extLst>
              </a:tr>
            </a:tbl>
          </a:graphicData>
        </a:graphic>
      </p:graphicFrame>
      <p:sp>
        <p:nvSpPr>
          <p:cNvPr id="14" name="Rectangle 13"/>
          <p:cNvSpPr/>
          <p:nvPr/>
        </p:nvSpPr>
        <p:spPr>
          <a:xfrm>
            <a:off x="152400" y="457200"/>
            <a:ext cx="4509444" cy="769441"/>
          </a:xfrm>
          <a:prstGeom prst="rect">
            <a:avLst/>
          </a:prstGeom>
        </p:spPr>
        <p:txBody>
          <a:bodyPr wrap="square">
            <a:spAutoFit/>
          </a:bodyPr>
          <a:lstStyle/>
          <a:p>
            <a:r>
              <a:rPr lang="en-US" sz="1100" i="1" dirty="0" smtClean="0"/>
              <a:t>Reminder: </a:t>
            </a:r>
          </a:p>
          <a:p>
            <a:pPr marL="171450" indent="-171450">
              <a:buFont typeface="Arial" panose="020B0604020202020204" pitchFamily="34" charset="0"/>
              <a:buChar char="•"/>
            </a:pPr>
            <a:r>
              <a:rPr lang="en-US" sz="1100" i="1" dirty="0" smtClean="0"/>
              <a:t>Bridge Rail Metal Only – Side Mounted developed tables</a:t>
            </a:r>
          </a:p>
          <a:p>
            <a:pPr marL="171450" indent="-171450">
              <a:buFont typeface="Arial" panose="020B0604020202020204" pitchFamily="34" charset="0"/>
              <a:buChar char="•"/>
            </a:pPr>
            <a:r>
              <a:rPr lang="en-US" sz="1100" i="1" dirty="0"/>
              <a:t>NCHRP 20-07 Task 395 </a:t>
            </a:r>
            <a:r>
              <a:rPr lang="en-US" sz="1100" i="1" dirty="0" smtClean="0"/>
              <a:t>– rail </a:t>
            </a:r>
            <a:r>
              <a:rPr lang="en-US" sz="1100" i="1" dirty="0"/>
              <a:t>specific analysis</a:t>
            </a:r>
          </a:p>
          <a:p>
            <a:pPr marL="171450" indent="-171450">
              <a:buFont typeface="Arial" panose="020B0604020202020204" pitchFamily="34" charset="0"/>
              <a:buChar char="•"/>
            </a:pPr>
            <a:r>
              <a:rPr lang="en-US" sz="1100" i="1" dirty="0" smtClean="0"/>
              <a:t>MASH </a:t>
            </a:r>
            <a:r>
              <a:rPr lang="en-US" sz="1100" i="1" dirty="0" smtClean="0"/>
              <a:t>Database</a:t>
            </a:r>
            <a:endParaRPr lang="en-US" sz="1100" i="1" dirty="0" smtClean="0"/>
          </a:p>
        </p:txBody>
      </p:sp>
      <p:sp>
        <p:nvSpPr>
          <p:cNvPr id="17" name="Rectangle 16"/>
          <p:cNvSpPr/>
          <p:nvPr/>
        </p:nvSpPr>
        <p:spPr>
          <a:xfrm>
            <a:off x="226079" y="3292925"/>
            <a:ext cx="5184121" cy="938719"/>
          </a:xfrm>
          <a:prstGeom prst="rect">
            <a:avLst/>
          </a:prstGeom>
        </p:spPr>
        <p:txBody>
          <a:bodyPr wrap="square">
            <a:spAutoFit/>
          </a:bodyPr>
          <a:lstStyle/>
          <a:p>
            <a:r>
              <a:rPr lang="en-US" sz="1100" i="1" dirty="0" smtClean="0"/>
              <a:t>Reminder: </a:t>
            </a:r>
          </a:p>
          <a:p>
            <a:pPr marL="171450" indent="-171450">
              <a:buFont typeface="Arial" panose="020B0604020202020204" pitchFamily="34" charset="0"/>
              <a:buChar char="•"/>
            </a:pPr>
            <a:r>
              <a:rPr lang="en-US" sz="1100" i="1" dirty="0" smtClean="0"/>
              <a:t>Bridge Rail Combination  Concrete Metal – Traffic Only with Curb developed tables</a:t>
            </a:r>
          </a:p>
          <a:p>
            <a:pPr marL="171450" indent="-171450">
              <a:buFont typeface="Arial" panose="020B0604020202020204" pitchFamily="34" charset="0"/>
              <a:buChar char="•"/>
            </a:pPr>
            <a:r>
              <a:rPr lang="en-US" sz="1100" i="1" dirty="0"/>
              <a:t>NCHRP 20-07 Task 395 </a:t>
            </a:r>
            <a:r>
              <a:rPr lang="en-US" sz="1100" i="1" dirty="0" smtClean="0"/>
              <a:t>– rail </a:t>
            </a:r>
            <a:r>
              <a:rPr lang="en-US" sz="1100" i="1" dirty="0"/>
              <a:t>specific analysis</a:t>
            </a:r>
          </a:p>
          <a:p>
            <a:pPr marL="171450" indent="-171450">
              <a:buFont typeface="Arial" panose="020B0604020202020204" pitchFamily="34" charset="0"/>
              <a:buChar char="•"/>
            </a:pPr>
            <a:r>
              <a:rPr lang="en-US" sz="1100" i="1" dirty="0" smtClean="0"/>
              <a:t>MASH Database </a:t>
            </a:r>
          </a:p>
          <a:p>
            <a:endParaRPr lang="en-US" sz="1100" dirty="0" smtClean="0"/>
          </a:p>
        </p:txBody>
      </p:sp>
      <p:sp>
        <p:nvSpPr>
          <p:cNvPr id="5" name="Slide Number Placeholder 4"/>
          <p:cNvSpPr>
            <a:spLocks noGrp="1"/>
          </p:cNvSpPr>
          <p:nvPr>
            <p:ph type="sldNum" sz="quarter" idx="12"/>
          </p:nvPr>
        </p:nvSpPr>
        <p:spPr/>
        <p:txBody>
          <a:bodyPr/>
          <a:lstStyle/>
          <a:p>
            <a:fld id="{C483F5C2-F44C-4882-BDDA-EB39CCEFBD80}" type="slidenum">
              <a:rPr lang="en-US" smtClean="0"/>
              <a:pPr/>
              <a:t>5</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4016030096"/>
              </p:ext>
            </p:extLst>
          </p:nvPr>
        </p:nvGraphicFramePr>
        <p:xfrm>
          <a:off x="152401" y="1447800"/>
          <a:ext cx="6568811" cy="1447800"/>
        </p:xfrm>
        <a:graphic>
          <a:graphicData uri="http://schemas.openxmlformats.org/drawingml/2006/table">
            <a:tbl>
              <a:tblPr firstRow="1" bandRow="1">
                <a:tableStyleId>{5C22544A-7EE6-4342-B048-85BDC9FD1C3A}</a:tableStyleId>
              </a:tblPr>
              <a:tblGrid>
                <a:gridCol w="1371599">
                  <a:extLst>
                    <a:ext uri="{9D8B030D-6E8A-4147-A177-3AD203B41FA5}">
                      <a16:colId xmlns:a16="http://schemas.microsoft.com/office/drawing/2014/main" val="77071865"/>
                    </a:ext>
                  </a:extLst>
                </a:gridCol>
                <a:gridCol w="4114800">
                  <a:extLst>
                    <a:ext uri="{9D8B030D-6E8A-4147-A177-3AD203B41FA5}">
                      <a16:colId xmlns:a16="http://schemas.microsoft.com/office/drawing/2014/main" val="4065479551"/>
                    </a:ext>
                  </a:extLst>
                </a:gridCol>
                <a:gridCol w="457200">
                  <a:extLst>
                    <a:ext uri="{9D8B030D-6E8A-4147-A177-3AD203B41FA5}">
                      <a16:colId xmlns:a16="http://schemas.microsoft.com/office/drawing/2014/main" val="2212690804"/>
                    </a:ext>
                  </a:extLst>
                </a:gridCol>
                <a:gridCol w="625212">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nchor="ctr"/>
                </a:tc>
                <a:tc>
                  <a:txBody>
                    <a:bodyPr/>
                    <a:lstStyle/>
                    <a:p>
                      <a:pPr algn="ctr"/>
                      <a:r>
                        <a:rPr lang="en-US" sz="1100" dirty="0" smtClean="0"/>
                        <a:t>Discussion</a:t>
                      </a:r>
                      <a:endParaRPr lang="en-US" sz="1100" dirty="0"/>
                    </a:p>
                  </a:txBody>
                  <a:tcPr anchor="ctr"/>
                </a:tc>
                <a:tc>
                  <a:txBody>
                    <a:bodyPr/>
                    <a:lstStyle/>
                    <a:p>
                      <a:pPr algn="ctr"/>
                      <a:r>
                        <a:rPr lang="en-US" sz="1100" dirty="0" smtClean="0"/>
                        <a:t>PO </a:t>
                      </a:r>
                      <a:r>
                        <a:rPr lang="en-US" sz="1100" dirty="0" smtClean="0"/>
                        <a:t>Item</a:t>
                      </a:r>
                      <a:endParaRPr lang="en-US" sz="1100" dirty="0"/>
                    </a:p>
                  </a:txBody>
                  <a:tcPr anchor="ctr"/>
                </a:tc>
                <a:tc>
                  <a:txBody>
                    <a:bodyPr/>
                    <a:lstStyle/>
                    <a:p>
                      <a:pPr algn="ctr"/>
                      <a:r>
                        <a:rPr lang="en-US" sz="1100" dirty="0" smtClean="0"/>
                        <a:t>To</a:t>
                      </a:r>
                      <a:r>
                        <a:rPr lang="en-US" sz="1100" baseline="0" dirty="0" smtClean="0"/>
                        <a:t> </a:t>
                      </a:r>
                      <a:r>
                        <a:rPr lang="en-US" sz="1100" baseline="0" dirty="0" smtClean="0"/>
                        <a:t>voting</a:t>
                      </a:r>
                      <a:endParaRPr lang="en-US" sz="1100" baseline="0" dirty="0" smtClean="0"/>
                    </a:p>
                  </a:txBody>
                  <a:tcPr anchor="ctr"/>
                </a:tc>
                <a:extLst>
                  <a:ext uri="{0D108BD9-81ED-4DB2-BD59-A6C34878D82A}">
                    <a16:rowId xmlns:a16="http://schemas.microsoft.com/office/drawing/2014/main" val="3479907516"/>
                  </a:ext>
                </a:extLst>
              </a:tr>
              <a:tr h="285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Discussion /Needs on existing systems available and on proper transitions to W-Beam. (W. VA) </a:t>
                      </a:r>
                      <a:r>
                        <a:rPr lang="en-US" sz="1050" dirty="0" smtClean="0">
                          <a:solidFill>
                            <a:srgbClr val="FF0000"/>
                          </a:solidFill>
                        </a:rPr>
                        <a:t>Is there a potential project the Members would be interested in funding?</a:t>
                      </a: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1203315165"/>
                  </a:ext>
                </a:extLst>
              </a:tr>
              <a:tr h="449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4250527891"/>
                  </a:ext>
                </a:extLst>
              </a:tr>
            </a:tbl>
          </a:graphicData>
        </a:graphic>
      </p:graphicFrame>
      <p:pic>
        <p:nvPicPr>
          <p:cNvPr id="13" name="Picture 12"/>
          <p:cNvPicPr>
            <a:picLocks noChangeAspect="1"/>
          </p:cNvPicPr>
          <p:nvPr/>
        </p:nvPicPr>
        <p:blipFill>
          <a:blip r:embed="rId3"/>
          <a:stretch>
            <a:fillRect/>
          </a:stretch>
        </p:blipFill>
        <p:spPr>
          <a:xfrm>
            <a:off x="5241758" y="3048000"/>
            <a:ext cx="1082842" cy="1097280"/>
          </a:xfrm>
          <a:prstGeom prst="rect">
            <a:avLst/>
          </a:prstGeom>
        </p:spPr>
      </p:pic>
    </p:spTree>
    <p:extLst>
      <p:ext uri="{BB962C8B-B14F-4D97-AF65-F5344CB8AC3E}">
        <p14:creationId xmlns:p14="http://schemas.microsoft.com/office/powerpoint/2010/main" val="106853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317586" y="18679"/>
            <a:ext cx="4864014"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lvl="0" eaLnBrk="0" fontAlgn="base" hangingPunct="0">
              <a:spcBef>
                <a:spcPct val="0"/>
              </a:spcBef>
              <a:spcAft>
                <a:spcPct val="0"/>
              </a:spcAft>
            </a:pPr>
            <a:r>
              <a:rPr lang="en-US" altLang="en-US" sz="1500" dirty="0">
                <a:solidFill>
                  <a:srgbClr val="007A60"/>
                </a:solidFill>
                <a:latin typeface="Arial" panose="020B0604020202020204" pitchFamily="34" charset="0"/>
                <a:ea typeface="Times New Roman" panose="02020603050405020304" pitchFamily="18" charset="0"/>
                <a:cs typeface="Arial" panose="020B0604020202020204" pitchFamily="34" charset="0"/>
              </a:rPr>
              <a:t>Concrete &amp; Metal </a:t>
            </a:r>
            <a:r>
              <a:rPr kumimoji="0" lang="en-US" altLang="en-US" sz="15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Bridge </a:t>
            </a:r>
            <a:r>
              <a:rPr kumimoji="0" lang="en-US" altLang="en-US" sz="15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Rail</a:t>
            </a:r>
            <a:r>
              <a:rPr kumimoji="0" lang="en-US" altLang="en-US" sz="1500" b="0" i="0" u="none" strike="noStrike" cap="none" normalizeH="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 - </a:t>
            </a:r>
            <a:r>
              <a:rPr lang="en-US" altLang="en-US" sz="15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Traffic </a:t>
            </a:r>
            <a:r>
              <a:rPr lang="en-US" altLang="en-US" sz="15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Only </a:t>
            </a:r>
            <a:r>
              <a:rPr lang="en-US" altLang="en-US" sz="15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w/ </a:t>
            </a:r>
            <a:r>
              <a:rPr lang="en-US" altLang="en-US" sz="15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Parapet</a:t>
            </a:r>
            <a:endParaRPr kumimoji="0" lang="en-US" altLang="en-US" sz="15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Rectangle 6"/>
          <p:cNvSpPr>
            <a:spLocks noChangeArrowheads="1"/>
          </p:cNvSpPr>
          <p:nvPr/>
        </p:nvSpPr>
        <p:spPr bwMode="auto">
          <a:xfrm>
            <a:off x="303514" y="2091468"/>
            <a:ext cx="6089414" cy="42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Concrete &amp; Metal Bridge Rail </a:t>
            </a:r>
            <a:r>
              <a:rPr lang="en-US" altLang="en-US" sz="15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 Traffic/Pedestrian w/out </a:t>
            </a:r>
            <a:r>
              <a:rPr lang="en-US" altLang="en-US" sz="15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Sidewalk</a:t>
            </a:r>
            <a:endParaRPr kumimoji="0" lang="en-US" altLang="en-US" sz="15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7" name="Straight Connector 16"/>
          <p:cNvCxnSpPr/>
          <p:nvPr/>
        </p:nvCxnSpPr>
        <p:spPr>
          <a:xfrm flipV="1">
            <a:off x="239824" y="2209800"/>
            <a:ext cx="6120033" cy="170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61698" y="6938680"/>
            <a:ext cx="6543902" cy="1900520"/>
          </a:xfrm>
          <a:prstGeom prst="rect">
            <a:avLst/>
          </a:prstGeom>
        </p:spPr>
        <p:txBody>
          <a:bodyPr wrap="square">
            <a:spAutoFit/>
          </a:bodyPr>
          <a:lstStyle/>
          <a:p>
            <a:pPr>
              <a:spcAft>
                <a:spcPts val="300"/>
              </a:spcAft>
            </a:pPr>
            <a:r>
              <a:rPr lang="en-US" sz="1100" dirty="0"/>
              <a:t>• </a:t>
            </a:r>
            <a:r>
              <a:rPr lang="en-US" sz="1100" dirty="0" smtClean="0"/>
              <a:t>An aesthetically </a:t>
            </a:r>
            <a:r>
              <a:rPr lang="en-US" sz="1100" dirty="0"/>
              <a:t>pleasing rail system at minimum 42" tall when a bike lane or a shared use path is introduced to the existing shoulder on a bridge deck</a:t>
            </a:r>
            <a:r>
              <a:rPr lang="en-US" sz="1100" dirty="0" smtClean="0"/>
              <a:t>". (TN)</a:t>
            </a:r>
          </a:p>
          <a:p>
            <a:pPr>
              <a:spcAft>
                <a:spcPts val="300"/>
              </a:spcAft>
            </a:pPr>
            <a:r>
              <a:rPr lang="en-US" sz="1100" dirty="0" smtClean="0"/>
              <a:t>• </a:t>
            </a:r>
            <a:r>
              <a:rPr lang="en-US" sz="1100" dirty="0" smtClean="0"/>
              <a:t>Any Combination Bridge Rail – Concrete and Metal that meet TL-4 vehicular requirements and also meet the 48” to 54” height requirement (and other geometry requirements) for bicycles? Testing underway for such a rail? This would be used on the outside of a bridge where bicycle traffic is expected on the shoulder, or to separate traffic from bicycles and pedestrians such that the back side of the rail would need to be bicycle/</a:t>
            </a:r>
            <a:r>
              <a:rPr lang="en-US" sz="1100" dirty="0" err="1" smtClean="0"/>
              <a:t>ped</a:t>
            </a:r>
            <a:r>
              <a:rPr lang="en-US" sz="1100" dirty="0" smtClean="0"/>
              <a:t> compliant. (IL)</a:t>
            </a:r>
            <a:r>
              <a:rPr lang="en-US" sz="1100" dirty="0"/>
              <a:t> </a:t>
            </a:r>
            <a:endParaRPr lang="en-US" sz="1100" dirty="0" smtClean="0"/>
          </a:p>
          <a:p>
            <a:pPr>
              <a:spcAft>
                <a:spcPts val="300"/>
              </a:spcAft>
            </a:pPr>
            <a:r>
              <a:rPr lang="en-US" sz="1100" dirty="0" smtClean="0"/>
              <a:t>•</a:t>
            </a:r>
            <a:r>
              <a:rPr lang="en-US" sz="1100" dirty="0"/>
              <a:t>Is there an opportunity to easily modify any of the 42" high </a:t>
            </a:r>
            <a:r>
              <a:rPr lang="en-US" sz="1100" dirty="0" smtClean="0"/>
              <a:t>systems </a:t>
            </a:r>
            <a:r>
              <a:rPr lang="en-US" sz="1100" dirty="0"/>
              <a:t>to also meet combination </a:t>
            </a:r>
            <a:r>
              <a:rPr lang="en-US" sz="1100" dirty="0" smtClean="0"/>
              <a:t>traffic/cycling </a:t>
            </a:r>
            <a:r>
              <a:rPr lang="en-US" sz="1100" dirty="0"/>
              <a:t>barrier requirements with a height of 48" or 53</a:t>
            </a:r>
            <a:r>
              <a:rPr lang="en-US" sz="1100" dirty="0" smtClean="0"/>
              <a:t>"? (ONT)</a:t>
            </a:r>
          </a:p>
          <a:p>
            <a:pPr>
              <a:spcAft>
                <a:spcPts val="300"/>
              </a:spcAft>
            </a:pPr>
            <a:r>
              <a:rPr lang="en-US" sz="1100" dirty="0" smtClean="0"/>
              <a:t>• </a:t>
            </a:r>
            <a:r>
              <a:rPr lang="en-US" sz="1100" dirty="0" smtClean="0"/>
              <a:t>TL2 </a:t>
            </a:r>
            <a:r>
              <a:rPr lang="en-US" sz="1100" dirty="0"/>
              <a:t>or TL3 metal railings for low volume roads where pedestrians are not </a:t>
            </a:r>
            <a:r>
              <a:rPr lang="en-US" sz="1100" dirty="0" smtClean="0"/>
              <a:t>prohibited (MA). </a:t>
            </a:r>
          </a:p>
        </p:txBody>
      </p:sp>
      <p:pic>
        <p:nvPicPr>
          <p:cNvPr id="26" name="Picture 25"/>
          <p:cNvPicPr>
            <a:picLocks noChangeAspect="1"/>
          </p:cNvPicPr>
          <p:nvPr/>
        </p:nvPicPr>
        <p:blipFill rotWithShape="1">
          <a:blip r:embed="rId3"/>
          <a:srcRect l="53146" t="45045" r="32673" b="47446"/>
          <a:stretch/>
        </p:blipFill>
        <p:spPr>
          <a:xfrm>
            <a:off x="5181600" y="152400"/>
            <a:ext cx="1139593" cy="958839"/>
          </a:xfrm>
          <a:prstGeom prst="rect">
            <a:avLst/>
          </a:prstGeom>
        </p:spPr>
      </p:pic>
      <p:pic>
        <p:nvPicPr>
          <p:cNvPr id="3" name="Picture 2"/>
          <p:cNvPicPr>
            <a:picLocks noChangeAspect="1"/>
          </p:cNvPicPr>
          <p:nvPr/>
        </p:nvPicPr>
        <p:blipFill rotWithShape="1">
          <a:blip r:embed="rId4"/>
          <a:srcRect l="28970" t="49781" r="60585" b="29344"/>
          <a:stretch/>
        </p:blipFill>
        <p:spPr>
          <a:xfrm>
            <a:off x="5410200" y="2481255"/>
            <a:ext cx="1158284" cy="871545"/>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384460658"/>
              </p:ext>
            </p:extLst>
          </p:nvPr>
        </p:nvGraphicFramePr>
        <p:xfrm>
          <a:off x="165187" y="3394932"/>
          <a:ext cx="6540413" cy="3547110"/>
        </p:xfrm>
        <a:graphic>
          <a:graphicData uri="http://schemas.openxmlformats.org/drawingml/2006/table">
            <a:tbl>
              <a:tblPr firstRow="1" bandRow="1">
                <a:tableStyleId>{5C22544A-7EE6-4342-B048-85BDC9FD1C3A}</a:tableStyleId>
              </a:tblPr>
              <a:tblGrid>
                <a:gridCol w="2120813">
                  <a:extLst>
                    <a:ext uri="{9D8B030D-6E8A-4147-A177-3AD203B41FA5}">
                      <a16:colId xmlns:a16="http://schemas.microsoft.com/office/drawing/2014/main" val="77071865"/>
                    </a:ext>
                  </a:extLst>
                </a:gridCol>
                <a:gridCol w="3352800">
                  <a:extLst>
                    <a:ext uri="{9D8B030D-6E8A-4147-A177-3AD203B41FA5}">
                      <a16:colId xmlns:a16="http://schemas.microsoft.com/office/drawing/2014/main" val="4065479551"/>
                    </a:ext>
                  </a:extLst>
                </a:gridCol>
                <a:gridCol w="457200">
                  <a:extLst>
                    <a:ext uri="{9D8B030D-6E8A-4147-A177-3AD203B41FA5}">
                      <a16:colId xmlns:a16="http://schemas.microsoft.com/office/drawing/2014/main" val="2212690804"/>
                    </a:ext>
                  </a:extLst>
                </a:gridCol>
                <a:gridCol w="609600">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nchor="ctr"/>
                </a:tc>
                <a:tc>
                  <a:txBody>
                    <a:bodyPr/>
                    <a:lstStyle/>
                    <a:p>
                      <a:pPr algn="ctr"/>
                      <a:r>
                        <a:rPr lang="en-US" sz="1100" dirty="0" smtClean="0"/>
                        <a:t>Discussion</a:t>
                      </a:r>
                      <a:endParaRPr lang="en-US" sz="1100" dirty="0"/>
                    </a:p>
                  </a:txBody>
                  <a:tcPr anchor="ctr"/>
                </a:tc>
                <a:tc>
                  <a:txBody>
                    <a:bodyPr/>
                    <a:lstStyle/>
                    <a:p>
                      <a:pPr algn="ctr"/>
                      <a:r>
                        <a:rPr lang="en-US" sz="1100" dirty="0" smtClean="0"/>
                        <a:t>PO</a:t>
                      </a:r>
                      <a:r>
                        <a:rPr lang="en-US" sz="1100" baseline="0" dirty="0" smtClean="0"/>
                        <a:t> </a:t>
                      </a:r>
                      <a:r>
                        <a:rPr lang="en-US" sz="1100" dirty="0" smtClean="0"/>
                        <a:t>Item</a:t>
                      </a:r>
                      <a:endParaRPr lang="en-US" sz="1100" dirty="0"/>
                    </a:p>
                  </a:txBody>
                  <a:tcPr anchor="ctr"/>
                </a:tc>
                <a:tc>
                  <a:txBody>
                    <a:bodyPr/>
                    <a:lstStyle/>
                    <a:p>
                      <a:pPr algn="ctr"/>
                      <a:r>
                        <a:rPr lang="en-US" sz="1100" dirty="0" smtClean="0"/>
                        <a:t>To</a:t>
                      </a:r>
                      <a:r>
                        <a:rPr lang="en-US" sz="1100" baseline="0" dirty="0" smtClean="0"/>
                        <a:t> </a:t>
                      </a:r>
                      <a:r>
                        <a:rPr lang="en-US" sz="1100" baseline="0" dirty="0" smtClean="0"/>
                        <a:t>voting</a:t>
                      </a:r>
                      <a:endParaRPr lang="en-US" sz="1100" baseline="0" dirty="0" smtClean="0"/>
                    </a:p>
                  </a:txBody>
                  <a:tcPr anchor="ctr"/>
                </a:tc>
                <a:extLst>
                  <a:ext uri="{0D108BD9-81ED-4DB2-BD59-A6C34878D82A}">
                    <a16:rowId xmlns:a16="http://schemas.microsoft.com/office/drawing/2014/main" val="3479907516"/>
                  </a:ext>
                </a:extLst>
              </a:tr>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TL4 Combination</a:t>
                      </a:r>
                      <a:r>
                        <a:rPr lang="en-US" sz="1050" baseline="0" dirty="0" smtClean="0"/>
                        <a:t> Concrete &amp; </a:t>
                      </a:r>
                      <a:r>
                        <a:rPr lang="en-US" sz="1050" dirty="0" smtClean="0"/>
                        <a:t>metal meeting 48” to 54” requirement for bicycles. Includes looking at modifying any existing 42” systems.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Similar comments from IL and ON</a:t>
                      </a:r>
                      <a:r>
                        <a:rPr lang="en-US" sz="1050" baseline="0" dirty="0" smtClean="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MwRSF working on Iowa combination bridge separation barrier /bicycle railing (2-11 planned). Pr</a:t>
                      </a:r>
                      <a:r>
                        <a:rPr lang="en-US" sz="1050" dirty="0" smtClean="0">
                          <a:solidFill>
                            <a:srgbClr val="FF0000"/>
                          </a:solidFill>
                        </a:rPr>
                        <a:t>oject </a:t>
                      </a:r>
                      <a:r>
                        <a:rPr lang="en-US" sz="1050" dirty="0" smtClean="0">
                          <a:solidFill>
                            <a:srgbClr val="FF0000"/>
                          </a:solidFill>
                        </a:rPr>
                        <a:t>would require design and full-scale testing (4-12,</a:t>
                      </a:r>
                      <a:r>
                        <a:rPr lang="en-US" sz="1050" baseline="0" dirty="0" smtClean="0">
                          <a:solidFill>
                            <a:srgbClr val="FF0000"/>
                          </a:solidFill>
                        </a:rPr>
                        <a:t> 4-11 and 4-10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1203315165"/>
                  </a:ext>
                </a:extLst>
              </a:tr>
              <a:tr h="232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42” Aesthetic Rail for introduced</a:t>
                      </a:r>
                      <a:r>
                        <a:rPr lang="en-US" sz="1050" baseline="0" dirty="0" smtClean="0"/>
                        <a:t> shared path </a:t>
                      </a:r>
                      <a:r>
                        <a:rPr lang="en-US" sz="1050" dirty="0" smtClean="0"/>
                        <a:t>to the existing shoulder </a:t>
                      </a:r>
                      <a:r>
                        <a:rPr lang="en-US" sz="1050" baseline="0" dirty="0" smtClean="0"/>
                        <a:t>on bridge deck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From TN:</a:t>
                      </a:r>
                      <a:r>
                        <a:rPr lang="en-US" sz="1050" baseline="0" dirty="0" smtClean="0">
                          <a:solidFill>
                            <a:srgbClr val="FF0000"/>
                          </a:solidFill>
                        </a:rPr>
                        <a:t> “</a:t>
                      </a:r>
                      <a:r>
                        <a:rPr lang="en-US" sz="1050" kern="1200" dirty="0" smtClean="0">
                          <a:solidFill>
                            <a:srgbClr val="FF0000"/>
                          </a:solidFill>
                          <a:effectLst/>
                          <a:latin typeface="+mn-lt"/>
                          <a:ea typeface="+mn-ea"/>
                          <a:cs typeface="+mn-cs"/>
                        </a:rPr>
                        <a:t>Anything but W-beam GR or concrete barrier. Products such as structural tubing or decorative concrete parapets are available but I don’t know if they are satisfying the height requirements since they were developed evaluating vehicle only.” </a:t>
                      </a:r>
                      <a:r>
                        <a:rPr lang="en-US" sz="1050" kern="1200" dirty="0" smtClean="0">
                          <a:solidFill>
                            <a:srgbClr val="FF0000"/>
                          </a:solidFill>
                          <a:effectLst/>
                          <a:latin typeface="+mn-lt"/>
                          <a:ea typeface="+mn-ea"/>
                          <a:cs typeface="+mn-cs"/>
                        </a:rPr>
                        <a:t>  </a:t>
                      </a:r>
                      <a:r>
                        <a:rPr lang="en-US" sz="1050" dirty="0" smtClean="0">
                          <a:solidFill>
                            <a:srgbClr val="FF0000"/>
                          </a:solidFill>
                        </a:rPr>
                        <a:t>Project </a:t>
                      </a:r>
                      <a:r>
                        <a:rPr lang="en-US" sz="1050" dirty="0" smtClean="0">
                          <a:solidFill>
                            <a:srgbClr val="FF0000"/>
                          </a:solidFill>
                        </a:rPr>
                        <a:t>would require design and full-scale </a:t>
                      </a:r>
                      <a:r>
                        <a:rPr lang="en-US" sz="1050" dirty="0" smtClean="0">
                          <a:solidFill>
                            <a:srgbClr val="FF0000"/>
                          </a:solidFill>
                        </a:rPr>
                        <a:t>test </a:t>
                      </a:r>
                      <a:r>
                        <a:rPr lang="en-US" sz="1050" dirty="0" smtClean="0">
                          <a:solidFill>
                            <a:srgbClr val="FF0000"/>
                          </a:solidFill>
                        </a:rPr>
                        <a:t>(TL-3? - 3-11 and 3-10)</a:t>
                      </a:r>
                      <a:r>
                        <a:rPr lang="en-US" sz="1050" baseline="0" dirty="0" smtClean="0">
                          <a:solidFill>
                            <a:srgbClr val="FF0000"/>
                          </a:solidFill>
                        </a:rPr>
                        <a:t>. </a:t>
                      </a: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2391160727"/>
                  </a:ext>
                </a:extLst>
              </a:tr>
              <a:tr h="445770">
                <a:tc>
                  <a:txBody>
                    <a:bodyPr/>
                    <a:lstStyle/>
                    <a:p>
                      <a:pPr algn="ctr"/>
                      <a:r>
                        <a:rPr lang="en-US" sz="1050" dirty="0" smtClean="0"/>
                        <a:t>42” TL2 or TL3 metal railings for low volume roads </a:t>
                      </a: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FF0000"/>
                          </a:solidFill>
                        </a:rPr>
                        <a:t>See attached documents from Massachusetts, “These are designed for low speed roads and they have the advantage of just running the guardrail without having to transition to a bridge rail and back</a:t>
                      </a:r>
                      <a:r>
                        <a:rPr lang="en-US" sz="1050" dirty="0" smtClean="0">
                          <a:solidFill>
                            <a:srgbClr val="FF0000"/>
                          </a:solidFill>
                        </a:rPr>
                        <a:t>.”  Project </a:t>
                      </a:r>
                      <a:r>
                        <a:rPr lang="en-US" sz="1050" dirty="0" smtClean="0">
                          <a:solidFill>
                            <a:srgbClr val="FF0000"/>
                          </a:solidFill>
                        </a:rPr>
                        <a:t>would require design and full-scale </a:t>
                      </a:r>
                      <a:r>
                        <a:rPr lang="en-US" sz="1050" dirty="0" smtClean="0">
                          <a:solidFill>
                            <a:srgbClr val="FF0000"/>
                          </a:solidFill>
                        </a:rPr>
                        <a:t>test </a:t>
                      </a:r>
                      <a:r>
                        <a:rPr lang="en-US" sz="1050" dirty="0" smtClean="0">
                          <a:solidFill>
                            <a:srgbClr val="FF0000"/>
                          </a:solidFill>
                        </a:rPr>
                        <a:t>(-11 and -10)</a:t>
                      </a:r>
                      <a:r>
                        <a:rPr lang="en-US" sz="1050" baseline="0" dirty="0" smtClean="0">
                          <a:solidFill>
                            <a:srgbClr val="FF0000"/>
                          </a:solidFill>
                        </a:rPr>
                        <a:t>. </a:t>
                      </a: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483989361"/>
                  </a:ext>
                </a:extLst>
              </a:tr>
              <a:tr h="445770">
                <a:tc>
                  <a:txBody>
                    <a:bodyPr/>
                    <a:lstStyle/>
                    <a:p>
                      <a:pPr algn="ctr"/>
                      <a:endParaRPr lang="en-US" sz="105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358491532"/>
                  </a:ext>
                </a:extLst>
              </a:tr>
            </a:tbl>
          </a:graphicData>
        </a:graphic>
      </p:graphicFrame>
      <p:sp>
        <p:nvSpPr>
          <p:cNvPr id="19" name="Rectangle 18"/>
          <p:cNvSpPr/>
          <p:nvPr/>
        </p:nvSpPr>
        <p:spPr>
          <a:xfrm>
            <a:off x="214956" y="2614136"/>
            <a:ext cx="4966644" cy="738664"/>
          </a:xfrm>
          <a:prstGeom prst="rect">
            <a:avLst/>
          </a:prstGeom>
        </p:spPr>
        <p:txBody>
          <a:bodyPr wrap="square">
            <a:spAutoFit/>
          </a:bodyPr>
          <a:lstStyle/>
          <a:p>
            <a:r>
              <a:rPr lang="en-US" sz="1050" i="1" dirty="0" smtClean="0"/>
              <a:t>Reminder: </a:t>
            </a:r>
          </a:p>
          <a:p>
            <a:pPr marL="171450" indent="-171450">
              <a:buFont typeface="Arial" panose="020B0604020202020204" pitchFamily="34" charset="0"/>
              <a:buChar char="•"/>
            </a:pPr>
            <a:r>
              <a:rPr lang="en-US" sz="1050" i="1" dirty="0" smtClean="0"/>
              <a:t>Bridge Rail </a:t>
            </a:r>
            <a:r>
              <a:rPr lang="en-US" sz="1050" i="1" dirty="0" smtClean="0"/>
              <a:t>Concrete </a:t>
            </a:r>
            <a:r>
              <a:rPr lang="en-US" sz="1050" i="1" dirty="0" smtClean="0"/>
              <a:t>Metal – Traffic &amp; Pedestrian </a:t>
            </a:r>
            <a:r>
              <a:rPr lang="en-US" sz="1050" i="1" dirty="0" smtClean="0"/>
              <a:t>w/out </a:t>
            </a:r>
            <a:r>
              <a:rPr lang="en-US" sz="1050" i="1" dirty="0" smtClean="0"/>
              <a:t>sidewalk developed tables</a:t>
            </a:r>
          </a:p>
          <a:p>
            <a:pPr marL="171450" indent="-171450">
              <a:buFont typeface="Arial" panose="020B0604020202020204" pitchFamily="34" charset="0"/>
              <a:buChar char="•"/>
            </a:pPr>
            <a:r>
              <a:rPr lang="en-US" sz="1050" i="1" dirty="0"/>
              <a:t>NCHRP 20-07 Task 395 </a:t>
            </a:r>
            <a:r>
              <a:rPr lang="en-US" sz="1050" i="1" dirty="0" smtClean="0"/>
              <a:t>– global equivalency &amp; rail </a:t>
            </a:r>
            <a:r>
              <a:rPr lang="en-US" sz="1050" i="1" dirty="0"/>
              <a:t>specific analysis</a:t>
            </a:r>
          </a:p>
          <a:p>
            <a:pPr marL="171450" indent="-171450">
              <a:buFont typeface="Arial" panose="020B0604020202020204" pitchFamily="34" charset="0"/>
              <a:buChar char="•"/>
            </a:pPr>
            <a:r>
              <a:rPr lang="en-US" sz="1050" i="1" dirty="0" smtClean="0"/>
              <a:t>MASH Database </a:t>
            </a:r>
            <a:endParaRPr lang="en-US" sz="1050" dirty="0" smtClean="0"/>
          </a:p>
        </p:txBody>
      </p:sp>
      <p:sp>
        <p:nvSpPr>
          <p:cNvPr id="22" name="Rectangle 21"/>
          <p:cNvSpPr/>
          <p:nvPr/>
        </p:nvSpPr>
        <p:spPr>
          <a:xfrm>
            <a:off x="228600" y="381000"/>
            <a:ext cx="4953000" cy="738664"/>
          </a:xfrm>
          <a:prstGeom prst="rect">
            <a:avLst/>
          </a:prstGeom>
        </p:spPr>
        <p:txBody>
          <a:bodyPr wrap="square">
            <a:spAutoFit/>
          </a:bodyPr>
          <a:lstStyle/>
          <a:p>
            <a:r>
              <a:rPr lang="en-US" sz="1050" i="1" dirty="0" smtClean="0"/>
              <a:t>Reminder: </a:t>
            </a:r>
          </a:p>
          <a:p>
            <a:pPr marL="171450" indent="-171450">
              <a:buFont typeface="Arial" panose="020B0604020202020204" pitchFamily="34" charset="0"/>
              <a:buChar char="•"/>
            </a:pPr>
            <a:r>
              <a:rPr lang="en-US" sz="1050" i="1" dirty="0" smtClean="0"/>
              <a:t>Bridge Rail </a:t>
            </a:r>
            <a:r>
              <a:rPr lang="en-US" sz="1050" i="1" dirty="0" smtClean="0"/>
              <a:t>Concrete </a:t>
            </a:r>
            <a:r>
              <a:rPr lang="en-US" sz="1050" i="1" dirty="0" smtClean="0"/>
              <a:t>Metal – Traffic Only </a:t>
            </a:r>
            <a:r>
              <a:rPr lang="en-US" sz="1050" i="1" dirty="0" smtClean="0"/>
              <a:t>w/ </a:t>
            </a:r>
            <a:r>
              <a:rPr lang="en-US" sz="1050" i="1" dirty="0" smtClean="0"/>
              <a:t>Parapet developed tables</a:t>
            </a:r>
          </a:p>
          <a:p>
            <a:pPr marL="171450" indent="-171450">
              <a:buFont typeface="Arial" panose="020B0604020202020204" pitchFamily="34" charset="0"/>
              <a:buChar char="•"/>
            </a:pPr>
            <a:r>
              <a:rPr lang="en-US" sz="1050" i="1" dirty="0"/>
              <a:t>NCHRP 20-07 Task 395 </a:t>
            </a:r>
            <a:r>
              <a:rPr lang="en-US" sz="1050" i="1" dirty="0" smtClean="0"/>
              <a:t>– global equivalency &amp; rail </a:t>
            </a:r>
            <a:r>
              <a:rPr lang="en-US" sz="1050" i="1" dirty="0"/>
              <a:t>specific analysis</a:t>
            </a:r>
          </a:p>
          <a:p>
            <a:pPr marL="171450" indent="-171450">
              <a:buFont typeface="Arial" panose="020B0604020202020204" pitchFamily="34" charset="0"/>
              <a:buChar char="•"/>
            </a:pPr>
            <a:r>
              <a:rPr lang="en-US" sz="1050" i="1" dirty="0" smtClean="0"/>
              <a:t>MASH Database </a:t>
            </a:r>
            <a:endParaRPr lang="en-US" sz="1050" dirty="0" smtClean="0"/>
          </a:p>
        </p:txBody>
      </p:sp>
      <p:sp>
        <p:nvSpPr>
          <p:cNvPr id="2" name="Slide Number Placeholder 1"/>
          <p:cNvSpPr>
            <a:spLocks noGrp="1"/>
          </p:cNvSpPr>
          <p:nvPr>
            <p:ph type="sldNum" sz="quarter" idx="12"/>
          </p:nvPr>
        </p:nvSpPr>
        <p:spPr/>
        <p:txBody>
          <a:bodyPr/>
          <a:lstStyle/>
          <a:p>
            <a:fld id="{C483F5C2-F44C-4882-BDDA-EB39CCEFBD80}" type="slidenum">
              <a:rPr lang="en-US" smtClean="0"/>
              <a:pPr/>
              <a:t>6</a:t>
            </a:fld>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876286425"/>
              </p:ext>
            </p:extLst>
          </p:nvPr>
        </p:nvGraphicFramePr>
        <p:xfrm>
          <a:off x="214956" y="1143000"/>
          <a:ext cx="6540413" cy="982980"/>
        </p:xfrm>
        <a:graphic>
          <a:graphicData uri="http://schemas.openxmlformats.org/drawingml/2006/table">
            <a:tbl>
              <a:tblPr firstRow="1" bandRow="1">
                <a:tableStyleId>{5C22544A-7EE6-4342-B048-85BDC9FD1C3A}</a:tableStyleId>
              </a:tblPr>
              <a:tblGrid>
                <a:gridCol w="2197013">
                  <a:extLst>
                    <a:ext uri="{9D8B030D-6E8A-4147-A177-3AD203B41FA5}">
                      <a16:colId xmlns:a16="http://schemas.microsoft.com/office/drawing/2014/main" val="77071865"/>
                    </a:ext>
                  </a:extLst>
                </a:gridCol>
                <a:gridCol w="3276600">
                  <a:extLst>
                    <a:ext uri="{9D8B030D-6E8A-4147-A177-3AD203B41FA5}">
                      <a16:colId xmlns:a16="http://schemas.microsoft.com/office/drawing/2014/main" val="4065479551"/>
                    </a:ext>
                  </a:extLst>
                </a:gridCol>
                <a:gridCol w="457200">
                  <a:extLst>
                    <a:ext uri="{9D8B030D-6E8A-4147-A177-3AD203B41FA5}">
                      <a16:colId xmlns:a16="http://schemas.microsoft.com/office/drawing/2014/main" val="2212690804"/>
                    </a:ext>
                  </a:extLst>
                </a:gridCol>
                <a:gridCol w="609600">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nchor="ctr"/>
                </a:tc>
                <a:tc>
                  <a:txBody>
                    <a:bodyPr/>
                    <a:lstStyle/>
                    <a:p>
                      <a:pPr algn="ctr"/>
                      <a:r>
                        <a:rPr lang="en-US" sz="1100" dirty="0" smtClean="0"/>
                        <a:t>Discussion</a:t>
                      </a:r>
                      <a:endParaRPr lang="en-US" sz="1100" dirty="0"/>
                    </a:p>
                  </a:txBody>
                  <a:tcPr anchor="ctr"/>
                </a:tc>
                <a:tc>
                  <a:txBody>
                    <a:bodyPr/>
                    <a:lstStyle/>
                    <a:p>
                      <a:pPr algn="ctr"/>
                      <a:r>
                        <a:rPr lang="en-US" sz="1100" dirty="0" smtClean="0"/>
                        <a:t>PO</a:t>
                      </a:r>
                      <a:r>
                        <a:rPr lang="en-US" sz="1100" baseline="0" dirty="0" smtClean="0"/>
                        <a:t> </a:t>
                      </a:r>
                      <a:r>
                        <a:rPr lang="en-US" sz="1100" dirty="0" smtClean="0"/>
                        <a:t>Item</a:t>
                      </a:r>
                      <a:endParaRPr lang="en-US" sz="1100" dirty="0"/>
                    </a:p>
                  </a:txBody>
                  <a:tcPr anchor="ctr"/>
                </a:tc>
                <a:tc>
                  <a:txBody>
                    <a:bodyPr/>
                    <a:lstStyle/>
                    <a:p>
                      <a:pPr algn="ctr"/>
                      <a:r>
                        <a:rPr lang="en-US" sz="1100" dirty="0" smtClean="0"/>
                        <a:t>To</a:t>
                      </a:r>
                      <a:r>
                        <a:rPr lang="en-US" sz="1100" baseline="0" dirty="0" smtClean="0"/>
                        <a:t> </a:t>
                      </a:r>
                      <a:r>
                        <a:rPr lang="en-US" sz="1100" baseline="0" dirty="0" smtClean="0"/>
                        <a:t>voting</a:t>
                      </a:r>
                      <a:endParaRPr lang="en-US" sz="1100" baseline="0" dirty="0" smtClean="0"/>
                    </a:p>
                  </a:txBody>
                  <a:tcPr anchor="ctr"/>
                </a:tc>
                <a:extLst>
                  <a:ext uri="{0D108BD9-81ED-4DB2-BD59-A6C34878D82A}">
                    <a16:rowId xmlns:a16="http://schemas.microsoft.com/office/drawing/2014/main" val="3479907516"/>
                  </a:ext>
                </a:extLst>
              </a:tr>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1203315165"/>
                  </a:ext>
                </a:extLst>
              </a:tr>
              <a:tr h="232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aseline="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FF0000"/>
                        </a:solidFill>
                      </a:endParaRPr>
                    </a:p>
                  </a:txBody>
                  <a:tcPr anchor="ctr"/>
                </a:tc>
                <a:tc>
                  <a:txBody>
                    <a:bodyPr/>
                    <a:lstStyle/>
                    <a:p>
                      <a:pPr algn="ctr"/>
                      <a:endParaRPr lang="en-US" sz="1100" dirty="0"/>
                    </a:p>
                  </a:txBody>
                  <a:tcPr anchor="ctr"/>
                </a:tc>
                <a:tc>
                  <a:txBody>
                    <a:bodyPr/>
                    <a:lstStyle/>
                    <a:p>
                      <a:pPr algn="ctr"/>
                      <a:endParaRPr lang="en-US" sz="1100" dirty="0"/>
                    </a:p>
                  </a:txBody>
                  <a:tcPr anchor="ctr"/>
                </a:tc>
                <a:extLst>
                  <a:ext uri="{0D108BD9-81ED-4DB2-BD59-A6C34878D82A}">
                    <a16:rowId xmlns:a16="http://schemas.microsoft.com/office/drawing/2014/main" val="2391160727"/>
                  </a:ext>
                </a:extLst>
              </a:tr>
            </a:tbl>
          </a:graphicData>
        </a:graphic>
      </p:graphicFrame>
    </p:spTree>
    <p:extLst>
      <p:ext uri="{BB962C8B-B14F-4D97-AF65-F5344CB8AC3E}">
        <p14:creationId xmlns:p14="http://schemas.microsoft.com/office/powerpoint/2010/main" val="3036416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74425" y="457200"/>
            <a:ext cx="61531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304579" y="339836"/>
            <a:ext cx="4109797" cy="65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lvl="0" eaLnBrk="0" fontAlgn="base" hangingPunct="0">
              <a:spcBef>
                <a:spcPct val="0"/>
              </a:spcBef>
              <a:spcAft>
                <a:spcPct val="0"/>
              </a:spcAft>
            </a:pPr>
            <a:r>
              <a:rPr lang="en-US" altLang="en-US" sz="1600" dirty="0">
                <a:solidFill>
                  <a:srgbClr val="007A60"/>
                </a:solidFill>
                <a:latin typeface="Arial" panose="020B0604020202020204" pitchFamily="34" charset="0"/>
                <a:ea typeface="Times New Roman" panose="02020603050405020304" pitchFamily="18" charset="0"/>
                <a:cs typeface="Arial" panose="020B0604020202020204" pitchFamily="34" charset="0"/>
              </a:rPr>
              <a:t>Concrete &amp; Metal </a:t>
            </a: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Bridge Rail </a:t>
            </a:r>
            <a:r>
              <a:rPr lang="en-US" altLang="en-US" sz="16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007A60"/>
                </a:solidFill>
                <a:latin typeface="Arial" panose="020B0604020202020204" pitchFamily="34" charset="0"/>
                <a:ea typeface="Times New Roman" panose="02020603050405020304" pitchFamily="18" charset="0"/>
                <a:cs typeface="Arial" panose="020B0604020202020204" pitchFamily="34" charset="0"/>
              </a:rPr>
              <a:t>Traffic and Pedestrian WITH Sidewalk</a:t>
            </a:r>
            <a:endParaRPr kumimoji="0" lang="en-US" altLang="en-U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152400" y="6403185"/>
            <a:ext cx="6539812" cy="938719"/>
          </a:xfrm>
          <a:prstGeom prst="rect">
            <a:avLst/>
          </a:prstGeom>
        </p:spPr>
        <p:txBody>
          <a:bodyPr wrap="square">
            <a:spAutoFit/>
          </a:bodyPr>
          <a:lstStyle/>
          <a:p>
            <a:r>
              <a:rPr lang="en-US" sz="1100" dirty="0"/>
              <a:t>• </a:t>
            </a:r>
            <a:r>
              <a:rPr lang="en-US" sz="1100" dirty="0" smtClean="0"/>
              <a:t>Investigate </a:t>
            </a:r>
            <a:r>
              <a:rPr lang="en-US" sz="1100" dirty="0"/>
              <a:t>the potential impact of curb/sidewalk to previously studied bridge parapet wall </a:t>
            </a:r>
            <a:r>
              <a:rPr lang="en-US" sz="1100" dirty="0" smtClean="0"/>
              <a:t>height (TN) </a:t>
            </a:r>
          </a:p>
          <a:p>
            <a:endParaRPr lang="en-US" sz="1100" dirty="0" smtClean="0"/>
          </a:p>
          <a:p>
            <a:r>
              <a:rPr lang="en-US" sz="1100" dirty="0" smtClean="0"/>
              <a:t>•  Is there an opportunity to easily modify any of the 42" high systems adjacent to sidewalks to also meet combination traffic/cy cling barrier requirements with a height of 48" or 53"? (ONT)</a:t>
            </a:r>
          </a:p>
          <a:p>
            <a:endParaRPr lang="en-US" sz="1100" dirty="0"/>
          </a:p>
        </p:txBody>
      </p:sp>
      <p:graphicFrame>
        <p:nvGraphicFramePr>
          <p:cNvPr id="19" name="Table 18"/>
          <p:cNvGraphicFramePr>
            <a:graphicFrameLocks noGrp="1"/>
          </p:cNvGraphicFramePr>
          <p:nvPr>
            <p:extLst>
              <p:ext uri="{D42A27DB-BD31-4B8C-83A1-F6EECF244321}">
                <p14:modId xmlns:p14="http://schemas.microsoft.com/office/powerpoint/2010/main" val="1759832397"/>
              </p:ext>
            </p:extLst>
          </p:nvPr>
        </p:nvGraphicFramePr>
        <p:xfrm>
          <a:off x="145575" y="2590800"/>
          <a:ext cx="6546637" cy="3526829"/>
        </p:xfrm>
        <a:graphic>
          <a:graphicData uri="http://schemas.openxmlformats.org/drawingml/2006/table">
            <a:tbl>
              <a:tblPr firstRow="1" bandRow="1">
                <a:tableStyleId>{5C22544A-7EE6-4342-B048-85BDC9FD1C3A}</a:tableStyleId>
              </a:tblPr>
              <a:tblGrid>
                <a:gridCol w="1499474">
                  <a:extLst>
                    <a:ext uri="{9D8B030D-6E8A-4147-A177-3AD203B41FA5}">
                      <a16:colId xmlns:a16="http://schemas.microsoft.com/office/drawing/2014/main" val="77071865"/>
                    </a:ext>
                  </a:extLst>
                </a:gridCol>
                <a:gridCol w="3993750">
                  <a:extLst>
                    <a:ext uri="{9D8B030D-6E8A-4147-A177-3AD203B41FA5}">
                      <a16:colId xmlns:a16="http://schemas.microsoft.com/office/drawing/2014/main" val="4065479551"/>
                    </a:ext>
                  </a:extLst>
                </a:gridCol>
                <a:gridCol w="457200">
                  <a:extLst>
                    <a:ext uri="{9D8B030D-6E8A-4147-A177-3AD203B41FA5}">
                      <a16:colId xmlns:a16="http://schemas.microsoft.com/office/drawing/2014/main" val="2212690804"/>
                    </a:ext>
                  </a:extLst>
                </a:gridCol>
                <a:gridCol w="596213">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tc>
                <a:tc>
                  <a:txBody>
                    <a:bodyPr/>
                    <a:lstStyle/>
                    <a:p>
                      <a:pPr algn="ctr"/>
                      <a:r>
                        <a:rPr lang="en-US" sz="1100" dirty="0" smtClean="0"/>
                        <a:t>Discussion</a:t>
                      </a:r>
                      <a:endParaRPr lang="en-US" sz="1100" dirty="0"/>
                    </a:p>
                  </a:txBody>
                  <a:tcPr/>
                </a:tc>
                <a:tc>
                  <a:txBody>
                    <a:bodyPr/>
                    <a:lstStyle/>
                    <a:p>
                      <a:pPr algn="ctr"/>
                      <a:r>
                        <a:rPr lang="en-US" sz="1100" dirty="0" smtClean="0"/>
                        <a:t>PO </a:t>
                      </a:r>
                      <a:r>
                        <a:rPr lang="en-US" sz="1100" dirty="0" smtClean="0"/>
                        <a:t>Item</a:t>
                      </a:r>
                      <a:endParaRPr lang="en-US" sz="1100" dirty="0"/>
                    </a:p>
                  </a:txBody>
                  <a:tcPr/>
                </a:tc>
                <a:tc>
                  <a:txBody>
                    <a:bodyPr/>
                    <a:lstStyle/>
                    <a:p>
                      <a:pPr algn="ctr"/>
                      <a:r>
                        <a:rPr lang="en-US" sz="1100" dirty="0" smtClean="0"/>
                        <a:t>To</a:t>
                      </a:r>
                      <a:r>
                        <a:rPr lang="en-US" sz="1100" baseline="0" dirty="0" smtClean="0"/>
                        <a:t> </a:t>
                      </a:r>
                      <a:r>
                        <a:rPr lang="en-US" sz="1100" baseline="0" dirty="0" smtClean="0"/>
                        <a:t>voting</a:t>
                      </a:r>
                      <a:endParaRPr lang="en-US" sz="1100" baseline="0" dirty="0" smtClean="0"/>
                    </a:p>
                  </a:txBody>
                  <a:tcPr/>
                </a:tc>
                <a:extLst>
                  <a:ext uri="{0D108BD9-81ED-4DB2-BD59-A6C34878D82A}">
                    <a16:rowId xmlns:a16="http://schemas.microsoft.com/office/drawing/2014/main" val="3479907516"/>
                  </a:ext>
                </a:extLst>
              </a:tr>
              <a:tr h="2325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Investigating</a:t>
                      </a:r>
                      <a:r>
                        <a:rPr lang="en-US" sz="1100" baseline="0" dirty="0" smtClean="0"/>
                        <a:t> curb/sidewalk impact to parapet wall height</a:t>
                      </a:r>
                      <a:endParaRPr lang="en-US" sz="11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smtClean="0">
                          <a:solidFill>
                            <a:srgbClr val="FF0000"/>
                          </a:solidFill>
                          <a:effectLst/>
                          <a:latin typeface="+mn-lt"/>
                          <a:ea typeface="+mn-ea"/>
                          <a:cs typeface="+mn-cs"/>
                        </a:rPr>
                        <a:t>Comment from Tennessee:  “Guardrail placement offset distance from the curb is based on posted speed so, the question is when a 6” curb added wit 5 ft. sidewalk is the existing 32” parapet is still OK or 10 ft. sidewalk or 36” barrier etc. is needed to mitigate.” </a:t>
                      </a:r>
                      <a:endParaRPr lang="en-US" sz="1050" dirty="0" smtClean="0">
                        <a:solidFill>
                          <a:srgbClr val="FF0000"/>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203315165"/>
                  </a:ext>
                </a:extLst>
              </a:tr>
              <a:tr h="925830">
                <a:tc>
                  <a:txBody>
                    <a:bodyPr/>
                    <a:lstStyle/>
                    <a:p>
                      <a:pPr algn="ctr"/>
                      <a:r>
                        <a:rPr lang="en-US" sz="1100" dirty="0" smtClean="0"/>
                        <a:t>Modifying 42” systems to reach 48”+</a:t>
                      </a:r>
                      <a:r>
                        <a:rPr lang="en-US" sz="1100" baseline="0" dirty="0" smtClean="0"/>
                        <a:t> Height, TL-4</a:t>
                      </a:r>
                      <a:endParaRPr lang="en-US" sz="1100" dirty="0"/>
                    </a:p>
                  </a:txBody>
                  <a:tcPr anchor="ctr"/>
                </a:tc>
                <a:tc>
                  <a:txBody>
                    <a:bodyPr/>
                    <a:lstStyle/>
                    <a:p>
                      <a:pPr algn="l"/>
                      <a:r>
                        <a:rPr lang="en-US" sz="1050" dirty="0" smtClean="0">
                          <a:solidFill>
                            <a:srgbClr val="FF0000"/>
                          </a:solidFill>
                        </a:rPr>
                        <a:t>Comment from</a:t>
                      </a:r>
                      <a:r>
                        <a:rPr lang="en-US" sz="1050" baseline="0" dirty="0" smtClean="0">
                          <a:solidFill>
                            <a:srgbClr val="FF0000"/>
                          </a:solidFill>
                        </a:rPr>
                        <a:t> Ontario:  “Can the pooled fund consider a design modification to the NM design (Project 20-07/Task 395, page 129, see attached document to this question) to add additional lighter railing(s) on top (or angled away from traffic to accommodate TL-4 ZOI) of the 42” TL-4 system to increase overall height to 48” or 54” for cycling without compromising TL-4 performance or become detached to potentially fall on traffic below bridge? Could this be done for an installation on top of a concrete curb (instead of the steel angle iron) or on a sidewalk?”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design and full-scale testing (TL-4?, 4-12,</a:t>
                      </a:r>
                      <a:r>
                        <a:rPr lang="en-US" sz="1050" baseline="0" dirty="0" smtClean="0">
                          <a:solidFill>
                            <a:srgbClr val="FF0000"/>
                          </a:solidFill>
                        </a:rPr>
                        <a:t> 4-11 and 4-10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2391160727"/>
                  </a:ext>
                </a:extLst>
              </a:tr>
              <a:tr h="516929">
                <a:tc>
                  <a:txBody>
                    <a:bodyPr/>
                    <a:lstStyle/>
                    <a:p>
                      <a:pPr algn="ct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2026036951"/>
                  </a:ext>
                </a:extLst>
              </a:tr>
            </a:tbl>
          </a:graphicData>
        </a:graphic>
      </p:graphicFrame>
      <p:sp>
        <p:nvSpPr>
          <p:cNvPr id="21" name="Rectangle 20"/>
          <p:cNvSpPr/>
          <p:nvPr/>
        </p:nvSpPr>
        <p:spPr>
          <a:xfrm>
            <a:off x="190058" y="6172200"/>
            <a:ext cx="4534342" cy="261610"/>
          </a:xfrm>
          <a:prstGeom prst="rect">
            <a:avLst/>
          </a:prstGeom>
        </p:spPr>
        <p:txBody>
          <a:bodyPr wrap="square">
            <a:spAutoFit/>
          </a:bodyPr>
          <a:lstStyle/>
          <a:p>
            <a:r>
              <a:rPr lang="en-US" sz="1100" i="1" dirty="0"/>
              <a:t>C</a:t>
            </a:r>
            <a:r>
              <a:rPr lang="en-US" sz="1100" i="1" dirty="0" smtClean="0"/>
              <a:t>omments from the survey:</a:t>
            </a:r>
          </a:p>
        </p:txBody>
      </p:sp>
      <p:sp>
        <p:nvSpPr>
          <p:cNvPr id="10" name="Rectangle 9"/>
          <p:cNvSpPr/>
          <p:nvPr/>
        </p:nvSpPr>
        <p:spPr>
          <a:xfrm>
            <a:off x="291156" y="995571"/>
            <a:ext cx="4738044" cy="900246"/>
          </a:xfrm>
          <a:prstGeom prst="rect">
            <a:avLst/>
          </a:prstGeom>
        </p:spPr>
        <p:txBody>
          <a:bodyPr wrap="square">
            <a:spAutoFit/>
          </a:bodyPr>
          <a:lstStyle/>
          <a:p>
            <a:r>
              <a:rPr lang="en-US" sz="1050" i="1" dirty="0" smtClean="0"/>
              <a:t>Reminder: </a:t>
            </a:r>
          </a:p>
          <a:p>
            <a:pPr marL="171450" indent="-171450">
              <a:buFont typeface="Arial" panose="020B0604020202020204" pitchFamily="34" charset="0"/>
              <a:buChar char="•"/>
            </a:pPr>
            <a:r>
              <a:rPr lang="en-US" sz="1050" i="1" dirty="0" smtClean="0"/>
              <a:t>Bridge Rail Combination Concrete Metal – Traffic &amp; Pedestrian with sidewalk developed tables</a:t>
            </a:r>
          </a:p>
          <a:p>
            <a:pPr marL="171450" indent="-171450">
              <a:buFont typeface="Arial" panose="020B0604020202020204" pitchFamily="34" charset="0"/>
              <a:buChar char="•"/>
            </a:pPr>
            <a:r>
              <a:rPr lang="en-US" sz="1050" i="1" dirty="0"/>
              <a:t>NCHRP 20-07 Task 395 </a:t>
            </a:r>
            <a:r>
              <a:rPr lang="en-US" sz="1050" i="1" dirty="0" smtClean="0"/>
              <a:t>– global equivalency &amp; rail </a:t>
            </a:r>
            <a:r>
              <a:rPr lang="en-US" sz="1050" i="1" dirty="0"/>
              <a:t>specific analysis</a:t>
            </a:r>
          </a:p>
          <a:p>
            <a:pPr marL="171450" indent="-171450">
              <a:buFont typeface="Arial" panose="020B0604020202020204" pitchFamily="34" charset="0"/>
              <a:buChar char="•"/>
            </a:pPr>
            <a:r>
              <a:rPr lang="en-US" sz="1050" i="1" dirty="0" smtClean="0"/>
              <a:t>MASH </a:t>
            </a:r>
            <a:r>
              <a:rPr lang="en-US" sz="1050" i="1" dirty="0" smtClean="0"/>
              <a:t>Database</a:t>
            </a:r>
            <a:endParaRPr lang="en-US" sz="1050" i="1" dirty="0"/>
          </a:p>
        </p:txBody>
      </p:sp>
      <p:pic>
        <p:nvPicPr>
          <p:cNvPr id="2" name="Picture 1"/>
          <p:cNvPicPr>
            <a:picLocks noChangeAspect="1"/>
          </p:cNvPicPr>
          <p:nvPr/>
        </p:nvPicPr>
        <p:blipFill>
          <a:blip r:embed="rId2"/>
          <a:stretch>
            <a:fillRect/>
          </a:stretch>
        </p:blipFill>
        <p:spPr>
          <a:xfrm>
            <a:off x="4894708" y="533401"/>
            <a:ext cx="1645104" cy="990600"/>
          </a:xfrm>
          <a:prstGeom prst="rect">
            <a:avLst/>
          </a:prstGeom>
        </p:spPr>
      </p:pic>
      <p:sp>
        <p:nvSpPr>
          <p:cNvPr id="12" name="Rectangle 11"/>
          <p:cNvSpPr/>
          <p:nvPr/>
        </p:nvSpPr>
        <p:spPr>
          <a:xfrm>
            <a:off x="291155" y="1828800"/>
            <a:ext cx="6020137" cy="738664"/>
          </a:xfrm>
          <a:prstGeom prst="rect">
            <a:avLst/>
          </a:prstGeom>
        </p:spPr>
        <p:txBody>
          <a:bodyPr wrap="square">
            <a:spAutoFit/>
          </a:bodyPr>
          <a:lstStyle/>
          <a:p>
            <a:pPr marL="171450" indent="-171450">
              <a:buFont typeface="Arial" panose="020B0604020202020204" pitchFamily="34" charset="0"/>
              <a:buChar char="•"/>
            </a:pPr>
            <a:r>
              <a:rPr lang="en-US" sz="1050" i="1" dirty="0" smtClean="0"/>
              <a:t>Caltrans tested 732SW </a:t>
            </a:r>
            <a:r>
              <a:rPr lang="en-US" sz="1050" i="1" dirty="0"/>
              <a:t>system </a:t>
            </a:r>
            <a:r>
              <a:rPr lang="en-US" sz="1050" i="1" dirty="0" smtClean="0"/>
              <a:t>(vertical</a:t>
            </a:r>
            <a:r>
              <a:rPr lang="en-US" sz="1050" i="1" dirty="0"/>
              <a:t>, reinforced concrete wall on a sidewalk with a pedestrian steel tubular handrail </a:t>
            </a:r>
            <a:r>
              <a:rPr lang="en-US" sz="1050" i="1" dirty="0" smtClean="0"/>
              <a:t>on top) (B259) </a:t>
            </a:r>
          </a:p>
          <a:p>
            <a:r>
              <a:rPr lang="en-US" sz="1050" i="1" dirty="0">
                <a:hlinkClick r:id="rId3"/>
              </a:rPr>
              <a:t>https://www.roadsidepooledfund.org/longitudinal-barrier/caltrans-type-732sw-bridge-rail</a:t>
            </a:r>
            <a:r>
              <a:rPr lang="en-US" sz="1050" i="1" dirty="0" smtClean="0">
                <a:hlinkClick r:id="rId3"/>
              </a:rPr>
              <a:t>/</a:t>
            </a:r>
            <a:endParaRPr lang="en-US" sz="1050" i="1" dirty="0" smtClean="0"/>
          </a:p>
          <a:p>
            <a:r>
              <a:rPr lang="en-US" sz="1050" i="1" dirty="0"/>
              <a:t>Test 3-10 resulted in a ridedown acceleration </a:t>
            </a:r>
            <a:r>
              <a:rPr lang="en-US" sz="1050" i="1" dirty="0" smtClean="0"/>
              <a:t>outside MASH </a:t>
            </a:r>
            <a:r>
              <a:rPr lang="en-US" sz="1050" i="1" dirty="0"/>
              <a:t>09 limits. </a:t>
            </a:r>
            <a:r>
              <a:rPr lang="en-US" sz="1050" i="1" dirty="0" smtClean="0"/>
              <a:t> Was further reduced to TL-2</a:t>
            </a:r>
            <a:r>
              <a:rPr lang="en-US" sz="1050" i="1" dirty="0" smtClean="0"/>
              <a:t>.</a:t>
            </a:r>
            <a:endParaRPr lang="en-US" sz="1050" dirty="0" smtClean="0"/>
          </a:p>
        </p:txBody>
      </p:sp>
      <p:sp>
        <p:nvSpPr>
          <p:cNvPr id="3" name="Slide Number Placeholder 2"/>
          <p:cNvSpPr>
            <a:spLocks noGrp="1"/>
          </p:cNvSpPr>
          <p:nvPr>
            <p:ph type="sldNum" sz="quarter" idx="12"/>
          </p:nvPr>
        </p:nvSpPr>
        <p:spPr/>
        <p:txBody>
          <a:bodyPr/>
          <a:lstStyle/>
          <a:p>
            <a:fld id="{C483F5C2-F44C-4882-BDDA-EB39CCEFBD80}" type="slidenum">
              <a:rPr lang="en-US" smtClean="0"/>
              <a:pPr/>
              <a:t>7</a:t>
            </a:fld>
            <a:endParaRPr lang="en-US" dirty="0"/>
          </a:p>
        </p:txBody>
      </p:sp>
      <p:sp>
        <p:nvSpPr>
          <p:cNvPr id="14" name="Rectangle 13"/>
          <p:cNvSpPr/>
          <p:nvPr/>
        </p:nvSpPr>
        <p:spPr>
          <a:xfrm>
            <a:off x="228600" y="7239000"/>
            <a:ext cx="4534342" cy="261610"/>
          </a:xfrm>
          <a:prstGeom prst="rect">
            <a:avLst/>
          </a:prstGeom>
        </p:spPr>
        <p:txBody>
          <a:bodyPr wrap="square">
            <a:spAutoFit/>
          </a:bodyPr>
          <a:lstStyle/>
          <a:p>
            <a:r>
              <a:rPr lang="en-US" sz="1100" i="1" dirty="0" smtClean="0"/>
              <a:t>NOTES:</a:t>
            </a:r>
          </a:p>
        </p:txBody>
      </p:sp>
      <p:sp>
        <p:nvSpPr>
          <p:cNvPr id="15" name="Rounded Rectangle 14"/>
          <p:cNvSpPr/>
          <p:nvPr/>
        </p:nvSpPr>
        <p:spPr>
          <a:xfrm>
            <a:off x="228600" y="7543800"/>
            <a:ext cx="6153104" cy="931336"/>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857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ChangeArrowheads="1"/>
          </p:cNvSpPr>
          <p:nvPr/>
        </p:nvSpPr>
        <p:spPr bwMode="auto">
          <a:xfrm>
            <a:off x="4333820" y="491594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rotWithShape="1">
          <a:blip r:embed="rId2"/>
          <a:srcRect l="68530" t="43761" r="27415" b="49059"/>
          <a:stretch/>
        </p:blipFill>
        <p:spPr>
          <a:xfrm>
            <a:off x="4987855" y="344249"/>
            <a:ext cx="1580922" cy="1465044"/>
          </a:xfrm>
          <a:prstGeom prst="rect">
            <a:avLst/>
          </a:prstGeom>
        </p:spPr>
      </p:pic>
      <p:sp>
        <p:nvSpPr>
          <p:cNvPr id="21" name="Rectangle 20"/>
          <p:cNvSpPr/>
          <p:nvPr/>
        </p:nvSpPr>
        <p:spPr>
          <a:xfrm>
            <a:off x="318693" y="5816173"/>
            <a:ext cx="5920633" cy="1938992"/>
          </a:xfrm>
          <a:prstGeom prst="rect">
            <a:avLst/>
          </a:prstGeom>
        </p:spPr>
        <p:txBody>
          <a:bodyPr wrap="square">
            <a:spAutoFit/>
          </a:bodyPr>
          <a:lstStyle/>
          <a:p>
            <a:pPr>
              <a:spcAft>
                <a:spcPts val="300"/>
              </a:spcAft>
            </a:pPr>
            <a:r>
              <a:rPr lang="en-US" sz="1100" dirty="0" smtClean="0"/>
              <a:t>• Are </a:t>
            </a:r>
            <a:r>
              <a:rPr lang="en-US" sz="1100" dirty="0"/>
              <a:t>there TL2 or TL3 curb mounted that can be used as retrofit in front of existing railings that need to be kept for aesthetic or historic purposes</a:t>
            </a:r>
            <a:r>
              <a:rPr lang="en-US" sz="1100" dirty="0" smtClean="0"/>
              <a:t>? (MASS)</a:t>
            </a:r>
          </a:p>
          <a:p>
            <a:pPr>
              <a:spcAft>
                <a:spcPts val="300"/>
              </a:spcAft>
            </a:pPr>
            <a:r>
              <a:rPr lang="en-US" sz="1100" dirty="0" smtClean="0"/>
              <a:t>• </a:t>
            </a:r>
            <a:r>
              <a:rPr lang="en-US" sz="1100" dirty="0" smtClean="0"/>
              <a:t>A Thrie Beam Retrofit option should be considered (Michigan)</a:t>
            </a:r>
          </a:p>
          <a:p>
            <a:pPr>
              <a:spcAft>
                <a:spcPts val="300"/>
              </a:spcAft>
            </a:pPr>
            <a:r>
              <a:rPr lang="en-US" sz="1100" dirty="0" smtClean="0"/>
              <a:t>• </a:t>
            </a:r>
            <a:r>
              <a:rPr lang="en-US" sz="1100" dirty="0" smtClean="0"/>
              <a:t>We </a:t>
            </a:r>
            <a:r>
              <a:rPr lang="en-US" sz="1100" dirty="0"/>
              <a:t>are more interested in options for retrofitting old bridge decks. In that case we suggest </a:t>
            </a:r>
            <a:r>
              <a:rPr lang="en-US" sz="1100" dirty="0" smtClean="0"/>
              <a:t>TL-3 (Utah)</a:t>
            </a:r>
          </a:p>
          <a:p>
            <a:pPr>
              <a:spcAft>
                <a:spcPts val="300"/>
              </a:spcAft>
            </a:pPr>
            <a:r>
              <a:rPr lang="en-US" sz="1100" dirty="0" smtClean="0"/>
              <a:t>• </a:t>
            </a:r>
            <a:r>
              <a:rPr lang="en-US" sz="1100" dirty="0" smtClean="0"/>
              <a:t>Discussion </a:t>
            </a:r>
            <a:r>
              <a:rPr lang="en-US" sz="1100" dirty="0"/>
              <a:t>or guidance for retrofitting (dowelling) replacement concrete barriers into </a:t>
            </a:r>
            <a:r>
              <a:rPr lang="en-US" sz="1100" dirty="0" smtClean="0"/>
              <a:t>existing </a:t>
            </a:r>
            <a:r>
              <a:rPr lang="en-US" sz="1100" dirty="0"/>
              <a:t>bridge decks. For example, with reference to Fig. 4.46 or 4.48 from TTI Task 395 report, is guidance </a:t>
            </a:r>
            <a:r>
              <a:rPr lang="en-US" sz="1100" dirty="0" smtClean="0"/>
              <a:t>available </a:t>
            </a:r>
            <a:r>
              <a:rPr lang="en-US" sz="1100" dirty="0"/>
              <a:t>for dowelling the TL-5 F-Shape barriers into </a:t>
            </a:r>
            <a:r>
              <a:rPr lang="en-US" sz="1100" dirty="0" smtClean="0"/>
              <a:t>existing </a:t>
            </a:r>
            <a:r>
              <a:rPr lang="en-US" sz="1100" dirty="0"/>
              <a:t>bridge decks, more specifically , the angled bar adjacent to the lower traffic face of barrier</a:t>
            </a:r>
            <a:r>
              <a:rPr lang="en-US" sz="1100" dirty="0" smtClean="0"/>
              <a:t>? (ONT</a:t>
            </a:r>
            <a:r>
              <a:rPr lang="en-US" sz="1100" dirty="0" smtClean="0"/>
              <a:t>)</a:t>
            </a:r>
          </a:p>
          <a:p>
            <a:pPr marL="171450" indent="-171450">
              <a:spcAft>
                <a:spcPts val="300"/>
              </a:spcAft>
              <a:buFont typeface="Arial" panose="020B0604020202020204" pitchFamily="34" charset="0"/>
              <a:buChar char="•"/>
            </a:pPr>
            <a:r>
              <a:rPr lang="en-US" sz="1100" dirty="0" smtClean="0"/>
              <a:t>Information collection for retrofitting bridge rail (WI)</a:t>
            </a:r>
            <a:endParaRPr lang="en-US" sz="1100" dirty="0"/>
          </a:p>
        </p:txBody>
      </p:sp>
      <p:graphicFrame>
        <p:nvGraphicFramePr>
          <p:cNvPr id="22" name="Table 21"/>
          <p:cNvGraphicFramePr>
            <a:graphicFrameLocks noGrp="1"/>
          </p:cNvGraphicFramePr>
          <p:nvPr>
            <p:extLst>
              <p:ext uri="{D42A27DB-BD31-4B8C-83A1-F6EECF244321}">
                <p14:modId xmlns:p14="http://schemas.microsoft.com/office/powerpoint/2010/main" val="4143252052"/>
              </p:ext>
            </p:extLst>
          </p:nvPr>
        </p:nvGraphicFramePr>
        <p:xfrm>
          <a:off x="318694" y="1949246"/>
          <a:ext cx="5920633" cy="3460954"/>
        </p:xfrm>
        <a:graphic>
          <a:graphicData uri="http://schemas.openxmlformats.org/drawingml/2006/table">
            <a:tbl>
              <a:tblPr firstRow="1" bandRow="1">
                <a:tableStyleId>{5C22544A-7EE6-4342-B048-85BDC9FD1C3A}</a:tableStyleId>
              </a:tblPr>
              <a:tblGrid>
                <a:gridCol w="1973544">
                  <a:extLst>
                    <a:ext uri="{9D8B030D-6E8A-4147-A177-3AD203B41FA5}">
                      <a16:colId xmlns:a16="http://schemas.microsoft.com/office/drawing/2014/main" val="77071865"/>
                    </a:ext>
                  </a:extLst>
                </a:gridCol>
                <a:gridCol w="2722925">
                  <a:extLst>
                    <a:ext uri="{9D8B030D-6E8A-4147-A177-3AD203B41FA5}">
                      <a16:colId xmlns:a16="http://schemas.microsoft.com/office/drawing/2014/main" val="4065479551"/>
                    </a:ext>
                  </a:extLst>
                </a:gridCol>
                <a:gridCol w="605783">
                  <a:extLst>
                    <a:ext uri="{9D8B030D-6E8A-4147-A177-3AD203B41FA5}">
                      <a16:colId xmlns:a16="http://schemas.microsoft.com/office/drawing/2014/main" val="2212690804"/>
                    </a:ext>
                  </a:extLst>
                </a:gridCol>
                <a:gridCol w="618381">
                  <a:extLst>
                    <a:ext uri="{9D8B030D-6E8A-4147-A177-3AD203B41FA5}">
                      <a16:colId xmlns:a16="http://schemas.microsoft.com/office/drawing/2014/main" val="2963508533"/>
                    </a:ext>
                  </a:extLst>
                </a:gridCol>
              </a:tblGrid>
              <a:tr h="407770">
                <a:tc>
                  <a:txBody>
                    <a:bodyPr/>
                    <a:lstStyle/>
                    <a:p>
                      <a:pPr algn="ctr"/>
                      <a:r>
                        <a:rPr lang="en-US" sz="1100" dirty="0" smtClean="0"/>
                        <a:t>Potential Projects</a:t>
                      </a:r>
                      <a:endParaRPr lang="en-US" sz="1100" dirty="0"/>
                    </a:p>
                  </a:txBody>
                  <a:tcPr/>
                </a:tc>
                <a:tc>
                  <a:txBody>
                    <a:bodyPr/>
                    <a:lstStyle/>
                    <a:p>
                      <a:pPr algn="ctr"/>
                      <a:r>
                        <a:rPr lang="en-US" sz="1100" dirty="0" smtClean="0"/>
                        <a:t>Discussion</a:t>
                      </a:r>
                      <a:endParaRPr lang="en-US" sz="1100" dirty="0"/>
                    </a:p>
                  </a:txBody>
                  <a:tcPr/>
                </a:tc>
                <a:tc>
                  <a:txBody>
                    <a:bodyPr/>
                    <a:lstStyle/>
                    <a:p>
                      <a:pPr algn="ctr"/>
                      <a:r>
                        <a:rPr lang="en-US" sz="1100" dirty="0" smtClean="0"/>
                        <a:t>PO Item?</a:t>
                      </a:r>
                      <a:endParaRPr lang="en-US" sz="1100" dirty="0"/>
                    </a:p>
                  </a:txBody>
                  <a:tcPr/>
                </a:tc>
                <a:tc>
                  <a:txBody>
                    <a:bodyPr/>
                    <a:lstStyle/>
                    <a:p>
                      <a:pPr algn="ctr"/>
                      <a:r>
                        <a:rPr lang="en-US" sz="1100" dirty="0" smtClean="0"/>
                        <a:t>To</a:t>
                      </a:r>
                      <a:r>
                        <a:rPr lang="en-US" sz="1100" baseline="0" dirty="0" smtClean="0"/>
                        <a:t> voting?</a:t>
                      </a:r>
                    </a:p>
                  </a:txBody>
                  <a:tcPr/>
                </a:tc>
                <a:extLst>
                  <a:ext uri="{0D108BD9-81ED-4DB2-BD59-A6C34878D82A}">
                    <a16:rowId xmlns:a16="http://schemas.microsoft.com/office/drawing/2014/main" val="3479907516"/>
                  </a:ext>
                </a:extLst>
              </a:tr>
              <a:tr h="519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TL2/TL3</a:t>
                      </a:r>
                      <a:r>
                        <a:rPr lang="en-US" sz="1100" baseline="0" dirty="0" smtClean="0"/>
                        <a:t> Retrofit for Aesthetic/Historic Railings</a:t>
                      </a:r>
                      <a:endParaRPr lang="en-US" sz="1100" dirty="0" smtClean="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design and full-scale testing (</a:t>
                      </a:r>
                      <a:r>
                        <a:rPr lang="en-US" sz="1050" baseline="0" dirty="0" smtClean="0">
                          <a:solidFill>
                            <a:srgbClr val="FF0000"/>
                          </a:solidFill>
                        </a:rPr>
                        <a:t>-11 and -10</a:t>
                      </a:r>
                      <a:r>
                        <a:rPr lang="en-US" sz="1050" dirty="0" smtClean="0">
                          <a:solidFill>
                            <a:srgbClr val="FF0000"/>
                          </a:solidFill>
                        </a:rPr>
                        <a:t>)</a:t>
                      </a:r>
                      <a:r>
                        <a:rPr lang="en-US" sz="1050" baseline="0" dirty="0" smtClean="0">
                          <a:solidFill>
                            <a:srgbClr val="FF0000"/>
                          </a:solidFill>
                        </a:rPr>
                        <a:t>. </a:t>
                      </a:r>
                      <a:endParaRPr lang="en-US" sz="1050" dirty="0" smtClean="0">
                        <a:solidFill>
                          <a:srgbClr val="FF0000"/>
                        </a:solidFill>
                      </a:endParaRPr>
                    </a:p>
                  </a:txBody>
                  <a:tcPr anchor="ct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203315165"/>
                  </a:ext>
                </a:extLst>
              </a:tr>
              <a:tr h="232596">
                <a:tc>
                  <a:txBody>
                    <a:bodyPr/>
                    <a:lstStyle/>
                    <a:p>
                      <a:pPr algn="ctr"/>
                      <a:r>
                        <a:rPr lang="en-US" sz="1100" dirty="0" err="1" smtClean="0"/>
                        <a:t>Thrie</a:t>
                      </a:r>
                      <a:r>
                        <a:rPr lang="en-US" sz="1100" baseline="0" dirty="0" smtClean="0"/>
                        <a:t> Beam Retrofit Option</a:t>
                      </a: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design and full-scale testing (</a:t>
                      </a:r>
                      <a:r>
                        <a:rPr lang="en-US" sz="1050" baseline="0" dirty="0" smtClean="0">
                          <a:solidFill>
                            <a:srgbClr val="FF0000"/>
                          </a:solidFill>
                        </a:rPr>
                        <a:t>-11 and -10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nchor="ct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2391160727"/>
                  </a:ext>
                </a:extLst>
              </a:tr>
              <a:tr h="232596">
                <a:tc>
                  <a:txBody>
                    <a:bodyPr/>
                    <a:lstStyle/>
                    <a:p>
                      <a:pPr algn="ctr"/>
                      <a:r>
                        <a:rPr lang="en-US" sz="1100" dirty="0" smtClean="0"/>
                        <a:t>TL-3 Old Bridge Deck Retrofit</a:t>
                      </a: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Pr</a:t>
                      </a:r>
                      <a:r>
                        <a:rPr lang="en-US" sz="1050" dirty="0" smtClean="0">
                          <a:solidFill>
                            <a:srgbClr val="FF0000"/>
                          </a:solidFill>
                        </a:rPr>
                        <a:t>oject would require design and full-scale testing (3</a:t>
                      </a:r>
                      <a:r>
                        <a:rPr lang="en-US" sz="1050" baseline="0" dirty="0" smtClean="0">
                          <a:solidFill>
                            <a:srgbClr val="FF0000"/>
                          </a:solidFill>
                        </a:rPr>
                        <a:t>-11 and 3-10</a:t>
                      </a:r>
                      <a:r>
                        <a:rPr lang="en-US" sz="1050" dirty="0" smtClean="0">
                          <a:solidFill>
                            <a:srgbClr val="FF0000"/>
                          </a:solidFill>
                        </a:rPr>
                        <a:t>)</a:t>
                      </a:r>
                      <a:r>
                        <a:rPr lang="en-US" sz="1050" baseline="0" dirty="0" smtClean="0">
                          <a:solidFill>
                            <a:srgbClr val="FF0000"/>
                          </a:solidFill>
                        </a:rPr>
                        <a:t>. </a:t>
                      </a:r>
                      <a:endParaRPr lang="en-US" sz="1050" dirty="0" smtClean="0">
                        <a:solidFill>
                          <a:schemeClr val="tx1"/>
                        </a:solidFill>
                      </a:endParaRPr>
                    </a:p>
                  </a:txBody>
                  <a:tcPr anchor="ct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930882578"/>
                  </a:ext>
                </a:extLst>
              </a:tr>
              <a:tr h="297180">
                <a:tc>
                  <a:txBody>
                    <a:bodyPr/>
                    <a:lstStyle/>
                    <a:p>
                      <a:pPr algn="ctr"/>
                      <a:r>
                        <a:rPr lang="en-US" sz="1100" dirty="0" smtClean="0"/>
                        <a:t>Retrofitting</a:t>
                      </a:r>
                      <a:r>
                        <a:rPr lang="en-US" sz="1100" baseline="0" dirty="0" smtClean="0"/>
                        <a:t> replacement concrete barriers into existing bridge decks</a:t>
                      </a:r>
                      <a:endParaRPr lang="en-US" sz="1100" dirty="0"/>
                    </a:p>
                  </a:txBody>
                  <a:tcPr anchor="ctr"/>
                </a:tc>
                <a:tc>
                  <a:txBody>
                    <a:bodyPr/>
                    <a:lstStyle/>
                    <a:p>
                      <a:pPr algn="l"/>
                      <a:r>
                        <a:rPr lang="en-US" sz="1050" baseline="0" dirty="0" smtClean="0">
                          <a:solidFill>
                            <a:srgbClr val="FF0000"/>
                          </a:solidFill>
                        </a:rPr>
                        <a:t>Dowelling is possible if the bar strength can be developed based on epoxy &amp; available embedment depth (e.g. 6”)</a:t>
                      </a:r>
                      <a:endParaRPr lang="en-US" sz="1050" dirty="0">
                        <a:solidFill>
                          <a:srgbClr val="FF0000"/>
                        </a:solidFill>
                      </a:endParaRPr>
                    </a:p>
                  </a:txBody>
                  <a:tcPr anchor="ct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483989361"/>
                  </a:ext>
                </a:extLst>
              </a:tr>
              <a:tr h="365760">
                <a:tc>
                  <a:txBody>
                    <a:bodyPr/>
                    <a:lstStyle/>
                    <a:p>
                      <a:pPr algn="ctr"/>
                      <a:r>
                        <a:rPr lang="en-US" sz="1100" dirty="0" smtClean="0"/>
                        <a:t>Information collection for retrofitting bridge rail </a:t>
                      </a: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FF0000"/>
                          </a:solidFill>
                        </a:rPr>
                        <a:t>This was a need that was brought up at the last </a:t>
                      </a:r>
                      <a:r>
                        <a:rPr lang="en-US" sz="1050" baseline="0" dirty="0" err="1" smtClean="0">
                          <a:solidFill>
                            <a:srgbClr val="FF0000"/>
                          </a:solidFill>
                        </a:rPr>
                        <a:t>Webex</a:t>
                      </a:r>
                      <a:r>
                        <a:rPr lang="en-US" sz="1050" baseline="0" dirty="0" smtClean="0">
                          <a:solidFill>
                            <a:srgbClr val="FF0000"/>
                          </a:solidFill>
                        </a:rPr>
                        <a:t> call with the Members.  Erik (WI) submitted document WI created for this purpose. </a:t>
                      </a:r>
                      <a:endParaRPr lang="en-US" sz="1050" dirty="0" smtClean="0">
                        <a:solidFill>
                          <a:schemeClr val="tx1"/>
                        </a:solidFill>
                      </a:endParaRPr>
                    </a:p>
                  </a:txBody>
                  <a:tcPr anchor="ct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98765232"/>
                  </a:ext>
                </a:extLst>
              </a:tr>
              <a:tr h="365760">
                <a:tc>
                  <a:txBody>
                    <a:bodyPr/>
                    <a:lstStyle/>
                    <a:p>
                      <a:pPr algn="ctr"/>
                      <a:endParaRPr 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endParaRPr>
                    </a:p>
                  </a:txBody>
                  <a:tcPr anchor="ct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230879461"/>
                  </a:ext>
                </a:extLst>
              </a:tr>
            </a:tbl>
          </a:graphicData>
        </a:graphic>
      </p:graphicFrame>
      <p:sp>
        <p:nvSpPr>
          <p:cNvPr id="24" name="Rectangle 23"/>
          <p:cNvSpPr/>
          <p:nvPr/>
        </p:nvSpPr>
        <p:spPr>
          <a:xfrm>
            <a:off x="318693" y="5486400"/>
            <a:ext cx="5173251" cy="261610"/>
          </a:xfrm>
          <a:prstGeom prst="rect">
            <a:avLst/>
          </a:prstGeom>
        </p:spPr>
        <p:txBody>
          <a:bodyPr wrap="square">
            <a:spAutoFit/>
          </a:bodyPr>
          <a:lstStyle/>
          <a:p>
            <a:r>
              <a:rPr lang="en-US" sz="1100" i="1" dirty="0" smtClean="0"/>
              <a:t>Many states commented on the need for retrofit options:</a:t>
            </a:r>
          </a:p>
        </p:txBody>
      </p:sp>
      <p:sp>
        <p:nvSpPr>
          <p:cNvPr id="25" name="Rectangle 6"/>
          <p:cNvSpPr>
            <a:spLocks noChangeArrowheads="1"/>
          </p:cNvSpPr>
          <p:nvPr/>
        </p:nvSpPr>
        <p:spPr bwMode="auto">
          <a:xfrm>
            <a:off x="457200" y="152400"/>
            <a:ext cx="764633" cy="43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3808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7A60"/>
                </a:solidFill>
                <a:effectLst/>
                <a:latin typeface="Arial" panose="020B0604020202020204" pitchFamily="34" charset="0"/>
                <a:ea typeface="Times New Roman" panose="02020603050405020304" pitchFamily="18" charset="0"/>
                <a:cs typeface="Arial" panose="020B0604020202020204" pitchFamily="34" charset="0"/>
              </a:rPr>
              <a:t>Retrofits</a:t>
            </a:r>
            <a:endPar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318694" y="635255"/>
            <a:ext cx="4527884" cy="938719"/>
          </a:xfrm>
          <a:prstGeom prst="rect">
            <a:avLst/>
          </a:prstGeom>
        </p:spPr>
        <p:txBody>
          <a:bodyPr wrap="square">
            <a:spAutoFit/>
          </a:bodyPr>
          <a:lstStyle/>
          <a:p>
            <a:r>
              <a:rPr lang="en-US" sz="1100" i="1" dirty="0" smtClean="0"/>
              <a:t>TTI (W. Williams) is analyzing some retrofits for TxDOT</a:t>
            </a:r>
          </a:p>
          <a:p>
            <a:r>
              <a:rPr lang="en-US" sz="1100" i="1" dirty="0" smtClean="0"/>
              <a:t>Please review MASH Database:</a:t>
            </a:r>
          </a:p>
          <a:p>
            <a:r>
              <a:rPr lang="en-US" sz="1100" i="1" dirty="0" smtClean="0"/>
              <a:t>TxDOT Type T131RC (MASH Test 3-11)</a:t>
            </a:r>
          </a:p>
          <a:p>
            <a:r>
              <a:rPr lang="en-US" sz="1100" i="1" dirty="0">
                <a:hlinkClick r:id="rId3"/>
              </a:rPr>
              <a:t>https://www.roadsidepooledfund.org/longitudinal-barrier/txdot-t131rc-bridge-rail</a:t>
            </a:r>
            <a:r>
              <a:rPr lang="en-US" sz="1100" i="1" dirty="0" smtClean="0">
                <a:hlinkClick r:id="rId3"/>
              </a:rPr>
              <a:t>/</a:t>
            </a:r>
            <a:r>
              <a:rPr lang="en-US" sz="1100" i="1" dirty="0" smtClean="0"/>
              <a:t> </a:t>
            </a:r>
            <a:endParaRPr lang="en-US" sz="1100" i="1" dirty="0"/>
          </a:p>
        </p:txBody>
      </p:sp>
      <p:sp>
        <p:nvSpPr>
          <p:cNvPr id="2" name="Slide Number Placeholder 1"/>
          <p:cNvSpPr>
            <a:spLocks noGrp="1"/>
          </p:cNvSpPr>
          <p:nvPr>
            <p:ph type="sldNum" sz="quarter" idx="12"/>
          </p:nvPr>
        </p:nvSpPr>
        <p:spPr/>
        <p:txBody>
          <a:bodyPr/>
          <a:lstStyle/>
          <a:p>
            <a:fld id="{C483F5C2-F44C-4882-BDDA-EB39CCEFBD80}" type="slidenum">
              <a:rPr lang="en-US" smtClean="0"/>
              <a:pPr/>
              <a:t>8</a:t>
            </a:fld>
            <a:endParaRPr lang="en-US" dirty="0"/>
          </a:p>
        </p:txBody>
      </p:sp>
      <p:sp>
        <p:nvSpPr>
          <p:cNvPr id="12" name="Rectangle 11"/>
          <p:cNvSpPr/>
          <p:nvPr/>
        </p:nvSpPr>
        <p:spPr>
          <a:xfrm>
            <a:off x="228600" y="7696200"/>
            <a:ext cx="4534342" cy="261610"/>
          </a:xfrm>
          <a:prstGeom prst="rect">
            <a:avLst/>
          </a:prstGeom>
        </p:spPr>
        <p:txBody>
          <a:bodyPr wrap="square">
            <a:spAutoFit/>
          </a:bodyPr>
          <a:lstStyle/>
          <a:p>
            <a:r>
              <a:rPr lang="en-US" sz="1100" i="1" dirty="0" smtClean="0"/>
              <a:t>NOTES:</a:t>
            </a:r>
          </a:p>
        </p:txBody>
      </p:sp>
      <p:sp>
        <p:nvSpPr>
          <p:cNvPr id="14" name="Rounded Rectangle 13"/>
          <p:cNvSpPr/>
          <p:nvPr/>
        </p:nvSpPr>
        <p:spPr>
          <a:xfrm>
            <a:off x="228600" y="8001000"/>
            <a:ext cx="6153104" cy="609600"/>
          </a:xfrm>
          <a:prstGeom prst="roundRect">
            <a:avLst/>
          </a:prstGeom>
          <a:solidFill>
            <a:schemeClr val="bg1"/>
          </a:solidFill>
          <a:ln w="34925">
            <a:solidFill>
              <a:srgbClr val="6A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446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111" t="16717" r="8889" b="8586"/>
          <a:stretch/>
        </p:blipFill>
        <p:spPr>
          <a:xfrm>
            <a:off x="0" y="457200"/>
            <a:ext cx="6873766" cy="8305800"/>
          </a:xfrm>
          <a:prstGeom prst="rect">
            <a:avLst/>
          </a:prstGeom>
        </p:spPr>
      </p:pic>
      <p:pic>
        <p:nvPicPr>
          <p:cNvPr id="3" name="Picture 2"/>
          <p:cNvPicPr>
            <a:picLocks noChangeAspect="1"/>
          </p:cNvPicPr>
          <p:nvPr/>
        </p:nvPicPr>
        <p:blipFill rotWithShape="1">
          <a:blip r:embed="rId3"/>
          <a:srcRect l="1054" t="19510" r="54450" b="74099"/>
          <a:stretch/>
        </p:blipFill>
        <p:spPr>
          <a:xfrm>
            <a:off x="39633" y="89803"/>
            <a:ext cx="6794500" cy="367397"/>
          </a:xfrm>
          <a:prstGeom prst="rect">
            <a:avLst/>
          </a:prstGeom>
        </p:spPr>
      </p:pic>
      <p:sp>
        <p:nvSpPr>
          <p:cNvPr id="4" name="Rectangle 3"/>
          <p:cNvSpPr/>
          <p:nvPr/>
        </p:nvSpPr>
        <p:spPr>
          <a:xfrm>
            <a:off x="2959772" y="1219200"/>
            <a:ext cx="3913994" cy="1200329"/>
          </a:xfrm>
          <a:prstGeom prst="rect">
            <a:avLst/>
          </a:prstGeom>
          <a:solidFill>
            <a:schemeClr val="bg1"/>
          </a:solidFill>
          <a:ln w="44450">
            <a:noFill/>
          </a:ln>
        </p:spPr>
        <p:txBody>
          <a:bodyPr wrap="square" lIns="91440" tIns="45720" rIns="91440" bIns="45720">
            <a:spAutoFit/>
          </a:bodyPr>
          <a:lstStyle/>
          <a:p>
            <a:r>
              <a:rPr lang="en-US" dirty="0" smtClean="0">
                <a:ln w="0"/>
                <a:solidFill>
                  <a:srgbClr val="FF0000"/>
                </a:solidFill>
              </a:rPr>
              <a:t>Before discussing sign supports, other breakaway hardware and temporary  work zone devices....</a:t>
            </a:r>
          </a:p>
          <a:p>
            <a:r>
              <a:rPr lang="en-US" dirty="0" smtClean="0">
                <a:ln w="0"/>
                <a:solidFill>
                  <a:srgbClr val="FF0000"/>
                </a:solidFill>
              </a:rPr>
              <a:t> </a:t>
            </a:r>
            <a:endParaRPr lang="en-US" b="0" cap="none" spc="0" dirty="0">
              <a:ln w="0"/>
              <a:solidFill>
                <a:srgbClr val="FF0000"/>
              </a:solidFill>
              <a:effectLst/>
            </a:endParaRPr>
          </a:p>
        </p:txBody>
      </p:sp>
      <p:sp>
        <p:nvSpPr>
          <p:cNvPr id="5" name="Slide Number Placeholder 4"/>
          <p:cNvSpPr>
            <a:spLocks noGrp="1"/>
          </p:cNvSpPr>
          <p:nvPr>
            <p:ph type="sldNum" sz="quarter" idx="12"/>
          </p:nvPr>
        </p:nvSpPr>
        <p:spPr/>
        <p:txBody>
          <a:bodyPr/>
          <a:lstStyle/>
          <a:p>
            <a:fld id="{C483F5C2-F44C-4882-BDDA-EB39CCEFBD80}" type="slidenum">
              <a:rPr lang="en-US" smtClean="0"/>
              <a:pPr/>
              <a:t>9</a:t>
            </a:fld>
            <a:endParaRPr lang="en-US" dirty="0"/>
          </a:p>
        </p:txBody>
      </p:sp>
    </p:spTree>
    <p:extLst>
      <p:ext uri="{BB962C8B-B14F-4D97-AF65-F5344CB8AC3E}">
        <p14:creationId xmlns:p14="http://schemas.microsoft.com/office/powerpoint/2010/main" val="2920338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21416</TotalTime>
  <Words>5366</Words>
  <Application>Microsoft Office PowerPoint</Application>
  <PresentationFormat>On-screen Show (4:3)</PresentationFormat>
  <Paragraphs>421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Petterson, Jeff (HQ Design)</dc:creator>
  <cp:lastModifiedBy>Silvestri Dobrovolny, Chiara</cp:lastModifiedBy>
  <cp:revision>749</cp:revision>
  <cp:lastPrinted>2018-08-06T18:15:57Z</cp:lastPrinted>
  <dcterms:created xsi:type="dcterms:W3CDTF">2013-06-18T22:54:55Z</dcterms:created>
  <dcterms:modified xsi:type="dcterms:W3CDTF">2018-09-10T02:15:45Z</dcterms:modified>
</cp:coreProperties>
</file>