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6" r:id="rId3"/>
    <p:sldMasterId id="2147483676" r:id="rId4"/>
    <p:sldMasterId id="2147483686" r:id="rId5"/>
  </p:sldMasterIdLst>
  <p:notesMasterIdLst>
    <p:notesMasterId r:id="rId23"/>
  </p:notesMasterIdLst>
  <p:handoutMasterIdLst>
    <p:handoutMasterId r:id="rId24"/>
  </p:handoutMasterIdLst>
  <p:sldIdLst>
    <p:sldId id="262" r:id="rId6"/>
    <p:sldId id="430" r:id="rId7"/>
    <p:sldId id="512" r:id="rId8"/>
    <p:sldId id="520" r:id="rId9"/>
    <p:sldId id="507" r:id="rId10"/>
    <p:sldId id="518" r:id="rId11"/>
    <p:sldId id="522" r:id="rId12"/>
    <p:sldId id="528" r:id="rId13"/>
    <p:sldId id="525" r:id="rId14"/>
    <p:sldId id="532" r:id="rId15"/>
    <p:sldId id="524" r:id="rId16"/>
    <p:sldId id="526" r:id="rId17"/>
    <p:sldId id="527" r:id="rId18"/>
    <p:sldId id="529" r:id="rId19"/>
    <p:sldId id="530" r:id="rId20"/>
    <p:sldId id="506" r:id="rId21"/>
    <p:sldId id="531" r:id="rId22"/>
  </p:sldIdLst>
  <p:sldSz cx="9144000" cy="6858000" type="screen4x3"/>
  <p:notesSz cx="7010400" cy="92964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00"/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18" autoAdjust="0"/>
    <p:restoredTop sz="67841" autoAdjust="0"/>
  </p:normalViewPr>
  <p:slideViewPr>
    <p:cSldViewPr snapToGrid="0">
      <p:cViewPr varScale="1">
        <p:scale>
          <a:sx n="35" d="100"/>
          <a:sy n="35" d="100"/>
        </p:scale>
        <p:origin x="67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" y="8"/>
            <a:ext cx="3038475" cy="465139"/>
          </a:xfrm>
          <a:prstGeom prst="rect">
            <a:avLst/>
          </a:prstGeom>
        </p:spPr>
        <p:txBody>
          <a:bodyPr vert="horz" lIns="91264" tIns="45632" rIns="91264" bIns="45632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8" y="8"/>
            <a:ext cx="3038475" cy="465139"/>
          </a:xfrm>
          <a:prstGeom prst="rect">
            <a:avLst/>
          </a:prstGeom>
        </p:spPr>
        <p:txBody>
          <a:bodyPr vert="horz" lIns="91264" tIns="45632" rIns="91264" bIns="45632" rtlCol="0"/>
          <a:lstStyle>
            <a:lvl1pPr algn="r">
              <a:defRPr sz="1100"/>
            </a:lvl1pPr>
          </a:lstStyle>
          <a:p>
            <a:fld id="{0C8F6BD5-89E4-4CCB-9094-7B6372EE5237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" y="8829684"/>
            <a:ext cx="3038475" cy="465139"/>
          </a:xfrm>
          <a:prstGeom prst="rect">
            <a:avLst/>
          </a:prstGeom>
        </p:spPr>
        <p:txBody>
          <a:bodyPr vert="horz" lIns="91264" tIns="45632" rIns="91264" bIns="45632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8" y="8829684"/>
            <a:ext cx="3038475" cy="465139"/>
          </a:xfrm>
          <a:prstGeom prst="rect">
            <a:avLst/>
          </a:prstGeom>
        </p:spPr>
        <p:txBody>
          <a:bodyPr vert="horz" lIns="91264" tIns="45632" rIns="91264" bIns="45632" rtlCol="0" anchor="b"/>
          <a:lstStyle>
            <a:lvl1pPr algn="r">
              <a:defRPr sz="1100"/>
            </a:lvl1pPr>
          </a:lstStyle>
          <a:p>
            <a:fld id="{5D6FF564-45B3-440F-92FA-6C4B50C45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66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1"/>
            <a:ext cx="3037840" cy="464821"/>
          </a:xfrm>
          <a:prstGeom prst="rect">
            <a:avLst/>
          </a:prstGeom>
        </p:spPr>
        <p:txBody>
          <a:bodyPr vert="horz" lIns="92998" tIns="46499" rIns="92998" bIns="46499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1"/>
            <a:ext cx="3037840" cy="464821"/>
          </a:xfrm>
          <a:prstGeom prst="rect">
            <a:avLst/>
          </a:prstGeom>
        </p:spPr>
        <p:txBody>
          <a:bodyPr vert="horz" lIns="92998" tIns="46499" rIns="92998" bIns="46499" rtlCol="0"/>
          <a:lstStyle>
            <a:lvl1pPr algn="r">
              <a:defRPr sz="1100"/>
            </a:lvl1pPr>
          </a:lstStyle>
          <a:p>
            <a:fld id="{43F68F36-2D91-42C9-A284-4DF71DF59AB3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5325"/>
            <a:ext cx="4648200" cy="3487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8" tIns="46499" rIns="92998" bIns="4649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803"/>
            <a:ext cx="5608320" cy="4183381"/>
          </a:xfrm>
          <a:prstGeom prst="rect">
            <a:avLst/>
          </a:prstGeom>
        </p:spPr>
        <p:txBody>
          <a:bodyPr vert="horz" lIns="92998" tIns="46499" rIns="92998" bIns="464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8"/>
            <a:ext cx="3037840" cy="464821"/>
          </a:xfrm>
          <a:prstGeom prst="rect">
            <a:avLst/>
          </a:prstGeom>
        </p:spPr>
        <p:txBody>
          <a:bodyPr vert="horz" lIns="92998" tIns="46499" rIns="92998" bIns="46499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8"/>
            <a:ext cx="3037840" cy="464821"/>
          </a:xfrm>
          <a:prstGeom prst="rect">
            <a:avLst/>
          </a:prstGeom>
        </p:spPr>
        <p:txBody>
          <a:bodyPr vert="horz" lIns="92998" tIns="46499" rIns="92998" bIns="46499" rtlCol="0" anchor="b"/>
          <a:lstStyle>
            <a:lvl1pPr algn="r">
              <a:defRPr sz="1100"/>
            </a:lvl1pPr>
          </a:lstStyle>
          <a:p>
            <a:fld id="{FD452C1B-0339-4790-9FA2-E84817FCE5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4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0358">
              <a:defRPr/>
            </a:pPr>
            <a:endParaRPr lang="en-US" dirty="0"/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96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43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endParaRPr lang="en-US" sz="1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453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</a:rPr>
              <a:t>Use of Product Review Memo</a:t>
            </a:r>
          </a:p>
          <a:p>
            <a:pPr defTabSz="913596"/>
            <a:endParaRPr lang="en-US" sz="1500" dirty="0">
              <a:latin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Submitted processes include use of review memo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serves to verify the product review is complete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product is found to be acceptable for use by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State. Any/all limitations to product use listed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within the memo.</a:t>
            </a:r>
          </a:p>
          <a:p>
            <a:pPr defTabSz="913596"/>
            <a:endParaRPr lang="en-US" sz="1500" dirty="0">
              <a:latin typeface="Arial" panose="020B0604020202020204" pitchFamily="34" charset="0"/>
            </a:endParaRP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  For p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roprietary products submitted by Manufacturer,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 Product Submission Evaluation addressed by 2 states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 utilizing a certification letter from either the laboratory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 or via expert consultant.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07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review memo shows that review is complete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the product is found to be acceptable. Any/all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limitations to product use listed within the memo.</a:t>
            </a: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  For 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eneric products via Pooled Fund and/or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independent research, Product Submission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Evaluation State addressed by 8 states that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also utilize certification letter from Lab.</a:t>
            </a:r>
          </a:p>
          <a:p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(70% states w/process are pooled fund states)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Testing matrix will include justification for each of the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missing tests. Depending on the strength of justification,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additional testing or further justification may be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00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endParaRPr lang="en-US" sz="1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endParaRPr lang="en-US" sz="1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18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Paraphrase slide</a:t>
            </a:r>
          </a:p>
          <a:p>
            <a:pPr defTabSz="880358"/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32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0358">
              <a:defRPr/>
            </a:pPr>
            <a:endParaRPr lang="en-US" dirty="0"/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Paraphrase the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9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Paraphrase the memo..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regards to adherence to the April 9 memo, top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states ranged from addressing all points (100%)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vs. addressing 1/3 of memorandum.</a:t>
            </a:r>
          </a:p>
          <a:p>
            <a:pPr defTabSz="913596"/>
            <a:endParaRPr lang="en-US" sz="1500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Memorandum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‘Evaluating a State DOT's Process to</a:t>
            </a:r>
          </a:p>
          <a:p>
            <a:pPr defTabSz="913596"/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Determine Roadside Safety Hardware Crashworthiness</a:t>
            </a:r>
          </a:p>
          <a:p>
            <a:pPr defTabSz="913596"/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National Highway System (NHS)‘ (April 9, 2017)</a:t>
            </a:r>
          </a:p>
          <a:p>
            <a:pPr defTabSz="913596"/>
            <a:endParaRPr lang="en-US" sz="16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3596"/>
            <a:r>
              <a:rPr lang="en-US" sz="1600" i="1" dirty="0"/>
              <a:t>‘Please report …by June 30, 2018, on the existence of</a:t>
            </a:r>
          </a:p>
          <a:p>
            <a:pPr defTabSz="913596"/>
            <a:r>
              <a:rPr lang="en-US" sz="1600" i="1" dirty="0"/>
              <a:t> an acceptable State DOT process and, if necessary, a</a:t>
            </a:r>
          </a:p>
          <a:p>
            <a:pPr defTabSz="913596"/>
            <a:r>
              <a:rPr lang="en-US" sz="1600" i="1" dirty="0"/>
              <a:t> timeline for addressing any needed improvements.’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65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in place   .   .   .   .   .   .   .   .   .  20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in progress to be in place  .   . 22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process to date   .   .   .   .   .   .   .   .   8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Total 50</a:t>
            </a: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States with no process</a:t>
            </a:r>
          </a:p>
          <a:p>
            <a:pPr marL="159070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- No development</a:t>
            </a:r>
          </a:p>
          <a:p>
            <a:pPr marL="159070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- No timeline</a:t>
            </a:r>
          </a:p>
          <a:p>
            <a:pPr marL="159070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- Use of Eligibility Letter until Process Developed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04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full review of State processes was conducted. The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following slides represents compendium of notable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aspects of several state processes and would represent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baseline for furthered consideration of the DO’s.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Initial considerations for determination of crashworthiness: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- FHWA eligibility Letter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- State Pooled Fund research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- Accredited ISO17025 Laboratory independent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testing or research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27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endParaRPr lang="en-US" sz="1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59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Here are major points for State Process: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- Generic devices incorporated into existing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state standards &amp; specifications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- Proprietary device incorporated into existing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state Qualified Products List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Therefore as currently policy on roadside hardware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off the NHS state standards apply, may also apply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NHS.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April 9 memo outlined several key aspects of a process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determining crashworthiness. Most of these were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incorporated into state responses.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3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notable practices as submitted by State DOT’s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included use of a phased approach for a process.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 Product submission requirements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 Product technical review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Implementation that addresses products incorporated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into standards &amp; QPL, installation, &amp; maintenance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requirements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 In Service Performance Evaluation to monitor 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successfully crash tested hardware under field 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19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Submission Evaluation.</a:t>
            </a:r>
          </a:p>
          <a:p>
            <a:pPr defTabSz="913596"/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Submission of products is as prescribed by state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DOT that provides special instructions to the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submitter on the requirements of a submission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includes: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a list of documents required for a complete submission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for new or modified devices; and,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a prescribed procedure for a successful evaluation by</a:t>
            </a:r>
          </a:p>
          <a:p>
            <a:pPr defTabSz="913596"/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the state DOT.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52C1B-0339-4790-9FA2-E84817FCE59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3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 descr="RD PPTemplate-Cover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D PPT-bottom-inter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D PPT-bottom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D PPT-bottom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60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D PPT-bottom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114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81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057400"/>
            <a:ext cx="4343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419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027238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667000"/>
            <a:ext cx="434498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346575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E2EA8233-5A5F-4560-8371-73A1BE3775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81200"/>
            <a:ext cx="541655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447800"/>
            <a:ext cx="3313113" cy="4902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D PPT-inter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309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81200"/>
            <a:ext cx="5486400" cy="32735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9769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 descr="RD PPTemplate-Cover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110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1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D PPTemplate-Cover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D PPT-bottom-inter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D PPT-bottom-inter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D PPT-bottom-inter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68052"/>
            <a:ext cx="4191000" cy="4970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7637"/>
            <a:ext cx="4038600" cy="41663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D PPT-bottom-inter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" y="0"/>
            <a:ext cx="9144000" cy="68895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91768"/>
            <a:ext cx="42062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831530"/>
            <a:ext cx="42062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4" y="1191768"/>
            <a:ext cx="42062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4" y="1831530"/>
            <a:ext cx="4206240" cy="35024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E79B-2162-4991-9089-C2F2F198645F}" type="datetime1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A8233-5A5F-4560-8371-73A1BE3775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1DF2-DABA-44AC-8016-73AED82F4508}" type="datetime1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B6050-9CF4-4E10-84C5-08576E42303D}" type="datetime1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E8AA4-D7DE-4E0B-B84B-09BA3D6C3FE2}" type="datetime1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A832-8E56-477B-9137-DA425D5567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6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emo040918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14" y="1793187"/>
            <a:ext cx="8060014" cy="4352543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Determination of Crash-worthiness of </a:t>
            </a:r>
            <a:br>
              <a:rPr lang="en-US" sz="36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Roadside Safety Hardware</a:t>
            </a:r>
            <a:br>
              <a:rPr lang="en-US" sz="36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the State DOT Process</a:t>
            </a:r>
            <a:br>
              <a:rPr lang="en-US" sz="3600" b="0" dirty="0"/>
            </a:br>
            <a:br>
              <a:rPr lang="en-US" sz="1800" b="0" dirty="0"/>
            </a:br>
            <a:r>
              <a:rPr lang="en-US" sz="3300" b="0" dirty="0"/>
              <a:t>2018 </a:t>
            </a:r>
            <a:r>
              <a:rPr lang="en-US" sz="3300" b="0" dirty="0">
                <a:latin typeface="+mn-lt"/>
              </a:rPr>
              <a:t>Safety</a:t>
            </a:r>
            <a:r>
              <a:rPr lang="en-US" sz="3300" b="0" dirty="0"/>
              <a:t> Conference</a:t>
            </a:r>
            <a:br>
              <a:rPr lang="en-US" sz="3300" b="0" dirty="0"/>
            </a:br>
            <a:r>
              <a:rPr lang="en-US" sz="3300" b="0" dirty="0"/>
              <a:t>Baltimore, MD.</a:t>
            </a:r>
            <a:br>
              <a:rPr lang="en-US" sz="3300" b="0" dirty="0"/>
            </a:br>
            <a:r>
              <a:rPr lang="en-US" sz="3300" b="0" dirty="0"/>
              <a:t>Thursday August 9, 2018 </a:t>
            </a:r>
            <a:br>
              <a:rPr lang="en-US" sz="2000" dirty="0"/>
            </a:br>
            <a:br>
              <a:rPr lang="en-US" sz="1800" dirty="0"/>
            </a:br>
            <a:r>
              <a:rPr lang="en-US" sz="2400" b="0" dirty="0"/>
              <a:t> </a:t>
            </a:r>
            <a:r>
              <a:rPr lang="en-US" sz="2200" b="0" dirty="0"/>
              <a:t>Will Longstreet</a:t>
            </a:r>
            <a:br>
              <a:rPr lang="en-US" sz="2200" b="0" dirty="0"/>
            </a:br>
            <a:r>
              <a:rPr lang="en-US" sz="2200" b="0" dirty="0"/>
              <a:t>Office of Safety, Washington, D.C.</a:t>
            </a:r>
          </a:p>
        </p:txBody>
      </p:sp>
    </p:spTree>
    <p:extLst>
      <p:ext uri="{BB962C8B-B14F-4D97-AF65-F5344CB8AC3E}">
        <p14:creationId xmlns:p14="http://schemas.microsoft.com/office/powerpoint/2010/main" val="2416234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10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8" y="2644972"/>
            <a:ext cx="7798866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92100" indent="-292100">
              <a:buFont typeface="Arial" panose="020B0604020202020204" pitchFamily="34" charset="0"/>
              <a:buChar char="•"/>
            </a:pPr>
            <a:r>
              <a:rPr lang="en-US" sz="3100" dirty="0"/>
              <a:t>State Methods of Review of Proprietary &amp;</a:t>
            </a:r>
          </a:p>
          <a:p>
            <a:r>
              <a:rPr lang="en-US" sz="3100" dirty="0"/>
              <a:t>    Non-Proprietary Products:</a:t>
            </a:r>
          </a:p>
          <a:p>
            <a:r>
              <a:rPr lang="en-US" sz="1600" dirty="0"/>
              <a:t>  </a:t>
            </a:r>
          </a:p>
          <a:p>
            <a:r>
              <a:rPr lang="en-US" sz="3100" dirty="0"/>
              <a:t>     </a:t>
            </a:r>
            <a:r>
              <a:rPr lang="en-US" sz="3100" u="sng" dirty="0"/>
              <a:t>Review Method</a:t>
            </a:r>
            <a:r>
              <a:rPr lang="en-US" sz="3100" dirty="0"/>
              <a:t> 	 		      </a:t>
            </a:r>
            <a:r>
              <a:rPr lang="en-US" sz="3100" u="sng" dirty="0"/>
              <a:t>No States</a:t>
            </a:r>
          </a:p>
          <a:p>
            <a:pPr marL="165100"/>
            <a:r>
              <a:rPr lang="en-US" sz="3100" dirty="0"/>
              <a:t>    State Committee .   .   .   .   .   .   .   .       15 </a:t>
            </a:r>
          </a:p>
          <a:p>
            <a:pPr marL="165100"/>
            <a:r>
              <a:rPr lang="en-US" sz="3100" dirty="0"/>
              <a:t>    (&amp; Accredited Laboratory)  .   .   .   .        7</a:t>
            </a:r>
          </a:p>
          <a:p>
            <a:pPr marL="165100"/>
            <a:r>
              <a:rPr lang="en-US" sz="3100" dirty="0"/>
              <a:t>    Retain Expert Consultant Service .   .      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8" y="1395609"/>
            <a:ext cx="8076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No2 Product Review</a:t>
            </a:r>
          </a:p>
        </p:txBody>
      </p:sp>
    </p:spTree>
    <p:extLst>
      <p:ext uri="{BB962C8B-B14F-4D97-AF65-F5344CB8AC3E}">
        <p14:creationId xmlns:p14="http://schemas.microsoft.com/office/powerpoint/2010/main" val="140638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11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8" y="2386232"/>
            <a:ext cx="8540497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Proprietary Product Submission Process</a:t>
            </a:r>
          </a:p>
          <a:p>
            <a:r>
              <a:rPr lang="en-US" sz="1200" dirty="0"/>
              <a:t> </a:t>
            </a:r>
          </a:p>
          <a:p>
            <a:pPr marL="566738" indent="-328613">
              <a:buFont typeface="Arial" panose="020B0604020202020204" pitchFamily="34" charset="0"/>
              <a:buChar char="•"/>
            </a:pPr>
            <a:r>
              <a:rPr lang="en-US" sz="3100" dirty="0"/>
              <a:t>Product Review:</a:t>
            </a:r>
          </a:p>
          <a:p>
            <a:pPr marL="238125" indent="328613"/>
            <a:r>
              <a:rPr lang="en-US" sz="3100" dirty="0"/>
              <a:t>- Testing as per MASH16 Criterion</a:t>
            </a:r>
          </a:p>
          <a:p>
            <a:pPr marL="858838" indent="-292100">
              <a:buFontTx/>
              <a:buChar char="-"/>
            </a:pPr>
            <a:r>
              <a:rPr lang="en-US" sz="3100" dirty="0"/>
              <a:t>Required Testing</a:t>
            </a:r>
          </a:p>
          <a:p>
            <a:pPr marL="858838" indent="-292100">
              <a:buFontTx/>
              <a:buChar char="-"/>
            </a:pPr>
            <a:r>
              <a:rPr lang="en-US" sz="3100" dirty="0"/>
              <a:t>Critical Test Matrix Testing</a:t>
            </a:r>
          </a:p>
          <a:p>
            <a:endParaRPr lang="en-US" sz="1200" dirty="0"/>
          </a:p>
          <a:p>
            <a:pPr marL="566738" indent="-328613">
              <a:buFont typeface="Arial" panose="020B0604020202020204" pitchFamily="34" charset="0"/>
              <a:buChar char="•"/>
            </a:pPr>
            <a:r>
              <a:rPr lang="en-US" sz="3100" dirty="0"/>
              <a:t>Product Functional Review</a:t>
            </a:r>
          </a:p>
          <a:p>
            <a:pPr marL="858838" indent="-292100"/>
            <a:r>
              <a:rPr lang="en-US" sz="3100" dirty="0"/>
              <a:t>-   Maintenance/Structures/Design/Traffic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8" y="1395609"/>
            <a:ext cx="8076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No2 Product Review</a:t>
            </a:r>
          </a:p>
        </p:txBody>
      </p:sp>
    </p:spTree>
    <p:extLst>
      <p:ext uri="{BB962C8B-B14F-4D97-AF65-F5344CB8AC3E}">
        <p14:creationId xmlns:p14="http://schemas.microsoft.com/office/powerpoint/2010/main" val="4063569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12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7" y="2544365"/>
            <a:ext cx="8752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Proprietary Product Submission Process (</a:t>
            </a:r>
            <a:r>
              <a:rPr lang="en-US" sz="3100" dirty="0" err="1"/>
              <a:t>con’t</a:t>
            </a:r>
            <a:r>
              <a:rPr lang="en-US" sz="3100" dirty="0"/>
              <a:t>.) </a:t>
            </a:r>
          </a:p>
          <a:p>
            <a:endParaRPr lang="en-US" dirty="0"/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Product Review Memorandum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608" y="1395609"/>
            <a:ext cx="8076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No2 Product Review</a:t>
            </a:r>
          </a:p>
        </p:txBody>
      </p:sp>
    </p:spTree>
    <p:extLst>
      <p:ext uri="{BB962C8B-B14F-4D97-AF65-F5344CB8AC3E}">
        <p14:creationId xmlns:p14="http://schemas.microsoft.com/office/powerpoint/2010/main" val="339012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13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7" y="2544365"/>
            <a:ext cx="87521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Generic Product State Submission Process</a:t>
            </a:r>
          </a:p>
          <a:p>
            <a:r>
              <a:rPr lang="en-US" sz="1600" dirty="0"/>
              <a:t> 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Products developed by Pooled Fund Research</a:t>
            </a:r>
          </a:p>
          <a:p>
            <a:pPr marL="858838" indent="-292100">
              <a:buFontTx/>
              <a:buChar char="-"/>
            </a:pPr>
            <a:r>
              <a:rPr lang="en-US" sz="3100" dirty="0"/>
              <a:t>Testing – matrix/full suite</a:t>
            </a:r>
          </a:p>
          <a:p>
            <a:pPr marL="858838" indent="-292100">
              <a:buFontTx/>
              <a:buChar char="-"/>
            </a:pPr>
            <a:r>
              <a:rPr lang="en-US" sz="3100" dirty="0"/>
              <a:t>Product review memo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608" y="1395609"/>
            <a:ext cx="8076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No2 Product Review</a:t>
            </a:r>
          </a:p>
        </p:txBody>
      </p:sp>
    </p:spTree>
    <p:extLst>
      <p:ext uri="{BB962C8B-B14F-4D97-AF65-F5344CB8AC3E}">
        <p14:creationId xmlns:p14="http://schemas.microsoft.com/office/powerpoint/2010/main" val="84686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14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7" y="2544365"/>
            <a:ext cx="875213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Implementation Process </a:t>
            </a:r>
          </a:p>
          <a:p>
            <a:endParaRPr lang="en-US" sz="1600" dirty="0"/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Review memo for proprietary &amp; generic products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Memo distributed (District Offices)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Memo posted to State DOT website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QPL (APL) updated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8" y="1395609"/>
            <a:ext cx="81544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No3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68522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15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7" y="2349716"/>
            <a:ext cx="8752132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Managed by State DOT Region Offices for field assessment on products regarding:</a:t>
            </a:r>
          </a:p>
          <a:p>
            <a:endParaRPr lang="en-US" sz="1600" dirty="0"/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Installation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Maintenance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Concerns with/from Manufacturer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Accident Performance</a:t>
            </a:r>
          </a:p>
          <a:p>
            <a:pPr marL="512763" indent="-274638">
              <a:buFont typeface="Arial" panose="020B0604020202020204" pitchFamily="34" charset="0"/>
              <a:buChar char="•"/>
            </a:pPr>
            <a:r>
              <a:rPr lang="en-US" sz="3100" dirty="0"/>
              <a:t>Discussions with other States/AASHTO/FHWA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8" y="1395609"/>
            <a:ext cx="66307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No4 ISPE</a:t>
            </a:r>
          </a:p>
        </p:txBody>
      </p:sp>
    </p:spTree>
    <p:extLst>
      <p:ext uri="{BB962C8B-B14F-4D97-AF65-F5344CB8AC3E}">
        <p14:creationId xmlns:p14="http://schemas.microsoft.com/office/powerpoint/2010/main" val="1569432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16</a:t>
            </a:fld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52400" y="1968710"/>
            <a:ext cx="8680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2625" marR="0" indent="-339725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of DO input to draft a baseline process</a:t>
            </a:r>
          </a:p>
          <a:p>
            <a:pPr marL="682625" marR="0" indent="-339725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Input from State DOT’s </a:t>
            </a:r>
          </a:p>
          <a:p>
            <a:pPr marL="695325" marR="0" indent="-352425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Notable practices roll-out via Memorandum &amp;</a:t>
            </a:r>
          </a:p>
          <a:p>
            <a:pPr marL="695325" marR="0" indent="-352425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Web Conference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8" y="1395609"/>
            <a:ext cx="1710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409771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4972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9351" y="1828942"/>
            <a:ext cx="85176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</a:p>
          <a:p>
            <a:pPr marL="8001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Introductions</a:t>
            </a:r>
          </a:p>
          <a:p>
            <a:pPr marL="8001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April 9 memo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2</a:t>
            </a:fld>
            <a:endParaRPr lang="en-US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6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3</a:t>
            </a:fld>
            <a:endParaRPr lang="en-US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3" name="Picture 2">
            <a:hlinkClick r:id="rId3" action="ppaction://hlinkfile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0000"/>
                    </a14:imgEffect>
                  </a14:imgLayer>
                </a14:imgProps>
              </a:ext>
            </a:extLst>
          </a:blip>
          <a:srcRect l="30400" t="11964" r="33000" b="2866"/>
          <a:stretch/>
        </p:blipFill>
        <p:spPr>
          <a:xfrm>
            <a:off x="2798064" y="1993392"/>
            <a:ext cx="3346704" cy="437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5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4</a:t>
            </a:fld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2403" y="2116965"/>
            <a:ext cx="6858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State Responses: .   .   .   .   .	50 (100%)</a:t>
            </a:r>
          </a:p>
          <a:p>
            <a:endParaRPr lang="en-US" dirty="0"/>
          </a:p>
          <a:p>
            <a:r>
              <a:rPr lang="en-US" sz="3200" dirty="0"/>
              <a:t>Processes in place: .   .   .   .	20 (40%)</a:t>
            </a:r>
          </a:p>
          <a:p>
            <a:pPr marL="695325" indent="-238125">
              <a:buFont typeface="Arial" panose="020B0604020202020204" pitchFamily="34" charset="0"/>
              <a:buChar char="•"/>
            </a:pPr>
            <a:r>
              <a:rPr lang="en-US" sz="3200" i="1" dirty="0"/>
              <a:t>70% Pooled Fund States	</a:t>
            </a:r>
          </a:p>
          <a:p>
            <a:pPr marL="695325" indent="-238125">
              <a:buFont typeface="Arial" panose="020B0604020202020204" pitchFamily="34" charset="0"/>
              <a:buChar char="•"/>
            </a:pPr>
            <a:r>
              <a:rPr lang="en-US" sz="3200" i="1" dirty="0"/>
              <a:t>50% AASHTO TCRS states</a:t>
            </a:r>
          </a:p>
          <a:p>
            <a:endParaRPr lang="en-US" dirty="0"/>
          </a:p>
          <a:p>
            <a:r>
              <a:rPr lang="en-US" sz="3200" dirty="0"/>
              <a:t>In-Progress: .   .   .   .   .   .   .	22 (44%)</a:t>
            </a:r>
          </a:p>
          <a:p>
            <a:r>
              <a:rPr lang="en-US" sz="3200" dirty="0"/>
              <a:t>No Process to date .   .   .   .	  8 (16%)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608" y="1395609"/>
            <a:ext cx="4028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April 9 Memo</a:t>
            </a:r>
          </a:p>
        </p:txBody>
      </p:sp>
    </p:spTree>
    <p:extLst>
      <p:ext uri="{BB962C8B-B14F-4D97-AF65-F5344CB8AC3E}">
        <p14:creationId xmlns:p14="http://schemas.microsoft.com/office/powerpoint/2010/main" val="399161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5</a:t>
            </a:fld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0" y="227004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663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Determination of Crash-worthiness:</a:t>
            </a:r>
          </a:p>
          <a:p>
            <a:pPr marL="741363" marR="0" indent="-6858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 FHWA Eligibility Letter</a:t>
            </a:r>
          </a:p>
          <a:p>
            <a:pPr marL="741363" marR="0" indent="-6858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 State Pooled Fund Research (TamTI or MwRSF)</a:t>
            </a:r>
          </a:p>
          <a:p>
            <a:pPr marL="741363" marR="0" indent="-6858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 Accredited ISO17025 Laboratory independent testing/research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608" y="1395609"/>
            <a:ext cx="5513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</a:t>
            </a:r>
          </a:p>
        </p:txBody>
      </p:sp>
    </p:spTree>
    <p:extLst>
      <p:ext uri="{BB962C8B-B14F-4D97-AF65-F5344CB8AC3E}">
        <p14:creationId xmlns:p14="http://schemas.microsoft.com/office/powerpoint/2010/main" val="26184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6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8" y="2544365"/>
            <a:ext cx="8970726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dirty="0"/>
              <a:t>Existing Eligibility Letter:  </a:t>
            </a:r>
          </a:p>
          <a:p>
            <a:pPr marL="457200" indent="-292100">
              <a:buFontTx/>
              <a:buChar char="-"/>
            </a:pPr>
            <a:r>
              <a:rPr lang="en-US" sz="3100" dirty="0"/>
              <a:t>Letter Required in process .   .   .   .   .   .    14 states</a:t>
            </a:r>
          </a:p>
          <a:p>
            <a:pPr marL="457200" indent="-292100">
              <a:buFontTx/>
              <a:buChar char="-"/>
            </a:pPr>
            <a:r>
              <a:rPr lang="en-US" sz="3100" dirty="0"/>
              <a:t>Existing Letter Review part of process .   .  4 states </a:t>
            </a:r>
          </a:p>
          <a:p>
            <a:pPr marL="457200" indent="-292100">
              <a:buFontTx/>
              <a:buChar char="-"/>
            </a:pPr>
            <a:r>
              <a:rPr lang="en-US" sz="3100" dirty="0"/>
              <a:t>No Letter in the process .   .   .   .   .   .   .   .  2 states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608" y="1395609"/>
            <a:ext cx="5655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</a:t>
            </a:r>
          </a:p>
        </p:txBody>
      </p:sp>
    </p:spTree>
    <p:extLst>
      <p:ext uri="{BB962C8B-B14F-4D97-AF65-F5344CB8AC3E}">
        <p14:creationId xmlns:p14="http://schemas.microsoft.com/office/powerpoint/2010/main" val="426990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7</a:t>
            </a:fld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0" y="253214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663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Options on Process (NHS):</a:t>
            </a:r>
          </a:p>
          <a:p>
            <a:pPr marL="457200" marR="0" indent="-401638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- Successfully crash tested as per MASH16 generic</a:t>
            </a:r>
          </a:p>
          <a:p>
            <a:pPr marL="741363" marR="0" indent="-6858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devices incorporated into existing state standard </a:t>
            </a:r>
          </a:p>
          <a:p>
            <a:pPr marL="741363" marR="0" indent="-6858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&amp; specification</a:t>
            </a:r>
          </a:p>
          <a:p>
            <a:pPr marL="512763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Proprietary devices  incorporated into existing</a:t>
            </a:r>
          </a:p>
          <a:p>
            <a:pPr marL="512763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state Qualified Products List (QPL/APL)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8" y="1395609"/>
            <a:ext cx="5655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</a:t>
            </a:r>
          </a:p>
        </p:txBody>
      </p:sp>
    </p:spTree>
    <p:extLst>
      <p:ext uri="{BB962C8B-B14F-4D97-AF65-F5344CB8AC3E}">
        <p14:creationId xmlns:p14="http://schemas.microsoft.com/office/powerpoint/2010/main" val="272819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8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2607" y="2544365"/>
            <a:ext cx="861364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Process Phases:</a:t>
            </a:r>
          </a:p>
          <a:p>
            <a:endParaRPr lang="en-US" sz="1200" dirty="0"/>
          </a:p>
          <a:p>
            <a:pPr marL="514350" indent="-514350">
              <a:buAutoNum type="arabicPeriod"/>
            </a:pPr>
            <a:r>
              <a:rPr lang="en-US" sz="3100" dirty="0"/>
              <a:t>Product Submission</a:t>
            </a:r>
          </a:p>
          <a:p>
            <a:pPr marL="514350" indent="-514350">
              <a:buAutoNum type="arabicPeriod"/>
            </a:pPr>
            <a:r>
              <a:rPr lang="en-US" sz="3100" dirty="0"/>
              <a:t>Product Review</a:t>
            </a:r>
          </a:p>
          <a:p>
            <a:pPr marL="514350" indent="-514350">
              <a:buAutoNum type="arabicPeriod"/>
            </a:pPr>
            <a:r>
              <a:rPr lang="en-US" sz="3100" dirty="0"/>
              <a:t>Implementation</a:t>
            </a:r>
          </a:p>
          <a:p>
            <a:pPr marL="514350" indent="-514350">
              <a:buAutoNum type="arabicPeriod"/>
            </a:pPr>
            <a:r>
              <a:rPr lang="en-US" sz="3100" dirty="0"/>
              <a:t>In Service Performance Evaluation (ISPE)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608" y="1395609"/>
            <a:ext cx="5655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</a:t>
            </a:r>
          </a:p>
        </p:txBody>
      </p:sp>
    </p:spTree>
    <p:extLst>
      <p:ext uri="{BB962C8B-B14F-4D97-AF65-F5344CB8AC3E}">
        <p14:creationId xmlns:p14="http://schemas.microsoft.com/office/powerpoint/2010/main" val="110909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987339" y="637193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61A8305-3396-4BD7-8E57-C5094B8FB5DC}" type="slidenum">
              <a:rPr lang="en-US" b="1" smtClean="0"/>
              <a:t>9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2544365"/>
            <a:ext cx="889233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>
              <a:buFont typeface="Arial" panose="020B0604020202020204" pitchFamily="34" charset="0"/>
              <a:buChar char="•"/>
            </a:pPr>
            <a:r>
              <a:rPr lang="en-US" sz="3200" dirty="0"/>
              <a:t>Product Submission Types</a:t>
            </a:r>
          </a:p>
          <a:p>
            <a:endParaRPr lang="en-US" sz="1600" dirty="0"/>
          </a:p>
          <a:p>
            <a:r>
              <a:rPr lang="en-US" sz="3200" dirty="0"/>
              <a:t>    - Proprietary Products submitted by Manufacturer</a:t>
            </a:r>
          </a:p>
          <a:p>
            <a:r>
              <a:rPr lang="en-US" sz="3200" dirty="0"/>
              <a:t>    - Generic Products submitted via Pooled Fund</a:t>
            </a:r>
          </a:p>
          <a:p>
            <a:r>
              <a:rPr lang="en-US" sz="3200" dirty="0"/>
              <a:t>        Project and/or independent research conducted</a:t>
            </a:r>
          </a:p>
          <a:p>
            <a:r>
              <a:rPr lang="en-US" sz="3200" dirty="0"/>
              <a:t>        by ISO Accredited laboratory.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129993"/>
            <a:ext cx="899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</a:rPr>
              <a:t>DOT's Process to Determine Roadside Safety Hardware Crash-worthiness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608" y="1395609"/>
            <a:ext cx="74624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Noteworthy Points for Consideration 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States with Process – 4 Phases | No1 Submission</a:t>
            </a:r>
          </a:p>
        </p:txBody>
      </p:sp>
    </p:spTree>
    <p:extLst>
      <p:ext uri="{BB962C8B-B14F-4D97-AF65-F5344CB8AC3E}">
        <p14:creationId xmlns:p14="http://schemas.microsoft.com/office/powerpoint/2010/main" val="24977562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MASH&amp;#x0D;&amp;#x0A;2016 Traffic Safety Conference&amp;#x0D;&amp;#x0A;June 7, 2016&amp;#x0D;&amp;#x0A;College Station, TX&amp;#x0D;&amp;#x0A;&amp;quot;&quot;/&gt;&lt;property id=&quot;20307&quot; value=&quot;262&quot;/&gt;&lt;/object&gt;&lt;object type=&quot;3&quot; unique_id=&quot;10004&quot;&gt;&lt;property id=&quot;20148&quot; value=&quot;5&quot;/&gt;&lt;property id=&quot;20300&quot; value=&quot;Slide 3 - &amp;quot;Background of Crash Testing&amp;quot;&quot;/&gt;&lt;property id=&quot;20307&quot; value=&quot;344&quot;/&gt;&lt;/object&gt;&lt;object type=&quot;3&quot; unique_id=&quot;10005&quot;&gt;&lt;property id=&quot;20148&quot; value=&quot;5&quot;/&gt;&lt;property id=&quot;20300&quot; value=&quot;Slide 4 - &amp;quot;Evolution of Crash Test Procedures&amp;quot;&quot;/&gt;&lt;property id=&quot;20307&quot; value=&quot;345&quot;/&gt;&lt;/object&gt;&lt;object type=&quot;3&quot; unique_id=&quot;10006&quot;&gt;&lt;property id=&quot;20148&quot; value=&quot;5&quot;/&gt;&lt;property id=&quot;20300&quot; value=&quot;Slide 5 - &amp;quot;Manual for Assessing Safety Hardware (MASH)&amp;quot;&quot;/&gt;&lt;property id=&quot;20307&quot; value=&quot;347&quot;/&gt;&lt;/object&gt;&lt;object type=&quot;3&quot; unique_id=&quot;10007&quot;&gt;&lt;property id=&quot;20148&quot; value=&quot;5&quot;/&gt;&lt;property id=&quot;20300&quot; value=&quot;Slide 7 - &amp;quot;AASHTO/FHWA Implementation Agreement for NHS Highways&amp;quot;&quot;/&gt;&lt;property id=&quot;20307&quot; value=&quot;348&quot;/&gt;&lt;/object&gt;&lt;object type=&quot;3&quot; unique_id=&quot;10008&quot;&gt;&lt;property id=&quot;20148&quot; value=&quot;5&quot;/&gt;&lt;property id=&quot;20300&quot; value=&quot;Slide 8 - &amp;quot;AASHTO/FHWA Implementation Agreement for NHS Highways&amp;quot;&quot;/&gt;&lt;property id=&quot;20307&quot; value=&quot;349&quot;/&gt;&lt;/object&gt;&lt;object type=&quot;3&quot; unique_id=&quot;10010&quot;&gt;&lt;property id=&quot;20148&quot; value=&quot;5&quot;/&gt;&lt;property id=&quot;20300&quot; value=&quot;Slide 6&quot;/&gt;&lt;property id=&quot;20307&quot; value=&quot;339&quot;/&gt;&lt;/object&gt;&lt;object type=&quot;3&quot; unique_id=&quot;10028&quot;&gt;&lt;property id=&quot;20148&quot; value=&quot;5&quot;/&gt;&lt;property id=&quot;20300&quot; value=&quot;Slide 24&quot;/&gt;&lt;property id=&quot;20307&quot; value=&quot;278&quot;/&gt;&lt;/object&gt;&lt;object type=&quot;3&quot; unique_id=&quot;10505&quot;&gt;&lt;property id=&quot;20148&quot; value=&quot;5&quot;/&gt;&lt;property id=&quot;20300&quot; value=&quot;Slide 9 - &amp;quot;FHWA Role – What is an Eligibility Letter?&amp;quot;&quot;/&gt;&lt;property id=&quot;20307&quot; value=&quot;350&quot;/&gt;&lt;/object&gt;&lt;object type=&quot;3&quot; unique_id=&quot;10506&quot;&gt;&lt;property id=&quot;20148&quot; value=&quot;5&quot;/&gt;&lt;property id=&quot;20300&quot; value=&quot;Slide 10 - &amp;quot;FHWA Role – Eligibility Letters FAQ’s&amp;quot;&quot;/&gt;&lt;property id=&quot;20307&quot; value=&quot;351&quot;/&gt;&lt;/object&gt;&lt;object type=&quot;3&quot; unique_id=&quot;10507&quot;&gt;&lt;property id=&quot;20148&quot; value=&quot;5&quot;/&gt;&lt;property id=&quot;20300&quot; value=&quot;Slide 11 - &amp;quot;FHWA Role – Eligibility Letters FAQ’s&amp;quot;&quot;/&gt;&lt;property id=&quot;20307&quot; value=&quot;352&quot;/&gt;&lt;/object&gt;&lt;object type=&quot;3&quot; unique_id=&quot;10508&quot;&gt;&lt;property id=&quot;20148&quot; value=&quot;5&quot;/&gt;&lt;property id=&quot;20300&quot; value=&quot;Slide 12 - &amp;quot;FHWA Role – Eligibility Letters FAQ’s&amp;quot;&quot;/&gt;&lt;property id=&quot;20307&quot; value=&quot;353&quot;/&gt;&lt;/object&gt;&lt;object type=&quot;3&quot; unique_id=&quot;10509&quot;&gt;&lt;property id=&quot;20148&quot; value=&quot;5&quot;/&gt;&lt;property id=&quot;20300&quot; value=&quot;Slide 13 - &amp;quot;Eligibility Letter status - Barriers&amp;quot;&quot;/&gt;&lt;property id=&quot;20307&quot; value=&quot;354&quot;/&gt;&lt;/object&gt;&lt;object type=&quot;3&quot; unique_id=&quot;10510&quot;&gt;&lt;property id=&quot;20148&quot; value=&quot;5&quot;/&gt;&lt;property id=&quot;20300&quot; value=&quot;Slide 14 - &amp;quot;Eligibility Letter status – Terminals and Crash Cushions&amp;quot;&quot;/&gt;&lt;property id=&quot;20307&quot; value=&quot;355&quot;/&gt;&lt;/object&gt;&lt;object type=&quot;3&quot; unique_id=&quot;10511&quot;&gt;&lt;property id=&quot;20148&quot; value=&quot;5&quot;/&gt;&lt;property id=&quot;20300&quot; value=&quot;Slide 15 - &amp;quot;Eligibility Letter status – Breakaway Supports&amp;quot;&quot;/&gt;&lt;property id=&quot;20307&quot; value=&quot;356&quot;/&gt;&lt;/object&gt;&lt;object type=&quot;3&quot; unique_id=&quot;10512&quot;&gt;&lt;property id=&quot;20148&quot; value=&quot;5&quot;/&gt;&lt;property id=&quot;20300&quot; value=&quot;Slide 16 - &amp;quot;Eligibility Letter status – Work Zone Devices&amp;quot;&quot;/&gt;&lt;property id=&quot;20307&quot; value=&quot;364&quot;/&gt;&lt;/object&gt;&lt;object type=&quot;3&quot; unique_id=&quot;10513&quot;&gt;&lt;property id=&quot;20148&quot; value=&quot;5&quot;/&gt;&lt;property id=&quot;20300&quot; value=&quot;Slide 17 - &amp;quot;Eligibility Letter Submission&amp;quot;&quot;/&gt;&lt;property id=&quot;20307&quot; value=&quot;357&quot;/&gt;&lt;/object&gt;&lt;object type=&quot;3&quot; unique_id=&quot;10514&quot;&gt;&lt;property id=&quot;20148&quot; value=&quot;5&quot;/&gt;&lt;property id=&quot;20300&quot; value=&quot;Slide 18 - &amp;quot;Eligibility Letter Submission&amp;quot;&quot;/&gt;&lt;property id=&quot;20307&quot; value=&quot;358&quot;/&gt;&lt;/object&gt;&lt;object type=&quot;3&quot; unique_id=&quot;10515&quot;&gt;&lt;property id=&quot;20148&quot; value=&quot;5&quot;/&gt;&lt;property id=&quot;20300&quot; value=&quot;Slide 19 - &amp;quot;Eligibility Letter Submission&amp;quot;&quot;/&gt;&lt;property id=&quot;20307&quot; value=&quot;359&quot;/&gt;&lt;/object&gt;&lt;object type=&quot;3&quot; unique_id=&quot;10516&quot;&gt;&lt;property id=&quot;20148&quot; value=&quot;5&quot;/&gt;&lt;property id=&quot;20300&quot; value=&quot;Slide 20 - &amp;quot;Eligibility Letter Submission&amp;quot;&quot;/&gt;&lt;property id=&quot;20307&quot; value=&quot;360&quot;/&gt;&lt;/object&gt;&lt;object type=&quot;3&quot; unique_id=&quot;10517&quot;&gt;&lt;property id=&quot;20148&quot; value=&quot;5&quot;/&gt;&lt;property id=&quot;20300&quot; value=&quot;Slide 21 - &amp;quot;Eligibility Letter Submission&amp;quot;&quot;/&gt;&lt;property id=&quot;20307&quot; value=&quot;361&quot;/&gt;&lt;/object&gt;&lt;object type=&quot;3&quot; unique_id=&quot;10518&quot;&gt;&lt;property id=&quot;20148&quot; value=&quot;5&quot;/&gt;&lt;property id=&quot;20300&quot; value=&quot;Slide 22 - &amp;quot;Eligibility Letter Submission&amp;quot;&quot;/&gt;&lt;property id=&quot;20307&quot; value=&quot;362&quot;/&gt;&lt;/object&gt;&lt;object type=&quot;3&quot; unique_id=&quot;10519&quot;&gt;&lt;property id=&quot;20148&quot; value=&quot;5&quot;/&gt;&lt;property id=&quot;20300&quot; value=&quot;Slide 23 - &amp;quot;Eligibility Letter Submission&amp;quot;&quot;/&gt;&lt;property id=&quot;20307&quot; value=&quot;363&quot;/&gt;&lt;/object&gt;&lt;object type=&quot;3&quot; unique_id=&quot;10781&quot;&gt;&lt;property id=&quot;20148&quot; value=&quot;5&quot;/&gt;&lt;property id=&quot;20300&quot; value=&quot;Slide 2 - &amp;quot;Manual for Assessing Safety Hardware (MASH)&amp;quot;&quot;/&gt;&lt;property id=&quot;20307&quot; value=&quot;365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over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ver - Gradi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rnal - Green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rnal - Green T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over - Gradi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 - White</Template>
  <TotalTime>25559</TotalTime>
  <Words>1185</Words>
  <Application>Microsoft Office PowerPoint</Application>
  <PresentationFormat>On-screen Show (4:3)</PresentationFormat>
  <Paragraphs>247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Cover - White</vt:lpstr>
      <vt:lpstr>Cover - Gradient</vt:lpstr>
      <vt:lpstr>Internal - Green Bottom</vt:lpstr>
      <vt:lpstr>Internal - Green Top</vt:lpstr>
      <vt:lpstr>1_Cover - Gradient</vt:lpstr>
      <vt:lpstr>Determination of Crash-worthiness of  Roadside Safety Hardware via the State DOT Process  2018 Safety Conference Baltimore, MD. Thursday August 9, 2018    Will Longstreet Office of Safety, Washington, D.C.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SAIC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weissk</dc:creator>
  <cp:lastModifiedBy>Longstreet, Will (FHWA)</cp:lastModifiedBy>
  <cp:revision>970</cp:revision>
  <cp:lastPrinted>2018-09-14T17:20:50Z</cp:lastPrinted>
  <dcterms:created xsi:type="dcterms:W3CDTF">2011-07-29T17:31:43Z</dcterms:created>
  <dcterms:modified xsi:type="dcterms:W3CDTF">2018-09-15T12:49:11Z</dcterms:modified>
</cp:coreProperties>
</file>