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427" r:id="rId5"/>
    <p:sldId id="428" r:id="rId6"/>
    <p:sldId id="435" r:id="rId7"/>
    <p:sldId id="429" r:id="rId8"/>
    <p:sldId id="430" r:id="rId9"/>
    <p:sldId id="431" r:id="rId10"/>
    <p:sldId id="432" r:id="rId11"/>
    <p:sldId id="433" r:id="rId12"/>
    <p:sldId id="434" r:id="rId13"/>
    <p:sldId id="438" r:id="rId14"/>
    <p:sldId id="436" r:id="rId15"/>
    <p:sldId id="43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9062D98-76B4-4EF6-8858-9097ED67DC69}">
          <p14:sldIdLst>
            <p14:sldId id="427"/>
            <p14:sldId id="428"/>
            <p14:sldId id="435"/>
            <p14:sldId id="429"/>
            <p14:sldId id="430"/>
            <p14:sldId id="431"/>
            <p14:sldId id="432"/>
            <p14:sldId id="433"/>
            <p14:sldId id="434"/>
            <p14:sldId id="438"/>
            <p14:sldId id="436"/>
            <p14:sldId id="4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2E0000"/>
    <a:srgbClr val="0808C2"/>
    <a:srgbClr val="500000"/>
    <a:srgbClr val="4C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3" autoAdjust="0"/>
    <p:restoredTop sz="92442" autoAdjust="0"/>
  </p:normalViewPr>
  <p:slideViewPr>
    <p:cSldViewPr>
      <p:cViewPr varScale="1">
        <p:scale>
          <a:sx n="76" d="100"/>
          <a:sy n="76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rgbClr val="500000"/>
              </a:gs>
              <a:gs pos="45000">
                <a:srgbClr val="4C0000"/>
              </a:gs>
              <a:gs pos="100000">
                <a:srgbClr val="2E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TTI_whit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382391"/>
            <a:ext cx="2209800" cy="426705"/>
          </a:xfrm>
          <a:prstGeom prst="rect">
            <a:avLst/>
          </a:prstGeom>
        </p:spPr>
      </p:pic>
      <p:pic>
        <p:nvPicPr>
          <p:cNvPr id="10" name="Picture 9" descr="TTI-grey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077200" cy="5226424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44397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package" Target="../embeddings/Microsoft_Excel_Worksheet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package" Target="../embeddings/Microsoft_Excel_Worksheet1.xls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Working-Group Approach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533400"/>
          </a:xfrm>
        </p:spPr>
        <p:txBody>
          <a:bodyPr>
            <a:noAutofit/>
          </a:bodyPr>
          <a:lstStyle/>
          <a:p>
            <a:pPr marL="0" lvl="2" indent="0" algn="ctr">
              <a:buNone/>
            </a:pPr>
            <a:r>
              <a:rPr lang="en-US" b="1" dirty="0" smtClean="0"/>
              <a:t>Working Groups (WG)</a:t>
            </a:r>
          </a:p>
          <a:p>
            <a:pPr marL="0" lvl="2" indent="0" algn="ctr">
              <a:buNone/>
            </a:pPr>
            <a:r>
              <a:rPr lang="en-US" sz="2000" dirty="0" smtClean="0"/>
              <a:t>(to </a:t>
            </a:r>
            <a:r>
              <a:rPr lang="en-US" sz="2000" dirty="0"/>
              <a:t>support a more consensus based proposal development </a:t>
            </a:r>
            <a:r>
              <a:rPr lang="en-US" sz="2000" dirty="0" smtClean="0"/>
              <a:t>process)</a:t>
            </a:r>
            <a:endParaRPr lang="en-US" sz="2000" dirty="0"/>
          </a:p>
          <a:p>
            <a:pPr marL="0" lvl="2" indent="0" algn="ctr">
              <a:buNone/>
            </a:pPr>
            <a:endParaRPr lang="en-US" sz="2000" dirty="0" smtClean="0"/>
          </a:p>
          <a:p>
            <a:pPr algn="ctr"/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19601" y="1905000"/>
            <a:ext cx="44577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Each Agency to provide contact person to participate in the </a:t>
            </a:r>
            <a:r>
              <a:rPr lang="en-US" dirty="0" smtClean="0"/>
              <a:t>WGs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Individuals bring ideas and find partners to develop ideas into proposals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Individuals and partners work offline with Chiara’s support in drafting </a:t>
            </a:r>
            <a:r>
              <a:rPr lang="en-US" dirty="0" smtClean="0"/>
              <a:t>proposals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TTI will provide a proposal template to expedite the </a:t>
            </a:r>
            <a:r>
              <a:rPr lang="en-US" dirty="0" smtClean="0"/>
              <a:t>work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The WG reconvenes when proposals are drafted to review together (summer)</a:t>
            </a:r>
            <a:endParaRPr lang="en-US" sz="3200" dirty="0"/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301082"/>
            <a:ext cx="3962400" cy="190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 smtClean="0"/>
              <a:t>Bridge Rails</a:t>
            </a:r>
          </a:p>
          <a:p>
            <a:pPr marL="514350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 smtClean="0"/>
              <a:t>Longitudinal Flexible Barriers (+ Transitions)</a:t>
            </a:r>
          </a:p>
          <a:p>
            <a:pPr marL="514350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 smtClean="0"/>
              <a:t>Breakaway Devices</a:t>
            </a:r>
          </a:p>
          <a:p>
            <a:pPr marL="514350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 smtClean="0"/>
              <a:t>Etc…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3491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905000"/>
            <a:ext cx="77724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 far, </a:t>
            </a:r>
            <a:br>
              <a:rPr lang="en-US" sz="4000" dirty="0" smtClean="0"/>
            </a:br>
            <a:r>
              <a:rPr lang="en-US" sz="4000" dirty="0" smtClean="0"/>
              <a:t>regarding CIP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334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85EC6-6FDE-4188-B0D8-78D44D57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20" y="-76241"/>
            <a:ext cx="7696200" cy="874552"/>
          </a:xfrm>
        </p:spPr>
        <p:txBody>
          <a:bodyPr/>
          <a:lstStyle/>
          <a:p>
            <a:r>
              <a:rPr lang="en-US" dirty="0"/>
              <a:t>Cast In Place MASH Table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CF13D-479A-4B8F-BD2C-1EE01BBE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80" y="609600"/>
            <a:ext cx="7489131" cy="52977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A02790-05A9-44F7-95C7-683F8CF11FE8}"/>
              </a:ext>
            </a:extLst>
          </p:cNvPr>
          <p:cNvGrpSpPr/>
          <p:nvPr/>
        </p:nvGrpSpPr>
        <p:grpSpPr>
          <a:xfrm>
            <a:off x="1066800" y="5706233"/>
            <a:ext cx="7452143" cy="771525"/>
            <a:chOff x="1066800" y="5706233"/>
            <a:chExt cx="7452143" cy="771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7DDD18-8F93-462C-A8AC-85ADC40D0180}"/>
                </a:ext>
              </a:extLst>
            </p:cNvPr>
            <p:cNvSpPr txBox="1"/>
            <p:nvPr/>
          </p:nvSpPr>
          <p:spPr>
            <a:xfrm>
              <a:off x="1066800" y="5907330"/>
              <a:ext cx="7452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Link: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BB0990AB-F6C6-43BC-ABE6-BFE799B6734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676400" y="5706233"/>
            <a:ext cx="91440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Worksheet" showAsIcon="1" r:id="rId4" imgW="914400" imgH="771480" progId="Excel.Sheet.12">
                    <p:embed/>
                  </p:oleObj>
                </mc:Choice>
                <mc:Fallback>
                  <p:oleObj name="Worksheet" showAsIcon="1" r:id="rId4" imgW="914400" imgH="771480" progId="Excel.Sheet.12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BB0990AB-F6C6-43BC-ABE6-BFE799B673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76400" y="5706233"/>
                          <a:ext cx="914400" cy="771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080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057B-D966-4169-AFA4-91096863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Members Cast In Place Testing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7A40F-B5FC-4BE4-8E05-071DE1E21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05" y="1190900"/>
            <a:ext cx="7959390" cy="42377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78A88C-41DD-4B8A-82C6-7E25C0D74561}"/>
              </a:ext>
            </a:extLst>
          </p:cNvPr>
          <p:cNvGrpSpPr/>
          <p:nvPr/>
        </p:nvGrpSpPr>
        <p:grpSpPr>
          <a:xfrm>
            <a:off x="762000" y="5571448"/>
            <a:ext cx="7010400" cy="762677"/>
            <a:chOff x="772486" y="5679417"/>
            <a:chExt cx="7010400" cy="7626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E4F5C-3F91-47F1-91C5-6A020B1A6CDD}"/>
                </a:ext>
              </a:extLst>
            </p:cNvPr>
            <p:cNvSpPr txBox="1"/>
            <p:nvPr/>
          </p:nvSpPr>
          <p:spPr>
            <a:xfrm>
              <a:off x="772486" y="5852431"/>
              <a:ext cx="7010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LINK:  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EF7DFD37-C280-4C03-92B7-9B7BF394ADA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458286" y="5679417"/>
            <a:ext cx="903914" cy="7626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Worksheet" showAsIcon="1" r:id="rId4" imgW="914400" imgH="771480" progId="Excel.Sheet.12">
                    <p:embed/>
                  </p:oleObj>
                </mc:Choice>
                <mc:Fallback>
                  <p:oleObj name="Worksheet" showAsIcon="1" r:id="rId4" imgW="914400" imgH="771480" progId="Excel.Sheet.12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EF7DFD37-C280-4C03-92B7-9B7BF394ADA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58286" y="5679417"/>
                          <a:ext cx="903914" cy="7626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9800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Proposed Group Categories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0"/>
            <a:ext cx="8229600" cy="38401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u="sng" dirty="0"/>
          </a:p>
          <a:p>
            <a:pPr marL="228600" lvl="2"/>
            <a:r>
              <a:rPr lang="en-US" sz="2800" dirty="0" smtClean="0"/>
              <a:t>Longitudinal Barriers </a:t>
            </a:r>
            <a:r>
              <a:rPr lang="en-US" dirty="0" smtClean="0"/>
              <a:t>(+ Transitions) </a:t>
            </a:r>
            <a:r>
              <a:rPr lang="en-US" sz="2800" dirty="0" smtClean="0"/>
              <a:t>(Rigid)</a:t>
            </a:r>
          </a:p>
          <a:p>
            <a:pPr marL="228600" lvl="2"/>
            <a:r>
              <a:rPr lang="en-US" sz="2800" dirty="0" smtClean="0"/>
              <a:t>Longitudinal Barriers </a:t>
            </a:r>
            <a:r>
              <a:rPr lang="en-US" dirty="0" smtClean="0"/>
              <a:t>(+ Transitions) </a:t>
            </a:r>
            <a:r>
              <a:rPr lang="en-US" sz="2800" dirty="0" smtClean="0"/>
              <a:t>(Flexible)</a:t>
            </a:r>
          </a:p>
          <a:p>
            <a:pPr marL="228600" lvl="2"/>
            <a:r>
              <a:rPr lang="en-US" sz="2800" dirty="0" smtClean="0"/>
              <a:t>Bridge Rails</a:t>
            </a:r>
          </a:p>
          <a:p>
            <a:pPr marL="228600" lvl="2"/>
            <a:r>
              <a:rPr lang="en-US" sz="2800" dirty="0" smtClean="0"/>
              <a:t>Crash Cushions</a:t>
            </a:r>
            <a:r>
              <a:rPr lang="en-US" sz="2800" dirty="0"/>
              <a:t> </a:t>
            </a:r>
            <a:r>
              <a:rPr lang="en-US" sz="2800" dirty="0" smtClean="0"/>
              <a:t>&amp; Terminals</a:t>
            </a:r>
          </a:p>
          <a:p>
            <a:pPr marL="228600" lvl="2"/>
            <a:r>
              <a:rPr lang="en-US" sz="2800" dirty="0" smtClean="0"/>
              <a:t>Breakaway Devices &amp; Work Zones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511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905000"/>
            <a:ext cx="77724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 far, </a:t>
            </a:r>
            <a:br>
              <a:rPr lang="en-US" sz="4000" dirty="0" smtClean="0"/>
            </a:br>
            <a:r>
              <a:rPr lang="en-US" sz="4000" dirty="0" smtClean="0"/>
              <a:t>regarding Guardrail Category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254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144BE-387E-483E-B2C6-1BA8027B6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" y="0"/>
            <a:ext cx="9138916" cy="638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6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0802C-9FB2-4035-83A5-E70C28262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9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2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66F0A-15FD-48F3-BF96-B9E443DBC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6765" cy="3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8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4B1546-8122-475B-A3F6-8C2F2DD03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5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C8A535-AF6C-4399-A592-8F7C36797325}"/>
              </a:ext>
            </a:extLst>
          </p:cNvPr>
          <p:cNvSpPr/>
          <p:nvPr/>
        </p:nvSpPr>
        <p:spPr>
          <a:xfrm>
            <a:off x="34788" y="5865435"/>
            <a:ext cx="2057400" cy="419408"/>
          </a:xfrm>
          <a:prstGeom prst="rect">
            <a:avLst/>
          </a:prstGeom>
          <a:solidFill>
            <a:srgbClr val="8FA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056C8-C149-4941-B402-FC1EF684F3A5}"/>
              </a:ext>
            </a:extLst>
          </p:cNvPr>
          <p:cNvSpPr/>
          <p:nvPr/>
        </p:nvSpPr>
        <p:spPr>
          <a:xfrm>
            <a:off x="2340665" y="5865435"/>
            <a:ext cx="2057400" cy="4194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SCHEDULED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D12E0-70DC-46EA-8940-F41E74854A6D}"/>
              </a:ext>
            </a:extLst>
          </p:cNvPr>
          <p:cNvSpPr/>
          <p:nvPr/>
        </p:nvSpPr>
        <p:spPr>
          <a:xfrm>
            <a:off x="4732683" y="5865435"/>
            <a:ext cx="2057400" cy="4194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27A1A-B3A3-497F-A7ED-296490686808}"/>
              </a:ext>
            </a:extLst>
          </p:cNvPr>
          <p:cNvSpPr/>
          <p:nvPr/>
        </p:nvSpPr>
        <p:spPr>
          <a:xfrm>
            <a:off x="7041873" y="5865435"/>
            <a:ext cx="2057400" cy="419408"/>
          </a:xfrm>
          <a:prstGeom prst="rect">
            <a:avLst/>
          </a:prstGeom>
          <a:solidFill>
            <a:srgbClr val="604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663072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C8A535-AF6C-4399-A592-8F7C36797325}"/>
              </a:ext>
            </a:extLst>
          </p:cNvPr>
          <p:cNvSpPr/>
          <p:nvPr/>
        </p:nvSpPr>
        <p:spPr>
          <a:xfrm>
            <a:off x="0" y="4038600"/>
            <a:ext cx="2057400" cy="419408"/>
          </a:xfrm>
          <a:prstGeom prst="rect">
            <a:avLst/>
          </a:prstGeom>
          <a:solidFill>
            <a:srgbClr val="8FA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056C8-C149-4941-B402-FC1EF684F3A5}"/>
              </a:ext>
            </a:extLst>
          </p:cNvPr>
          <p:cNvSpPr/>
          <p:nvPr/>
        </p:nvSpPr>
        <p:spPr>
          <a:xfrm>
            <a:off x="2362200" y="4038600"/>
            <a:ext cx="2057400" cy="4194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SCHEDULED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D12E0-70DC-46EA-8940-F41E74854A6D}"/>
              </a:ext>
            </a:extLst>
          </p:cNvPr>
          <p:cNvSpPr/>
          <p:nvPr/>
        </p:nvSpPr>
        <p:spPr>
          <a:xfrm>
            <a:off x="4724400" y="4038600"/>
            <a:ext cx="2057400" cy="4194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27A1A-B3A3-497F-A7ED-296490686808}"/>
              </a:ext>
            </a:extLst>
          </p:cNvPr>
          <p:cNvSpPr/>
          <p:nvPr/>
        </p:nvSpPr>
        <p:spPr>
          <a:xfrm>
            <a:off x="7086600" y="4038600"/>
            <a:ext cx="2057400" cy="419408"/>
          </a:xfrm>
          <a:prstGeom prst="rect">
            <a:avLst/>
          </a:prstGeom>
          <a:solidFill>
            <a:srgbClr val="604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0657AE-D64C-4BFF-A4C1-3ED2F19AD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40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7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BA0C8-3C43-4397-85F5-F2B14E4AD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43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93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C72832795194D83090711D7870F82" ma:contentTypeVersion="0" ma:contentTypeDescription="Create a new document." ma:contentTypeScope="" ma:versionID="61f18a64f5663e6f7758984b3c3e77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BDC9AF-C90D-48C6-AA6C-5EC575B1F0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24829</TotalTime>
  <Words>145</Words>
  <Application>Microsoft Office PowerPoint</Application>
  <PresentationFormat>On-screen Show (4:3)</PresentationFormat>
  <Paragraphs>36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Custom Design</vt:lpstr>
      <vt:lpstr>Worksheet</vt:lpstr>
      <vt:lpstr>Working-Group Approach</vt:lpstr>
      <vt:lpstr>Proposed Group Categories</vt:lpstr>
      <vt:lpstr>So far,  regarding Guardrail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far,  regarding CIP</vt:lpstr>
      <vt:lpstr>Cast In Place MASH Table </vt:lpstr>
      <vt:lpstr>Members Cast In Place Testing Needs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Silvestri Dobrovolny, Chiara</cp:lastModifiedBy>
  <cp:revision>628</cp:revision>
  <dcterms:created xsi:type="dcterms:W3CDTF">2011-11-15T15:55:39Z</dcterms:created>
  <dcterms:modified xsi:type="dcterms:W3CDTF">2019-04-25T01:40:42Z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0x010100E1DC72832795194D83090711D7870F82</vt:lpwstr>
  </property>
</Properties>
</file>