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414" r:id="rId5"/>
    <p:sldId id="415" r:id="rId6"/>
    <p:sldId id="41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B9062D98-76B4-4EF6-8858-9097ED67DC69}">
          <p14:sldIdLst>
            <p14:sldId id="414"/>
            <p14:sldId id="415"/>
            <p14:sldId id="4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E0000"/>
    <a:srgbClr val="0808C2"/>
    <a:srgbClr val="500000"/>
    <a:srgbClr val="4C0000"/>
    <a:srgbClr val="4B77B6"/>
    <a:srgbClr val="8FA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6395" autoAdjust="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002C2-6942-4189-87BE-49B0795180C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1D614-7CD3-41B7-844C-80B5F1C38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4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3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1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4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9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70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2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31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26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gradFill>
            <a:gsLst>
              <a:gs pos="0">
                <a:srgbClr val="500000"/>
              </a:gs>
              <a:gs pos="45000">
                <a:srgbClr val="4C0000"/>
              </a:gs>
              <a:gs pos="100000">
                <a:srgbClr val="2E00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640080" rtlCol="0" anchor="ctr"/>
          <a:lstStyle/>
          <a:p>
            <a:pPr algn="r">
              <a:tabLst/>
            </a:pPr>
            <a:endParaRPr lang="en-US" sz="2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TTI_white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6382391"/>
            <a:ext cx="2209800" cy="426705"/>
          </a:xfrm>
          <a:prstGeom prst="rect">
            <a:avLst/>
          </a:prstGeom>
        </p:spPr>
      </p:pic>
      <p:pic>
        <p:nvPicPr>
          <p:cNvPr id="10" name="Picture 9" descr="TTI-grey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8077200" cy="5226424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44397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4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.tti.tamu.edu/tti.tamu.edu/documents/0-6913-PSR.pdf" TargetMode="External"/><Relationship Id="rId2" Type="http://schemas.openxmlformats.org/officeDocument/2006/relationships/hyperlink" Target="https://static.tti.tamu.edu/tti.tamu.edu/documents/0-6895-R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nlinepubs.trb.org/onlinepubs/nchrp/docs/NCHRP20-07(395)_FR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AB1E9-6493-4F68-A7B2-4B67E120A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sz="2000" dirty="0" smtClean="0"/>
              <a:t>2019 </a:t>
            </a:r>
            <a:r>
              <a:rPr lang="en-US" sz="2000" b="1" dirty="0" smtClean="0">
                <a:solidFill>
                  <a:srgbClr val="C00000"/>
                </a:solidFill>
              </a:rPr>
              <a:t>TRB AFB20 </a:t>
            </a:r>
            <a:r>
              <a:rPr lang="en-US" sz="2000" dirty="0" smtClean="0"/>
              <a:t>Midyear Meeting </a:t>
            </a:r>
            <a:r>
              <a:rPr lang="en-US" sz="1800" dirty="0"/>
              <a:t>(Reno, Nevada on July 21-26) in conjunction with </a:t>
            </a:r>
            <a:r>
              <a:rPr lang="en-US" sz="1800" dirty="0" smtClean="0"/>
              <a:t>AASHTO </a:t>
            </a:r>
            <a:r>
              <a:rPr lang="en-US" sz="1800" dirty="0"/>
              <a:t>Committee on Design, Council on Active Transportation, and Technical Committee on Roadside Safety (TCRS). </a:t>
            </a:r>
            <a:endParaRPr lang="en-US" sz="1800" dirty="0" smtClean="0"/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sz="2000" dirty="0"/>
              <a:t>2019 </a:t>
            </a:r>
            <a:r>
              <a:rPr lang="en-US" sz="2000" b="1" dirty="0" smtClean="0">
                <a:solidFill>
                  <a:srgbClr val="C00000"/>
                </a:solidFill>
              </a:rPr>
              <a:t>ATSSA 2019 </a:t>
            </a:r>
            <a:r>
              <a:rPr lang="en-US" sz="2000" dirty="0" smtClean="0"/>
              <a:t>Midyear Meeting </a:t>
            </a:r>
            <a:r>
              <a:rPr lang="en-US" sz="1800" dirty="0" smtClean="0"/>
              <a:t>(San Diego, California </a:t>
            </a:r>
            <a:r>
              <a:rPr lang="en-US" sz="1800" dirty="0"/>
              <a:t>on </a:t>
            </a:r>
            <a:r>
              <a:rPr lang="en-US" sz="1800" dirty="0" smtClean="0"/>
              <a:t>August 21-23)</a:t>
            </a:r>
            <a:endParaRPr lang="en-US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BAC4DA4-627D-498D-B4B2-6E695B216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161365"/>
            <a:ext cx="8229600" cy="82923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Upcoming Meetings /Calls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5872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C4DA4-627D-498D-B4B2-6E695B216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161365"/>
            <a:ext cx="8229600" cy="82923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On-Going Projects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AB1E9-6493-4F68-A7B2-4B67E120A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sz="2000" dirty="0" smtClean="0"/>
              <a:t>- </a:t>
            </a:r>
            <a:r>
              <a:rPr lang="en-US" sz="2000" b="1" dirty="0" smtClean="0">
                <a:solidFill>
                  <a:srgbClr val="C00000"/>
                </a:solidFill>
              </a:rPr>
              <a:t>TxDOT</a:t>
            </a:r>
            <a:r>
              <a:rPr lang="en-US" sz="2000" dirty="0" smtClean="0"/>
              <a:t> </a:t>
            </a:r>
            <a:r>
              <a:rPr lang="en-US" sz="2000" dirty="0"/>
              <a:t>research project </a:t>
            </a:r>
            <a:r>
              <a:rPr lang="en-US" sz="2000" b="1" dirty="0">
                <a:solidFill>
                  <a:srgbClr val="C00000"/>
                </a:solidFill>
              </a:rPr>
              <a:t>0-6946</a:t>
            </a:r>
          </a:p>
          <a:p>
            <a:pPr marL="685800" lvl="1" indent="-1746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 smtClean="0"/>
              <a:t>Three-year </a:t>
            </a:r>
            <a:r>
              <a:rPr lang="en-US" sz="1200" dirty="0" smtClean="0"/>
              <a:t>project; Evaluate </a:t>
            </a:r>
            <a:r>
              <a:rPr lang="en-US" sz="1200" dirty="0"/>
              <a:t>most roadside safety devices used in Texas</a:t>
            </a:r>
          </a:p>
          <a:p>
            <a:pPr marL="685800" lvl="1" indent="-1746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 smtClean="0"/>
              <a:t>Wade </a:t>
            </a:r>
            <a:r>
              <a:rPr lang="en-US" sz="1200" dirty="0"/>
              <a:t>Odell at Wade.Odell@txdot.gov (RTI) or Dr. Bligh at R-Bligh@tti.tamu.edu (TTI</a:t>
            </a:r>
            <a:r>
              <a:rPr lang="en-US" sz="1200" dirty="0" smtClean="0"/>
              <a:t>)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sz="2000" dirty="0"/>
              <a:t>- </a:t>
            </a:r>
            <a:r>
              <a:rPr lang="en-US" sz="2000" b="1" dirty="0">
                <a:solidFill>
                  <a:srgbClr val="C00000"/>
                </a:solidFill>
              </a:rPr>
              <a:t>TxDOT</a:t>
            </a:r>
            <a:r>
              <a:rPr lang="en-US" sz="2000" dirty="0"/>
              <a:t> research project </a:t>
            </a:r>
            <a:r>
              <a:rPr lang="en-US" sz="2000" b="1" dirty="0" smtClean="0">
                <a:solidFill>
                  <a:srgbClr val="C00000"/>
                </a:solidFill>
              </a:rPr>
              <a:t>0-6895-R1</a:t>
            </a:r>
            <a:r>
              <a:rPr lang="en-US" sz="1200" dirty="0" smtClean="0"/>
              <a:t> </a:t>
            </a:r>
          </a:p>
          <a:p>
            <a:pPr marL="511175" lvl="1" indent="0">
              <a:spcBef>
                <a:spcPts val="0"/>
              </a:spcBef>
              <a:buNone/>
            </a:pPr>
            <a:r>
              <a:rPr lang="en-US" sz="1500" i="1" u="sng" dirty="0" smtClean="0">
                <a:hlinkClick r:id="rId2"/>
              </a:rPr>
              <a:t>Development </a:t>
            </a:r>
            <a:r>
              <a:rPr lang="en-US" sz="1500" i="1" u="sng" dirty="0">
                <a:hlinkClick r:id="rId2"/>
              </a:rPr>
              <a:t>and MASH TL-4 Evaluation of TxDOT Rubber Mounted Single Slope Barrier</a:t>
            </a:r>
            <a:r>
              <a:rPr lang="en-US" sz="1500" i="1" dirty="0"/>
              <a:t> </a:t>
            </a:r>
            <a:endParaRPr lang="en-US" sz="1500" i="1" dirty="0" smtClean="0"/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sz="2000" dirty="0"/>
              <a:t>- </a:t>
            </a:r>
            <a:r>
              <a:rPr lang="en-US" sz="2000" b="1" dirty="0">
                <a:solidFill>
                  <a:srgbClr val="C00000"/>
                </a:solidFill>
              </a:rPr>
              <a:t>TxDOT</a:t>
            </a:r>
            <a:r>
              <a:rPr lang="en-US" sz="2000" dirty="0"/>
              <a:t> research </a:t>
            </a:r>
            <a:r>
              <a:rPr lang="en-US" sz="2000" dirty="0" smtClean="0"/>
              <a:t>project </a:t>
            </a:r>
            <a:r>
              <a:rPr lang="en-US" sz="2000" b="1" dirty="0" smtClean="0">
                <a:solidFill>
                  <a:srgbClr val="C00000"/>
                </a:solidFill>
              </a:rPr>
              <a:t>0-6913-PSR</a:t>
            </a:r>
            <a:r>
              <a:rPr lang="en-US" sz="1200" dirty="0" smtClean="0"/>
              <a:t> </a:t>
            </a:r>
            <a:endParaRPr lang="en-US" sz="1200" dirty="0"/>
          </a:p>
          <a:p>
            <a:pPr marL="511175" lvl="1" indent="0">
              <a:spcBef>
                <a:spcPts val="0"/>
              </a:spcBef>
              <a:buNone/>
            </a:pPr>
            <a:r>
              <a:rPr lang="en-US" sz="1600" i="1" u="sng" dirty="0">
                <a:hlinkClick r:id="rId3"/>
              </a:rPr>
              <a:t>Development of MASH Test Level 2 (TL-2) Short Radius Guardrail Treatment on Texas </a:t>
            </a:r>
            <a:r>
              <a:rPr lang="en-US" sz="1600" i="1" u="sng" dirty="0" smtClean="0">
                <a:hlinkClick r:id="rId3"/>
              </a:rPr>
              <a:t>Roadways</a:t>
            </a:r>
            <a:endParaRPr lang="en-US" sz="17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- NCHRP </a:t>
            </a:r>
            <a:r>
              <a:rPr lang="en-US" sz="2000" dirty="0" smtClean="0"/>
              <a:t>20-07 Task 395 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MASH Equivalency of NCHRP 350-Approved Bridge Railings </a:t>
            </a:r>
            <a:endParaRPr lang="en-US" sz="1400" dirty="0" smtClean="0"/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 smtClean="0"/>
              <a:t>Status</a:t>
            </a:r>
            <a:r>
              <a:rPr lang="en-US" sz="1400" dirty="0"/>
              <a:t>: Completed  </a:t>
            </a:r>
            <a:r>
              <a:rPr lang="en-US" sz="1400" dirty="0">
                <a:hlinkClick r:id="rId4"/>
              </a:rPr>
              <a:t>http://onlinepubs.trb.org/onlinepubs/nchrp/docs/NCHRP20-07(395)_</a:t>
            </a:r>
            <a:r>
              <a:rPr lang="en-US" sz="1400" dirty="0" smtClean="0">
                <a:hlinkClick r:id="rId4"/>
              </a:rPr>
              <a:t>FR.pdf</a:t>
            </a:r>
            <a:r>
              <a:rPr lang="en-US" sz="1400" dirty="0" smtClean="0"/>
              <a:t> </a:t>
            </a:r>
            <a:endParaRPr lang="en-US" sz="14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- NCHRP 22-35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Evaluation of Bridge Rail Systems to Confirm AASHTO MASH Compliance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Status: Research in Progress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- </a:t>
            </a:r>
            <a:r>
              <a:rPr lang="en-US" sz="2000" dirty="0"/>
              <a:t>NCHRP 22-36 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Synthesis of the Performance of Portable Concrete Barrier Systems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Status: </a:t>
            </a:r>
            <a:r>
              <a:rPr lang="en-US" sz="1400" dirty="0" smtClean="0"/>
              <a:t>Research Completed</a:t>
            </a:r>
            <a:endParaRPr lang="en-US" sz="1400" dirty="0" smtClean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- NCHRP 03-119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Application of MASH Test Criteria to Breakaway Sign and Luminaire Supports and Crashworthy Work-Zone Traffic Control Devices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Status: Research </a:t>
            </a:r>
            <a:r>
              <a:rPr lang="en-US" sz="1400"/>
              <a:t>in </a:t>
            </a:r>
            <a:r>
              <a:rPr lang="en-US" sz="1400" smtClean="0"/>
              <a:t>Progress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115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C4DA4-627D-498D-B4B2-6E695B216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0"/>
            <a:ext cx="8229600" cy="67683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On-Going Projects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AB1E9-6493-4F68-A7B2-4B67E120A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762000"/>
            <a:ext cx="8229600" cy="54102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1400" dirty="0"/>
              <a:t>- NCHRP 22-37 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Development of a MASH Barrier to Shield Pedestrians, Bicyclists, and Other Vulnerable Users from Motor Vehicles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Status: RFP Closed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1400" dirty="0" smtClean="0"/>
              <a:t>- NCHRP 22-38 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 smtClean="0"/>
              <a:t>Local </a:t>
            </a:r>
            <a:r>
              <a:rPr lang="en-US" sz="1400" dirty="0"/>
              <a:t>Stiffening to Reduce Deflection of 31 in. Midwest Guardrail System (MGS) for MASH TL-3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Status: RFP Closed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1400" dirty="0"/>
              <a:t>- NCHRP 22-39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31-in. Midwest Guardrail System (MGS) and Curb Combination Guidelines for MASH TL-3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Status: RFP Closed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1400" dirty="0" smtClean="0"/>
              <a:t>- NCHRP 22-34 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Determination of Zone of Intrusion Envelopes under MASH Impact Conditions for Barrier </a:t>
            </a:r>
            <a:r>
              <a:rPr lang="en-US" sz="1400" dirty="0" smtClean="0"/>
              <a:t>Attachments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 smtClean="0"/>
              <a:t>Status</a:t>
            </a:r>
            <a:r>
              <a:rPr lang="en-US" sz="1400" dirty="0"/>
              <a:t>: </a:t>
            </a:r>
            <a:r>
              <a:rPr lang="en-US" sz="1400" dirty="0" smtClean="0"/>
              <a:t>Research in Progress</a:t>
            </a:r>
            <a:endParaRPr lang="en-US" sz="14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1400" dirty="0" smtClean="0"/>
              <a:t>- </a:t>
            </a:r>
            <a:r>
              <a:rPr lang="en-US" sz="1400" dirty="0"/>
              <a:t>NCHRP </a:t>
            </a:r>
            <a:r>
              <a:rPr lang="en-US" sz="1400" dirty="0" smtClean="0"/>
              <a:t>22-32</a:t>
            </a:r>
            <a:endParaRPr lang="en-US" sz="1400" dirty="0"/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Development of Methods to Evaluate Side Impacts for Next Edition </a:t>
            </a:r>
            <a:r>
              <a:rPr lang="en-US" sz="1400" dirty="0" smtClean="0"/>
              <a:t>MASH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 smtClean="0"/>
              <a:t>Status</a:t>
            </a:r>
            <a:r>
              <a:rPr lang="en-US" sz="1400" dirty="0"/>
              <a:t>: Research in Progress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1400" dirty="0" smtClean="0"/>
              <a:t>- </a:t>
            </a:r>
            <a:r>
              <a:rPr lang="en-US" sz="1400" dirty="0"/>
              <a:t>NCHRP </a:t>
            </a:r>
            <a:r>
              <a:rPr lang="en-US" sz="1400" dirty="0" smtClean="0"/>
              <a:t>22-33</a:t>
            </a:r>
            <a:endParaRPr lang="en-US" sz="1400" dirty="0"/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/>
              <a:t>Multi-State In-Service Performance Evaluations of Roadside Safety </a:t>
            </a:r>
            <a:r>
              <a:rPr lang="en-US" sz="1400" dirty="0" smtClean="0"/>
              <a:t>Hardware</a:t>
            </a:r>
          </a:p>
          <a:p>
            <a:pPr marL="690563" lvl="1" indent="0">
              <a:spcBef>
                <a:spcPts val="0"/>
              </a:spcBef>
              <a:buNone/>
            </a:pPr>
            <a:r>
              <a:rPr lang="en-US" sz="1400" dirty="0" smtClean="0"/>
              <a:t>Status</a:t>
            </a:r>
            <a:r>
              <a:rPr lang="en-US" sz="1400" dirty="0"/>
              <a:t>: Research in </a:t>
            </a:r>
            <a:r>
              <a:rPr lang="en-US" sz="1400" dirty="0" smtClean="0"/>
              <a:t>Progress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205406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White Maroon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53734"/>
      </a:accent1>
      <a:accent2>
        <a:srgbClr val="4F6128"/>
      </a:accent2>
      <a:accent3>
        <a:srgbClr val="9BBB59"/>
      </a:accent3>
      <a:accent4>
        <a:srgbClr val="FFC000"/>
      </a:accent4>
      <a:accent5>
        <a:srgbClr val="0F243E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DC72832795194D83090711D7870F82" ma:contentTypeVersion="0" ma:contentTypeDescription="Create a new document." ma:contentTypeScope="" ma:versionID="61f18a64f5663e6f7758984b3c3e779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1C3C88-D389-4F00-9611-BC29CA2BD4D3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A5CFAEC-3635-4530-85A9-51DAFAEBA3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BDC9AF-C90D-48C6-AA6C-5EC575B1F0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24513</TotalTime>
  <Words>334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Custom Design</vt:lpstr>
      <vt:lpstr>Upcoming Meetings /Calls</vt:lpstr>
      <vt:lpstr>On-Going Projects</vt:lpstr>
      <vt:lpstr>On-Going Projects</vt:lpstr>
    </vt:vector>
  </TitlesOfParts>
  <Company>tti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 and Pavements</dc:title>
  <dc:creator>s-yates</dc:creator>
  <cp:lastModifiedBy>Silvestri Dobrovolny, Chiara</cp:lastModifiedBy>
  <cp:revision>613</cp:revision>
  <dcterms:created xsi:type="dcterms:W3CDTF">2011-11-15T15:55:39Z</dcterms:created>
  <dcterms:modified xsi:type="dcterms:W3CDTF">2019-04-25T02:25:51Z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0x010100E1DC72832795194D83090711D7870F82</vt:lpwstr>
  </property>
</Properties>
</file>