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390" r:id="rId2"/>
    <p:sldId id="398" r:id="rId3"/>
    <p:sldId id="401" r:id="rId4"/>
    <p:sldId id="402" r:id="rId5"/>
    <p:sldId id="403" r:id="rId6"/>
    <p:sldId id="400" r:id="rId7"/>
    <p:sldId id="399" r:id="rId8"/>
    <p:sldId id="442" r:id="rId9"/>
    <p:sldId id="443" r:id="rId10"/>
    <p:sldId id="444" r:id="rId11"/>
    <p:sldId id="445" r:id="rId12"/>
    <p:sldId id="446" r:id="rId13"/>
    <p:sldId id="447" r:id="rId14"/>
    <p:sldId id="448" r:id="rId15"/>
    <p:sldId id="449" r:id="rId16"/>
    <p:sldId id="450" r:id="rId17"/>
    <p:sldId id="439" r:id="rId18"/>
    <p:sldId id="440" r:id="rId19"/>
    <p:sldId id="441" r:id="rId20"/>
    <p:sldId id="406" r:id="rId21"/>
    <p:sldId id="407" r:id="rId22"/>
    <p:sldId id="408" r:id="rId23"/>
    <p:sldId id="451" r:id="rId24"/>
    <p:sldId id="452" r:id="rId25"/>
    <p:sldId id="453" r:id="rId26"/>
    <p:sldId id="454"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DB015-6169-4341-A088-541E33F7174D}" v="500" dt="2019-09-16T19:05:40.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4" autoAdjust="0"/>
    <p:restoredTop sz="93606" autoAdjust="0"/>
  </p:normalViewPr>
  <p:slideViewPr>
    <p:cSldViewPr>
      <p:cViewPr varScale="1">
        <p:scale>
          <a:sx n="71" d="100"/>
          <a:sy n="71" d="100"/>
        </p:scale>
        <p:origin x="156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6B8FD-8D78-4872-BDBB-70C135407DD3}" type="datetimeFigureOut">
              <a:rPr lang="en-US" smtClean="0"/>
              <a:t>9/24/2019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FCCD6-D41A-4ED8-8045-4ED6CB792476}" type="slidenum">
              <a:rPr lang="en-US" smtClean="0"/>
              <a:t>‹#›</a:t>
            </a:fld>
            <a:endParaRPr lang="en-US"/>
          </a:p>
        </p:txBody>
      </p:sp>
    </p:spTree>
    <p:extLst>
      <p:ext uri="{BB962C8B-B14F-4D97-AF65-F5344CB8AC3E}">
        <p14:creationId xmlns:p14="http://schemas.microsoft.com/office/powerpoint/2010/main" val="206004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FCCD6-D41A-4ED8-8045-4ED6CB792476}" type="slidenum">
              <a:rPr lang="en-US" smtClean="0"/>
              <a:t>17</a:t>
            </a:fld>
            <a:endParaRPr lang="en-US"/>
          </a:p>
        </p:txBody>
      </p:sp>
    </p:spTree>
    <p:extLst>
      <p:ext uri="{BB962C8B-B14F-4D97-AF65-F5344CB8AC3E}">
        <p14:creationId xmlns:p14="http://schemas.microsoft.com/office/powerpoint/2010/main" val="378078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02112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4478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49873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6210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543800" cy="914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4478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280622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393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337482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9/24/2019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20351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9/24/2019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686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07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47329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9/24/2019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60916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50000">
              <a:schemeClr val="bg1">
                <a:lumMod val="95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2F02A-64A2-4BA5-A1F2-A6EB0134B1AF}" type="slidenum">
              <a:rPr lang="en-US" smtClean="0"/>
              <a:t>‹#›</a:t>
            </a:fld>
            <a:endParaRPr lang="en-US"/>
          </a:p>
        </p:txBody>
      </p:sp>
      <p:pic>
        <p:nvPicPr>
          <p:cNvPr id="1027"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1" y="6287169"/>
            <a:ext cx="1905000" cy="4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32060" t="-189" r="199" b="189"/>
          <a:stretch/>
        </p:blipFill>
        <p:spPr bwMode="auto">
          <a:xfrm>
            <a:off x="4248061" y="6126480"/>
            <a:ext cx="4895939"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userDrawn="1"/>
        </p:nvSpPr>
        <p:spPr>
          <a:xfrm>
            <a:off x="0" y="0"/>
            <a:ext cx="620485" cy="213360"/>
          </a:xfrm>
          <a:prstGeom prst="rect">
            <a:avLst/>
          </a:prstGeom>
          <a:gradFill flip="none" rotWithShape="1">
            <a:gsLst>
              <a:gs pos="0">
                <a:schemeClr val="accent6">
                  <a:lumMod val="75000"/>
                </a:schemeClr>
              </a:gs>
              <a:gs pos="50000">
                <a:srgbClr val="FF9900"/>
              </a:gs>
              <a:gs pos="100000">
                <a:schemeClr val="bg1">
                  <a:lumMod val="8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213360"/>
            <a:ext cx="1240972" cy="213360"/>
          </a:xfrm>
          <a:prstGeom prst="rect">
            <a:avLst/>
          </a:prstGeom>
          <a:gradFill>
            <a:gsLst>
              <a:gs pos="0">
                <a:schemeClr val="accent1">
                  <a:lumMod val="50000"/>
                </a:schemeClr>
              </a:gs>
              <a:gs pos="50000">
                <a:schemeClr val="accent1">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426720"/>
            <a:ext cx="1034143" cy="213360"/>
          </a:xfrm>
          <a:prstGeom prst="rect">
            <a:avLst/>
          </a:prstGeom>
          <a:gradFill>
            <a:gsLst>
              <a:gs pos="0">
                <a:schemeClr val="accent3">
                  <a:lumMod val="50000"/>
                </a:schemeClr>
              </a:gs>
              <a:gs pos="50000">
                <a:schemeClr val="accent3">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40080"/>
            <a:ext cx="1447800" cy="213360"/>
          </a:xfrm>
          <a:prstGeom prst="rect">
            <a:avLst/>
          </a:prstGeom>
          <a:gradFill>
            <a:gsLst>
              <a:gs pos="0">
                <a:schemeClr val="accent2">
                  <a:lumMod val="50000"/>
                </a:schemeClr>
              </a:gs>
              <a:gs pos="50000">
                <a:schemeClr val="accent2">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853440"/>
            <a:ext cx="723900" cy="213360"/>
          </a:xfrm>
          <a:prstGeom prst="rect">
            <a:avLst/>
          </a:prstGeom>
          <a:gradFill>
            <a:gsLst>
              <a:gs pos="0">
                <a:schemeClr val="accent5">
                  <a:lumMod val="50000"/>
                </a:schemeClr>
              </a:gs>
              <a:gs pos="50000">
                <a:schemeClr val="accent5">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0" y="1066800"/>
            <a:ext cx="8686800" cy="45719"/>
          </a:xfrm>
          <a:prstGeom prst="rect">
            <a:avLst/>
          </a:prstGeom>
          <a:gradFill>
            <a:gsLst>
              <a:gs pos="0">
                <a:schemeClr val="accent5">
                  <a:lumMod val="50000"/>
                </a:schemeClr>
              </a:gs>
              <a:gs pos="50000">
                <a:schemeClr val="accent5">
                  <a:lumMod val="75000"/>
                </a:schemeClr>
              </a:gs>
              <a:gs pos="100000">
                <a:schemeClr val="bg1">
                  <a:lumMod val="9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rot="10800000">
            <a:off x="723899" y="6126478"/>
            <a:ext cx="7919357" cy="45719"/>
          </a:xfrm>
          <a:prstGeom prst="rect">
            <a:avLst/>
          </a:prstGeom>
          <a:gradFill>
            <a:gsLst>
              <a:gs pos="0">
                <a:schemeClr val="tx1">
                  <a:lumMod val="95000"/>
                  <a:lumOff val="5000"/>
                </a:schemeClr>
              </a:gs>
              <a:gs pos="50000">
                <a:schemeClr val="tx1">
                  <a:lumMod val="75000"/>
                  <a:lumOff val="2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1" descr="roadsafety_logo.gif"/>
          <p:cNvPicPr>
            <a:picLocks noChangeAspect="1"/>
          </p:cNvPicPr>
          <p:nvPr userDrawn="1"/>
        </p:nvPicPr>
        <p:blipFill>
          <a:blip r:embed="rId15" cstate="print"/>
          <a:srcRect/>
          <a:stretch>
            <a:fillRect/>
          </a:stretch>
        </p:blipFill>
        <p:spPr bwMode="auto">
          <a:xfrm>
            <a:off x="2133600" y="6263640"/>
            <a:ext cx="1851983" cy="518160"/>
          </a:xfrm>
          <a:prstGeom prst="rect">
            <a:avLst/>
          </a:prstGeom>
          <a:noFill/>
          <a:ln w="9525">
            <a:noFill/>
            <a:miter lim="800000"/>
            <a:headEnd/>
            <a:tailEnd/>
          </a:ln>
        </p:spPr>
      </p:pic>
    </p:spTree>
    <p:extLst>
      <p:ext uri="{BB962C8B-B14F-4D97-AF65-F5344CB8AC3E}">
        <p14:creationId xmlns:p14="http://schemas.microsoft.com/office/powerpoint/2010/main" val="1642285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cid:image003.jpg@01D526A5.13A027A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Wood Sign Supports</a:t>
            </a:r>
          </a:p>
        </p:txBody>
      </p:sp>
      <p:sp>
        <p:nvSpPr>
          <p:cNvPr id="6" name="Rectangle 3"/>
          <p:cNvSpPr txBox="1">
            <a:spLocks noChangeArrowheads="1"/>
          </p:cNvSpPr>
          <p:nvPr/>
        </p:nvSpPr>
        <p:spPr>
          <a:xfrm>
            <a:off x="273943" y="1040636"/>
            <a:ext cx="8596114"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 Scott </a:t>
            </a:r>
            <a:r>
              <a:rPr lang="en-US" sz="2000" b="1" dirty="0" err="1">
                <a:solidFill>
                  <a:schemeClr val="tx1"/>
                </a:solidFill>
              </a:rPr>
              <a:t>Jollo</a:t>
            </a:r>
            <a:r>
              <a:rPr lang="en-US" sz="2000" b="1" dirty="0">
                <a:solidFill>
                  <a:schemeClr val="tx1"/>
                </a:solidFill>
              </a:rPr>
              <a:t>, Jeff Jeffers, Rodney Wynn</a:t>
            </a:r>
          </a:p>
          <a:p>
            <a:pPr algn="l">
              <a:spcBef>
                <a:spcPts val="0"/>
              </a:spcBef>
              <a:spcAft>
                <a:spcPts val="600"/>
              </a:spcAft>
            </a:pPr>
            <a:r>
              <a:rPr lang="en-US" sz="2000" b="1" dirty="0">
                <a:solidFill>
                  <a:schemeClr val="tx1"/>
                </a:solidFill>
              </a:rPr>
              <a:t>Project Synopsis</a:t>
            </a:r>
          </a:p>
          <a:p>
            <a:pPr algn="l">
              <a:spcBef>
                <a:spcPts val="0"/>
              </a:spcBef>
              <a:spcAft>
                <a:spcPts val="600"/>
              </a:spcAft>
            </a:pPr>
            <a:r>
              <a:rPr lang="en-US" sz="1800" dirty="0">
                <a:solidFill>
                  <a:schemeClr val="tx1"/>
                </a:solidFill>
              </a:rPr>
              <a:t>Develop criteria for single and multiple wood post sign supports for small to medium sign sizes used for permanent and temporary installations.  The project will review existing literature, determine applicable wood species and grades, determine installation details, and perform MASH crash testing.</a:t>
            </a:r>
          </a:p>
          <a:p>
            <a:pPr algn="l">
              <a:spcBef>
                <a:spcPts val="0"/>
              </a:spcBef>
              <a:spcAft>
                <a:spcPts val="600"/>
              </a:spcAft>
            </a:pPr>
            <a:r>
              <a:rPr lang="en-US" sz="2000" b="1" dirty="0">
                <a:solidFill>
                  <a:schemeClr val="tx1"/>
                </a:solidFill>
              </a:rPr>
              <a:t>Project Goal(s)</a:t>
            </a:r>
          </a:p>
          <a:p>
            <a:pPr algn="l">
              <a:spcBef>
                <a:spcPts val="0"/>
              </a:spcBef>
              <a:spcAft>
                <a:spcPts val="600"/>
              </a:spcAft>
            </a:pPr>
            <a:r>
              <a:rPr lang="en-US" sz="1800" dirty="0">
                <a:solidFill>
                  <a:schemeClr val="tx1"/>
                </a:solidFill>
              </a:rPr>
              <a:t>Identify and evaluate the crash performance of breakaway wood sign supports.</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2019-01-BD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3"/>
          <p:cNvSpPr txBox="1">
            <a:spLocks noChangeArrowheads="1"/>
          </p:cNvSpPr>
          <p:nvPr/>
        </p:nvSpPr>
        <p:spPr>
          <a:xfrm>
            <a:off x="267917" y="3657600"/>
            <a:ext cx="8602140" cy="329574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marL="342900" indent="-342900" algn="l">
              <a:spcBef>
                <a:spcPts val="0"/>
              </a:spcBef>
              <a:spcAft>
                <a:spcPts val="600"/>
              </a:spcAft>
              <a:buFont typeface="Arial" panose="020B0604020202020204" pitchFamily="34" charset="0"/>
              <a:buChar char="•"/>
            </a:pPr>
            <a:r>
              <a:rPr lang="en-US" sz="1800" dirty="0">
                <a:solidFill>
                  <a:schemeClr val="tx1"/>
                </a:solidFill>
              </a:rPr>
              <a:t>Wood sign support 4”x4”, 4”x6”, 6”x6”, and 6”x8” posts have been successfully used for many years that include drilled weakening holes to promote controlled fracture on impact.</a:t>
            </a:r>
          </a:p>
          <a:p>
            <a:pPr marL="342900" indent="-342900" algn="l">
              <a:spcBef>
                <a:spcPts val="0"/>
              </a:spcBef>
              <a:spcAft>
                <a:spcPts val="600"/>
              </a:spcAft>
              <a:buFont typeface="Arial" panose="020B0604020202020204" pitchFamily="34" charset="0"/>
              <a:buChar char="•"/>
            </a:pPr>
            <a:r>
              <a:rPr lang="en-US" sz="1800" dirty="0">
                <a:solidFill>
                  <a:schemeClr val="tx1"/>
                </a:solidFill>
              </a:rPr>
              <a:t>Recent MASH testing of single 4”x4” sign post and closely-spaced multiple 4”x4” sign posts failed due to penetration of the occupant compartment by the sign or post fragments.  Evaluation of 4”x4” wood posts with different wood species and grades has not been performed and evaluation of large wood post sizes has not been performed. </a:t>
            </a:r>
          </a:p>
        </p:txBody>
      </p:sp>
    </p:spTree>
    <p:extLst>
      <p:ext uri="{BB962C8B-B14F-4D97-AF65-F5344CB8AC3E}">
        <p14:creationId xmlns:p14="http://schemas.microsoft.com/office/powerpoint/2010/main" val="1613779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Steel Luminaire Supports</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2019-02-BD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00149"/>
            <a:ext cx="5902779" cy="4591051"/>
          </a:xfrm>
          <a:prstGeom prst="rect">
            <a:avLst/>
          </a:prstGeom>
        </p:spPr>
      </p:pic>
      <p:sp>
        <p:nvSpPr>
          <p:cNvPr id="7" name="Rectangle 6"/>
          <p:cNvSpPr/>
          <p:nvPr/>
        </p:nvSpPr>
        <p:spPr>
          <a:xfrm>
            <a:off x="3352800" y="5760203"/>
            <a:ext cx="2626425" cy="369332"/>
          </a:xfrm>
          <a:prstGeom prst="rect">
            <a:avLst/>
          </a:prstGeom>
        </p:spPr>
        <p:txBody>
          <a:bodyPr wrap="none">
            <a:spAutoFit/>
          </a:bodyPr>
          <a:lstStyle/>
          <a:p>
            <a:pPr>
              <a:spcAft>
                <a:spcPts val="600"/>
              </a:spcAft>
            </a:pPr>
            <a:r>
              <a:rPr lang="en-US" b="1" dirty="0"/>
              <a:t>Luminaire Frangible Base</a:t>
            </a:r>
          </a:p>
        </p:txBody>
      </p:sp>
    </p:spTree>
    <p:extLst>
      <p:ext uri="{BB962C8B-B14F-4D97-AF65-F5344CB8AC3E}">
        <p14:creationId xmlns:p14="http://schemas.microsoft.com/office/powerpoint/2010/main" val="252860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Steel Luminaire Supports</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2019-02-BD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96179"/>
            <a:ext cx="5902779" cy="3998990"/>
          </a:xfrm>
          <a:prstGeom prst="rect">
            <a:avLst/>
          </a:prstGeom>
        </p:spPr>
      </p:pic>
      <p:sp>
        <p:nvSpPr>
          <p:cNvPr id="7" name="Rectangle 6"/>
          <p:cNvSpPr/>
          <p:nvPr/>
        </p:nvSpPr>
        <p:spPr>
          <a:xfrm>
            <a:off x="2971800" y="5722915"/>
            <a:ext cx="3493264" cy="369332"/>
          </a:xfrm>
          <a:prstGeom prst="rect">
            <a:avLst/>
          </a:prstGeom>
        </p:spPr>
        <p:txBody>
          <a:bodyPr wrap="none">
            <a:spAutoFit/>
          </a:bodyPr>
          <a:lstStyle/>
          <a:p>
            <a:pPr>
              <a:spcAft>
                <a:spcPts val="600"/>
              </a:spcAft>
            </a:pPr>
            <a:r>
              <a:rPr lang="en-US" b="1" dirty="0"/>
              <a:t>Luminaire Slip Base Vehicle Impact</a:t>
            </a:r>
          </a:p>
        </p:txBody>
      </p:sp>
    </p:spTree>
    <p:extLst>
      <p:ext uri="{BB962C8B-B14F-4D97-AF65-F5344CB8AC3E}">
        <p14:creationId xmlns:p14="http://schemas.microsoft.com/office/powerpoint/2010/main" val="3011368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Steel Luminaire Supports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285750" indent="-285750" algn="l">
              <a:spcBef>
                <a:spcPts val="0"/>
              </a:spcBef>
              <a:spcAft>
                <a:spcPts val="600"/>
              </a:spcAft>
              <a:buFont typeface="Arial" panose="020B0604020202020204" pitchFamily="34" charset="0"/>
              <a:buChar char="•"/>
            </a:pPr>
            <a:r>
              <a:rPr lang="en-US" sz="1800" dirty="0">
                <a:solidFill>
                  <a:schemeClr val="tx1"/>
                </a:solidFill>
              </a:rPr>
              <a:t>Literature review of previous crash testing and state standards.  Coordinate with NCHRP 03-119 project to determine extent of luminaire support evaluation.</a:t>
            </a:r>
          </a:p>
          <a:p>
            <a:pPr marL="285750" indent="-285750" algn="l">
              <a:spcBef>
                <a:spcPts val="0"/>
              </a:spcBef>
              <a:spcAft>
                <a:spcPts val="600"/>
              </a:spcAft>
              <a:buFont typeface="Arial" panose="020B0604020202020204" pitchFamily="34" charset="0"/>
              <a:buChar char="•"/>
            </a:pPr>
            <a:r>
              <a:rPr lang="en-US" sz="1800" dirty="0">
                <a:solidFill>
                  <a:schemeClr val="tx1"/>
                </a:solidFill>
              </a:rPr>
              <a:t>Perform computer simulations to evaluate arm lengths, luminaire mounting heights, base type, pole sizes, and maximum weights.  </a:t>
            </a:r>
          </a:p>
          <a:p>
            <a:pPr marL="285750" indent="-285750" algn="l">
              <a:spcBef>
                <a:spcPts val="0"/>
              </a:spcBef>
              <a:spcAft>
                <a:spcPts val="600"/>
              </a:spcAft>
              <a:buFont typeface="Arial" panose="020B0604020202020204" pitchFamily="34" charset="0"/>
              <a:buChar char="•"/>
            </a:pPr>
            <a:r>
              <a:rPr lang="en-US" sz="1800" dirty="0">
                <a:solidFill>
                  <a:schemeClr val="tx1"/>
                </a:solidFill>
              </a:rPr>
              <a:t>Perform full-scale MASH crash testing on worst-case luminaire support configuration.  The configuration used in full-scale crash testing will be selected based on simulation results.</a:t>
            </a:r>
          </a:p>
          <a:p>
            <a:pPr marL="285750" indent="-285750" algn="l">
              <a:spcBef>
                <a:spcPts val="0"/>
              </a:spcBef>
              <a:spcAft>
                <a:spcPts val="600"/>
              </a:spcAft>
              <a:buFont typeface="Arial" panose="020B0604020202020204" pitchFamily="34" charset="0"/>
              <a:buChar char="•"/>
            </a:pPr>
            <a:r>
              <a:rPr lang="en-US" sz="1800" dirty="0">
                <a:solidFill>
                  <a:schemeClr val="tx1"/>
                </a:solidFill>
              </a:rPr>
              <a:t>Produce final report detailing literature review, computer simulations, and full-scale crash testing.  Develop guidelines for luminaire support configurations</a:t>
            </a:r>
          </a:p>
          <a:p>
            <a:pPr algn="l">
              <a:spcBef>
                <a:spcPts val="0"/>
              </a:spcBef>
              <a:spcAft>
                <a:spcPts val="600"/>
              </a:spcAft>
            </a:pPr>
            <a:endParaRPr lang="en-US" sz="1800" dirty="0">
              <a:solidFill>
                <a:schemeClr val="tx1"/>
              </a:solidFill>
            </a:endParaRPr>
          </a:p>
          <a:p>
            <a:pPr algn="l">
              <a:spcBef>
                <a:spcPts val="0"/>
              </a:spcBef>
              <a:spcAft>
                <a:spcPts val="600"/>
              </a:spcAft>
            </a:pPr>
            <a:r>
              <a:rPr lang="en-US" sz="2000" b="1" dirty="0">
                <a:solidFill>
                  <a:schemeClr val="tx1"/>
                </a:solidFill>
              </a:rPr>
              <a:t>Deliverables </a:t>
            </a:r>
          </a:p>
          <a:p>
            <a:pPr algn="l">
              <a:spcBef>
                <a:spcPts val="0"/>
              </a:spcBef>
              <a:spcAft>
                <a:spcPts val="600"/>
              </a:spcAft>
            </a:pPr>
            <a:r>
              <a:rPr lang="en-US" sz="1800" dirty="0">
                <a:solidFill>
                  <a:schemeClr val="tx1"/>
                </a:solidFill>
              </a:rPr>
              <a:t>Summary table of results including breakaway base dimensions, ranges of arm lengths, range of luminaire mounting heights, base types, pole sizes, and maximum weights. </a:t>
            </a: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2019-02-BD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56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Steel Luminaire Supports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Urgency and Expected Benefit</a:t>
            </a:r>
          </a:p>
          <a:p>
            <a:pPr marL="285750" indent="-285750" algn="l">
              <a:spcBef>
                <a:spcPts val="0"/>
              </a:spcBef>
              <a:spcAft>
                <a:spcPts val="600"/>
              </a:spcAft>
              <a:buFont typeface="Arial" panose="020B0604020202020204" pitchFamily="34" charset="0"/>
              <a:buChar char="•"/>
            </a:pPr>
            <a:r>
              <a:rPr lang="en-US" sz="1800" dirty="0">
                <a:solidFill>
                  <a:schemeClr val="tx1"/>
                </a:solidFill>
              </a:rPr>
              <a:t>MASH implementation milestone for luminaire supports is December 31, 2019.  </a:t>
            </a:r>
          </a:p>
          <a:p>
            <a:pPr marL="285750" indent="-285750" algn="l">
              <a:spcBef>
                <a:spcPts val="0"/>
              </a:spcBef>
              <a:spcAft>
                <a:spcPts val="600"/>
              </a:spcAft>
              <a:buFont typeface="Arial" panose="020B0604020202020204" pitchFamily="34" charset="0"/>
              <a:buChar char="•"/>
            </a:pPr>
            <a:r>
              <a:rPr lang="en-US" sz="1800" dirty="0">
                <a:solidFill>
                  <a:schemeClr val="tx1"/>
                </a:solidFill>
              </a:rPr>
              <a:t>Steel luminaire breakaway supports are very common and maintenance crews have had satisfactory historical performance.</a:t>
            </a:r>
          </a:p>
          <a:p>
            <a:pPr marL="285750" indent="-285750" algn="l">
              <a:spcBef>
                <a:spcPts val="0"/>
              </a:spcBef>
              <a:spcAft>
                <a:spcPts val="600"/>
              </a:spcAft>
              <a:buFont typeface="Arial" panose="020B0604020202020204" pitchFamily="34" charset="0"/>
              <a:buChar char="•"/>
            </a:pPr>
            <a:r>
              <a:rPr lang="en-US" sz="1800" dirty="0">
                <a:solidFill>
                  <a:schemeClr val="tx1"/>
                </a:solidFill>
              </a:rPr>
              <a:t>The results of this research can move States towards MASH compliant breakaway luminaire supports.</a:t>
            </a:r>
            <a:endParaRPr lang="en-US" sz="2000" b="1" dirty="0">
              <a:solidFill>
                <a:schemeClr val="tx1"/>
              </a:solidFill>
            </a:endParaRPr>
          </a:p>
          <a:p>
            <a:pPr algn="l">
              <a:spcBef>
                <a:spcPts val="0"/>
              </a:spcBef>
              <a:spcAft>
                <a:spcPts val="600"/>
              </a:spcAft>
            </a:pPr>
            <a:endParaRPr lang="en-US" sz="1800" dirty="0">
              <a:solidFill>
                <a:schemeClr val="tx1"/>
              </a:solidFill>
            </a:endParaRPr>
          </a:p>
          <a:p>
            <a:pPr algn="l">
              <a:spcBef>
                <a:spcPts val="0"/>
              </a:spcBef>
              <a:spcAft>
                <a:spcPts val="600"/>
              </a:spcAft>
            </a:pPr>
            <a:r>
              <a:rPr lang="en-US" sz="2000" b="1" dirty="0">
                <a:solidFill>
                  <a:schemeClr val="tx1"/>
                </a:solidFill>
              </a:rPr>
              <a:t>Funding</a:t>
            </a:r>
          </a:p>
          <a:p>
            <a:pPr algn="l">
              <a:spcBef>
                <a:spcPts val="0"/>
              </a:spcBef>
              <a:spcAft>
                <a:spcPts val="600"/>
              </a:spcAft>
            </a:pPr>
            <a:r>
              <a:rPr lang="en-US" sz="1800" dirty="0">
                <a:solidFill>
                  <a:schemeClr val="tx1"/>
                </a:solidFill>
              </a:rPr>
              <a:t>The estimated cost to complete the proposed project is $120,000.</a:t>
            </a:r>
            <a:endParaRPr lang="en-US" sz="1800" b="1" dirty="0">
              <a:solidFill>
                <a:schemeClr val="tx1"/>
              </a:solidFill>
            </a:endParaRPr>
          </a:p>
          <a:p>
            <a:pPr algn="l">
              <a:spcBef>
                <a:spcPts val="0"/>
              </a:spcBef>
              <a:spcAft>
                <a:spcPts val="600"/>
              </a:spcAft>
            </a:pPr>
            <a:endParaRPr lang="en-US" sz="2000" b="1" dirty="0">
              <a:solidFill>
                <a:schemeClr val="tx1"/>
              </a:solidFill>
            </a:endParaRPr>
          </a:p>
          <a:p>
            <a:pPr algn="l">
              <a:spcBef>
                <a:spcPts val="0"/>
              </a:spcBef>
              <a:spcAft>
                <a:spcPts val="600"/>
              </a:spcAft>
            </a:pPr>
            <a:r>
              <a:rPr lang="en-US" sz="2000" b="1" dirty="0">
                <a:solidFill>
                  <a:schemeClr val="tx1"/>
                </a:solidFill>
              </a:rPr>
              <a:t>Research Period </a:t>
            </a:r>
          </a:p>
          <a:p>
            <a:pPr algn="l">
              <a:spcBef>
                <a:spcPts val="0"/>
              </a:spcBef>
              <a:spcAft>
                <a:spcPts val="600"/>
              </a:spcAft>
            </a:pPr>
            <a:r>
              <a:rPr lang="en-US" sz="1800" dirty="0">
                <a:solidFill>
                  <a:schemeClr val="tx1"/>
                </a:solidFill>
              </a:rPr>
              <a:t>The estimated time to complete the proposed project is 18 months.</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2019-02-BD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9801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Non-Proprietary Large Sign Supports</a:t>
            </a:r>
          </a:p>
        </p:txBody>
      </p:sp>
      <p:sp>
        <p:nvSpPr>
          <p:cNvPr id="6" name="Rectangle 3"/>
          <p:cNvSpPr txBox="1">
            <a:spLocks noChangeArrowheads="1"/>
          </p:cNvSpPr>
          <p:nvPr/>
        </p:nvSpPr>
        <p:spPr>
          <a:xfrm>
            <a:off x="273942" y="1040636"/>
            <a:ext cx="8717657"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 James Danila, and Joseph Sweat</a:t>
            </a:r>
          </a:p>
          <a:p>
            <a:pPr algn="l">
              <a:spcBef>
                <a:spcPts val="0"/>
              </a:spcBef>
              <a:spcAft>
                <a:spcPts val="600"/>
              </a:spcAft>
            </a:pPr>
            <a:r>
              <a:rPr lang="en-US" sz="2000" b="1" dirty="0">
                <a:solidFill>
                  <a:schemeClr val="tx1"/>
                </a:solidFill>
              </a:rPr>
              <a:t>Project Synopsis</a:t>
            </a:r>
          </a:p>
          <a:p>
            <a:pPr algn="l">
              <a:spcBef>
                <a:spcPts val="0"/>
              </a:spcBef>
              <a:spcAft>
                <a:spcPts val="600"/>
              </a:spcAft>
            </a:pPr>
            <a:r>
              <a:rPr lang="en-US" sz="1800" dirty="0">
                <a:solidFill>
                  <a:schemeClr val="tx1"/>
                </a:solidFill>
              </a:rPr>
              <a:t>DOT’s are using non-proprietary wood and steel-I-beam supports with slip bases to support large ground mounted guide signs and need assistance in determining if these designs may continue to be used and in evaluating if they will meet MASH testing requirements. </a:t>
            </a:r>
          </a:p>
          <a:p>
            <a:pPr algn="l">
              <a:spcBef>
                <a:spcPts val="0"/>
              </a:spcBef>
              <a:spcAft>
                <a:spcPts val="600"/>
              </a:spcAft>
            </a:pPr>
            <a:r>
              <a:rPr lang="en-US" sz="2000" b="1" dirty="0">
                <a:solidFill>
                  <a:schemeClr val="tx1"/>
                </a:solidFill>
              </a:rPr>
              <a:t>Project Goal(s)</a:t>
            </a:r>
          </a:p>
          <a:p>
            <a:pPr marL="171450" indent="-171450" algn="l">
              <a:spcBef>
                <a:spcPts val="0"/>
              </a:spcBef>
              <a:spcAft>
                <a:spcPts val="600"/>
              </a:spcAft>
              <a:buFont typeface="Arial" panose="020B0604020202020204" pitchFamily="34" charset="0"/>
              <a:buChar char="•"/>
            </a:pPr>
            <a:r>
              <a:rPr lang="en-US" sz="1800" dirty="0">
                <a:solidFill>
                  <a:schemeClr val="tx1"/>
                </a:solidFill>
              </a:rPr>
              <a:t>Provide clarification to state DOT’s regarding the limits of the continued use of sign supports which meet NCHRP 350 after December 31st, 2019 and what analysis is needed to justify their continued use. </a:t>
            </a:r>
          </a:p>
          <a:p>
            <a:pPr marL="171450" indent="-171450" algn="l">
              <a:spcBef>
                <a:spcPts val="0"/>
              </a:spcBef>
              <a:spcAft>
                <a:spcPts val="600"/>
              </a:spcAft>
              <a:buFont typeface="Arial" panose="020B0604020202020204" pitchFamily="34" charset="0"/>
              <a:buChar char="•"/>
            </a:pPr>
            <a:r>
              <a:rPr lang="en-US" sz="1800" dirty="0">
                <a:solidFill>
                  <a:schemeClr val="tx1"/>
                </a:solidFill>
              </a:rPr>
              <a:t>Determine if large sign supports of different shapes, materials and spacing can meet MASH test requirements. Specific evaluation of closely spaced supports (&lt;6ft spacing).</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2019-03-BD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3"/>
          <p:cNvSpPr txBox="1">
            <a:spLocks noChangeArrowheads="1"/>
          </p:cNvSpPr>
          <p:nvPr/>
        </p:nvSpPr>
        <p:spPr>
          <a:xfrm>
            <a:off x="273942" y="4572000"/>
            <a:ext cx="8565257" cy="329574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buFont typeface="Arial" panose="020B0604020202020204" pitchFamily="34" charset="0"/>
              <a:buChar char="•"/>
            </a:pPr>
            <a:r>
              <a:rPr lang="en-US" sz="1800" dirty="0">
                <a:solidFill>
                  <a:schemeClr val="tx1"/>
                </a:solidFill>
              </a:rPr>
              <a:t>Previous MASH testing has been conducted on temporary large sign supports (Report 0-6782-1).</a:t>
            </a:r>
          </a:p>
          <a:p>
            <a:pPr lvl="1" indent="-285750" algn="l">
              <a:spcBef>
                <a:spcPts val="0"/>
              </a:spcBef>
              <a:buFont typeface="Arial" panose="020B0604020202020204" pitchFamily="34" charset="0"/>
              <a:buChar char="•"/>
            </a:pPr>
            <a:r>
              <a:rPr lang="en-US" sz="1800" dirty="0">
                <a:solidFill>
                  <a:schemeClr val="tx1"/>
                </a:solidFill>
              </a:rPr>
              <a:t>Ongoing Pooled Fund project evaluating large guide signs on flat terrain and slopes.  This project is not currently evaluating closely spaced supports.</a:t>
            </a:r>
          </a:p>
        </p:txBody>
      </p:sp>
    </p:spTree>
    <p:extLst>
      <p:ext uri="{BB962C8B-B14F-4D97-AF65-F5344CB8AC3E}">
        <p14:creationId xmlns:p14="http://schemas.microsoft.com/office/powerpoint/2010/main" val="237293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Non-Proprietary Large Sign Supports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285750" indent="-285750" algn="l">
              <a:spcBef>
                <a:spcPts val="0"/>
              </a:spcBef>
              <a:spcAft>
                <a:spcPts val="600"/>
              </a:spcAft>
              <a:buFont typeface="Arial" panose="020B0604020202020204" pitchFamily="34" charset="0"/>
              <a:buChar char="•"/>
            </a:pPr>
            <a:r>
              <a:rPr lang="en-US" sz="1800" dirty="0">
                <a:solidFill>
                  <a:schemeClr val="tx1"/>
                </a:solidFill>
              </a:rPr>
              <a:t>Literature review of previous crash testing and state standards.</a:t>
            </a:r>
          </a:p>
          <a:p>
            <a:pPr marL="285750" indent="-285750" algn="l">
              <a:spcBef>
                <a:spcPts val="0"/>
              </a:spcBef>
              <a:spcAft>
                <a:spcPts val="600"/>
              </a:spcAft>
              <a:buFont typeface="Arial" panose="020B0604020202020204" pitchFamily="34" charset="0"/>
              <a:buChar char="•"/>
            </a:pPr>
            <a:r>
              <a:rPr lang="en-US" sz="1800" dirty="0">
                <a:solidFill>
                  <a:schemeClr val="tx1"/>
                </a:solidFill>
              </a:rPr>
              <a:t>Evaluate various large sign supports of different shapes, materials and spacing for MASH compliance.  Specific consideration will be given to closely spaced supports </a:t>
            </a:r>
            <a:r>
              <a:rPr lang="en-US" sz="1800">
                <a:solidFill>
                  <a:schemeClr val="tx1"/>
                </a:solidFill>
              </a:rPr>
              <a:t>(&lt;6ft spacing).</a:t>
            </a:r>
            <a:endParaRPr lang="en-US" sz="1800" dirty="0">
              <a:solidFill>
                <a:schemeClr val="tx1"/>
              </a:solidFill>
            </a:endParaRPr>
          </a:p>
          <a:p>
            <a:pPr marL="285750" indent="-285750" algn="l">
              <a:spcBef>
                <a:spcPts val="0"/>
              </a:spcBef>
              <a:spcAft>
                <a:spcPts val="600"/>
              </a:spcAft>
              <a:buFont typeface="Arial" panose="020B0604020202020204" pitchFamily="34" charset="0"/>
              <a:buChar char="•"/>
            </a:pPr>
            <a:r>
              <a:rPr lang="en-US" sz="1800" dirty="0">
                <a:solidFill>
                  <a:schemeClr val="tx1"/>
                </a:solidFill>
              </a:rPr>
              <a:t>Perform full-scale MASH crash testing on large sign support system.</a:t>
            </a:r>
          </a:p>
          <a:p>
            <a:pPr marL="285750" indent="-285750" algn="l">
              <a:spcBef>
                <a:spcPts val="0"/>
              </a:spcBef>
              <a:spcAft>
                <a:spcPts val="600"/>
              </a:spcAft>
              <a:buFont typeface="Arial" panose="020B0604020202020204" pitchFamily="34" charset="0"/>
              <a:buChar char="•"/>
            </a:pPr>
            <a:r>
              <a:rPr lang="en-US" sz="1800" dirty="0">
                <a:solidFill>
                  <a:schemeClr val="tx1"/>
                </a:solidFill>
              </a:rPr>
              <a:t>Produce final report detailing literature review, engineering analysis, and full-scale crash testing.  </a:t>
            </a:r>
          </a:p>
          <a:p>
            <a:pPr algn="l">
              <a:spcBef>
                <a:spcPts val="0"/>
              </a:spcBef>
              <a:spcAft>
                <a:spcPts val="600"/>
              </a:spcAft>
            </a:pPr>
            <a:endParaRPr lang="en-US" sz="1800" dirty="0">
              <a:solidFill>
                <a:schemeClr val="tx1"/>
              </a:solidFill>
            </a:endParaRPr>
          </a:p>
          <a:p>
            <a:pPr algn="l">
              <a:spcBef>
                <a:spcPts val="0"/>
              </a:spcBef>
              <a:spcAft>
                <a:spcPts val="600"/>
              </a:spcAft>
            </a:pPr>
            <a:r>
              <a:rPr lang="en-US" sz="2000" b="1" dirty="0">
                <a:solidFill>
                  <a:schemeClr val="tx1"/>
                </a:solidFill>
              </a:rPr>
              <a:t>Deliverables </a:t>
            </a:r>
          </a:p>
          <a:p>
            <a:pPr marL="285750" indent="-285750" algn="l">
              <a:spcBef>
                <a:spcPts val="0"/>
              </a:spcBef>
              <a:spcAft>
                <a:spcPts val="600"/>
              </a:spcAft>
              <a:buFont typeface="Arial" panose="020B0604020202020204" pitchFamily="34" charset="0"/>
              <a:buChar char="•"/>
            </a:pPr>
            <a:r>
              <a:rPr lang="en-US" sz="1800" dirty="0">
                <a:solidFill>
                  <a:schemeClr val="tx1"/>
                </a:solidFill>
              </a:rPr>
              <a:t>Provide clarification on limits of DOT’s to continue to use NCHRP 350 compliant non-proprietary steel-I-beam supports. </a:t>
            </a:r>
          </a:p>
          <a:p>
            <a:pPr marL="285750" indent="-285750" algn="l">
              <a:spcBef>
                <a:spcPts val="0"/>
              </a:spcBef>
              <a:spcAft>
                <a:spcPts val="600"/>
              </a:spcAft>
              <a:buFont typeface="Arial" panose="020B0604020202020204" pitchFamily="34" charset="0"/>
              <a:buChar char="•"/>
            </a:pPr>
            <a:r>
              <a:rPr lang="en-US" sz="1800" dirty="0">
                <a:solidFill>
                  <a:schemeClr val="tx1"/>
                </a:solidFill>
              </a:rPr>
              <a:t>Provide analysis and any needed testing on the subject designs. </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2019-03-BD</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457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Non-Proprietary Large Sign Supports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Urgency and Expected Benefit</a:t>
            </a:r>
          </a:p>
          <a:p>
            <a:pPr algn="l">
              <a:spcBef>
                <a:spcPts val="0"/>
              </a:spcBef>
              <a:spcAft>
                <a:spcPts val="600"/>
              </a:spcAft>
            </a:pPr>
            <a:r>
              <a:rPr lang="en-US" sz="1800" dirty="0">
                <a:solidFill>
                  <a:schemeClr val="tx1"/>
                </a:solidFill>
              </a:rPr>
              <a:t>Based on guidance from FHWA all sign supports must meet MASH after December 31st, 2019.  The inability to continue use of NCHRP 350 compliant supports will have significant adverse impacts to numerous let contracts and substantial cost to the DOT. </a:t>
            </a:r>
          </a:p>
          <a:p>
            <a:pPr algn="l">
              <a:spcBef>
                <a:spcPts val="0"/>
              </a:spcBef>
              <a:spcAft>
                <a:spcPts val="600"/>
              </a:spcAft>
            </a:pPr>
            <a:endParaRPr lang="en-US" sz="1800" dirty="0">
              <a:solidFill>
                <a:schemeClr val="tx1"/>
              </a:solidFill>
            </a:endParaRPr>
          </a:p>
          <a:p>
            <a:pPr algn="l">
              <a:spcBef>
                <a:spcPts val="0"/>
              </a:spcBef>
              <a:spcAft>
                <a:spcPts val="600"/>
              </a:spcAft>
            </a:pPr>
            <a:r>
              <a:rPr lang="en-US" sz="2000" b="1" dirty="0">
                <a:solidFill>
                  <a:schemeClr val="tx1"/>
                </a:solidFill>
              </a:rPr>
              <a:t>Funding</a:t>
            </a:r>
          </a:p>
          <a:p>
            <a:pPr algn="l">
              <a:spcBef>
                <a:spcPts val="0"/>
              </a:spcBef>
              <a:spcAft>
                <a:spcPts val="600"/>
              </a:spcAft>
            </a:pPr>
            <a:r>
              <a:rPr lang="en-US" sz="1800" dirty="0">
                <a:solidFill>
                  <a:schemeClr val="tx1"/>
                </a:solidFill>
              </a:rPr>
              <a:t>The estimated cost to complete the proposed project is $100,000.</a:t>
            </a:r>
            <a:endParaRPr lang="en-US" sz="1800" b="1" dirty="0">
              <a:solidFill>
                <a:schemeClr val="tx1"/>
              </a:solidFill>
            </a:endParaRPr>
          </a:p>
          <a:p>
            <a:pPr algn="l">
              <a:spcBef>
                <a:spcPts val="0"/>
              </a:spcBef>
              <a:spcAft>
                <a:spcPts val="600"/>
              </a:spcAft>
            </a:pPr>
            <a:endParaRPr lang="en-US" sz="2000" b="1" dirty="0">
              <a:solidFill>
                <a:schemeClr val="tx1"/>
              </a:solidFill>
            </a:endParaRPr>
          </a:p>
          <a:p>
            <a:pPr algn="l">
              <a:spcBef>
                <a:spcPts val="0"/>
              </a:spcBef>
              <a:spcAft>
                <a:spcPts val="600"/>
              </a:spcAft>
            </a:pPr>
            <a:r>
              <a:rPr lang="en-US" sz="2000" b="1" dirty="0">
                <a:solidFill>
                  <a:schemeClr val="tx1"/>
                </a:solidFill>
              </a:rPr>
              <a:t>Research Period </a:t>
            </a:r>
          </a:p>
          <a:p>
            <a:pPr algn="l">
              <a:spcBef>
                <a:spcPts val="0"/>
              </a:spcBef>
              <a:spcAft>
                <a:spcPts val="600"/>
              </a:spcAft>
            </a:pPr>
            <a:r>
              <a:rPr lang="en-US" sz="1800" dirty="0">
                <a:solidFill>
                  <a:schemeClr val="tx1"/>
                </a:solidFill>
              </a:rPr>
              <a:t>The estimated time to complete the proposed project is 12 months.</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2019-03-BD</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74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3" y="137102"/>
            <a:ext cx="6923171" cy="761999"/>
          </a:xfrm>
        </p:spPr>
        <p:txBody>
          <a:bodyPr/>
          <a:lstStyle/>
          <a:p>
            <a:pPr algn="l"/>
            <a:r>
              <a:rPr lang="en-US" sz="2400" b="1" dirty="0">
                <a:cs typeface="Times New Roman" panose="02020603050405020304" pitchFamily="18" charset="0"/>
              </a:rPr>
              <a:t>Crashworthy Pedestrian/Traffic Signals and Detector Assemblies</a:t>
            </a:r>
          </a:p>
        </p:txBody>
      </p:sp>
      <p:sp>
        <p:nvSpPr>
          <p:cNvPr id="6" name="Rectangle 3"/>
          <p:cNvSpPr txBox="1">
            <a:spLocks noChangeArrowheads="1"/>
          </p:cNvSpPr>
          <p:nvPr/>
        </p:nvSpPr>
        <p:spPr>
          <a:xfrm>
            <a:off x="273943" y="1140824"/>
            <a:ext cx="8793857" cy="2322526"/>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1800" b="1" dirty="0">
                <a:solidFill>
                  <a:schemeClr val="tx1"/>
                </a:solidFill>
              </a:rPr>
              <a:t>PS Developers: </a:t>
            </a:r>
            <a:r>
              <a:rPr lang="en-US" sz="1800" dirty="0">
                <a:solidFill>
                  <a:schemeClr val="tx1"/>
                </a:solidFill>
              </a:rPr>
              <a:t>Derwood (FL)</a:t>
            </a:r>
          </a:p>
          <a:p>
            <a:pPr algn="l">
              <a:spcBef>
                <a:spcPts val="0"/>
              </a:spcBef>
              <a:spcAft>
                <a:spcPts val="600"/>
              </a:spcAft>
            </a:pPr>
            <a:r>
              <a:rPr lang="en-US" sz="1800" b="1" dirty="0">
                <a:solidFill>
                  <a:schemeClr val="tx1"/>
                </a:solidFill>
              </a:rPr>
              <a:t>Project Synopsis</a:t>
            </a:r>
          </a:p>
          <a:p>
            <a:pPr lvl="1" indent="-285750" algn="l">
              <a:spcBef>
                <a:spcPts val="0"/>
              </a:spcBef>
              <a:buFont typeface="Arial" panose="020B0604020202020204" pitchFamily="34" charset="0"/>
              <a:buChar char="•"/>
            </a:pPr>
            <a:r>
              <a:rPr lang="en-US" sz="1600" dirty="0">
                <a:solidFill>
                  <a:schemeClr val="tx1"/>
                </a:solidFill>
              </a:rPr>
              <a:t>MASH Crashworthiness evaluation of Pedestrian and Small Traffic Signals installed on Transformer Bases and Pedestrian Detector/Actuator Assemblies. </a:t>
            </a:r>
          </a:p>
          <a:p>
            <a:pPr marL="171450" lvl="1" algn="l">
              <a:spcBef>
                <a:spcPts val="0"/>
              </a:spcBef>
            </a:pPr>
            <a:endParaRPr lang="en-US" sz="1600" dirty="0">
              <a:solidFill>
                <a:schemeClr val="tx1"/>
              </a:solidFill>
            </a:endParaRPr>
          </a:p>
          <a:p>
            <a:pPr algn="l">
              <a:spcBef>
                <a:spcPts val="0"/>
              </a:spcBef>
              <a:spcAft>
                <a:spcPts val="600"/>
              </a:spcAft>
            </a:pPr>
            <a:r>
              <a:rPr lang="en-US" sz="1800" b="1" dirty="0">
                <a:solidFill>
                  <a:schemeClr val="tx1"/>
                </a:solidFill>
              </a:rPr>
              <a:t>Project Goal(s)</a:t>
            </a:r>
          </a:p>
          <a:p>
            <a:pPr algn="l">
              <a:spcBef>
                <a:spcPts val="0"/>
              </a:spcBef>
              <a:spcAft>
                <a:spcPts val="600"/>
              </a:spcAft>
            </a:pPr>
            <a:r>
              <a:rPr lang="en-US" sz="1600" dirty="0">
                <a:solidFill>
                  <a:schemeClr val="tx1"/>
                </a:solidFill>
              </a:rPr>
              <a:t>Provide MASH Crashworthy designs of breakaway Pedestrian Signals/Actuators and Small Traffic Signals.  </a:t>
            </a:r>
          </a:p>
        </p:txBody>
      </p:sp>
      <p:sp>
        <p:nvSpPr>
          <p:cNvPr id="8" name="Text Box 1"/>
          <p:cNvSpPr txBox="1"/>
          <p:nvPr/>
        </p:nvSpPr>
        <p:spPr>
          <a:xfrm>
            <a:off x="6934200" y="60960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2019-04-BD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3"/>
          <p:cNvSpPr txBox="1">
            <a:spLocks noChangeArrowheads="1"/>
          </p:cNvSpPr>
          <p:nvPr/>
        </p:nvSpPr>
        <p:spPr>
          <a:xfrm>
            <a:off x="273943" y="3352800"/>
            <a:ext cx="3704223" cy="27432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1800" b="1" dirty="0">
                <a:solidFill>
                  <a:schemeClr val="tx1"/>
                </a:solidFill>
              </a:rPr>
              <a:t>Project Background</a:t>
            </a:r>
          </a:p>
          <a:p>
            <a:pPr lvl="1" indent="-285750" algn="l">
              <a:spcBef>
                <a:spcPts val="0"/>
              </a:spcBef>
              <a:buFont typeface="Arial" panose="020B0604020202020204" pitchFamily="34" charset="0"/>
              <a:buChar char="•"/>
            </a:pPr>
            <a:r>
              <a:rPr lang="en-US" sz="1400" dirty="0">
                <a:solidFill>
                  <a:schemeClr val="tx1"/>
                </a:solidFill>
              </a:rPr>
              <a:t>Pedestrian Signals needed at intersections/pedestrian crossings where there is no other post or poles fore which to attach.  </a:t>
            </a:r>
          </a:p>
          <a:p>
            <a:pPr lvl="1" indent="-285750" algn="l">
              <a:spcBef>
                <a:spcPts val="0"/>
              </a:spcBef>
              <a:buFont typeface="Arial" panose="020B0604020202020204" pitchFamily="34" charset="0"/>
              <a:buChar char="•"/>
            </a:pPr>
            <a:r>
              <a:rPr lang="en-US" sz="1400" dirty="0">
                <a:solidFill>
                  <a:schemeClr val="tx1"/>
                </a:solidFill>
              </a:rPr>
              <a:t>ADA Guidance recommends separated Pedestrian detector/actuators, which require separate posts.  </a:t>
            </a:r>
          </a:p>
          <a:p>
            <a:pPr lvl="1" indent="-285750" algn="l">
              <a:spcBef>
                <a:spcPts val="0"/>
              </a:spcBef>
              <a:buFont typeface="Arial" panose="020B0604020202020204" pitchFamily="34" charset="0"/>
              <a:buChar char="•"/>
            </a:pPr>
            <a:r>
              <a:rPr lang="en-US" sz="1400" dirty="0">
                <a:solidFill>
                  <a:schemeClr val="tx1"/>
                </a:solidFill>
              </a:rPr>
              <a:t>Small traffic signals are often mounted to above transformer bases to have a breakaway system in locations such as medians and traffic islands.</a:t>
            </a:r>
            <a:endParaRPr lang="en-US" sz="1200" dirty="0">
              <a:solidFill>
                <a:schemeClr val="tx1"/>
              </a:solidFill>
            </a:endParaRPr>
          </a:p>
          <a:p>
            <a:pPr marL="685800" lvl="2" indent="-228600" algn="l">
              <a:spcBef>
                <a:spcPts val="0"/>
              </a:spcBef>
              <a:buFont typeface="Courier New" panose="02070309020205020404" pitchFamily="49" charset="0"/>
              <a:buChar char="o"/>
            </a:pPr>
            <a:endParaRPr lang="en-US" sz="1400" dirty="0">
              <a:solidFill>
                <a:schemeClr val="tx1"/>
              </a:solidFill>
            </a:endParaRPr>
          </a:p>
          <a:p>
            <a:pPr marL="685800" lvl="2" indent="-228600" algn="l">
              <a:spcBef>
                <a:spcPts val="0"/>
              </a:spcBef>
              <a:buFont typeface="Courier New" panose="02070309020205020404" pitchFamily="49" charset="0"/>
              <a:buChar char="o"/>
            </a:pPr>
            <a:endParaRPr lang="en-US" sz="1400" dirty="0">
              <a:solidFill>
                <a:schemeClr val="tx1"/>
              </a:solidFill>
            </a:endParaRPr>
          </a:p>
        </p:txBody>
      </p:sp>
      <p:pic>
        <p:nvPicPr>
          <p:cNvPr id="12" name="Picture 11" descr="cid:image003.jpg@01D526A5.13A027A0"/>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77200" y="3811165"/>
            <a:ext cx="928864" cy="2155084"/>
          </a:xfrm>
          <a:prstGeom prst="rect">
            <a:avLst/>
          </a:prstGeom>
          <a:noFill/>
          <a:ln>
            <a:noFill/>
          </a:ln>
        </p:spPr>
      </p:pic>
      <p:pic>
        <p:nvPicPr>
          <p:cNvPr id="3" name="Picture 2"/>
          <p:cNvPicPr>
            <a:picLocks noChangeAspect="1"/>
          </p:cNvPicPr>
          <p:nvPr/>
        </p:nvPicPr>
        <p:blipFill>
          <a:blip r:embed="rId5"/>
          <a:stretch>
            <a:fillRect/>
          </a:stretch>
        </p:blipFill>
        <p:spPr>
          <a:xfrm>
            <a:off x="3978166" y="3581400"/>
            <a:ext cx="4099034" cy="2286000"/>
          </a:xfrm>
          <a:prstGeom prst="rect">
            <a:avLst/>
          </a:prstGeom>
        </p:spPr>
      </p:pic>
    </p:spTree>
    <p:extLst>
      <p:ext uri="{BB962C8B-B14F-4D97-AF65-F5344CB8AC3E}">
        <p14:creationId xmlns:p14="http://schemas.microsoft.com/office/powerpoint/2010/main" val="344252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1112837"/>
            <a:ext cx="8915400"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algn="l">
              <a:spcBef>
                <a:spcPts val="0"/>
              </a:spcBef>
              <a:spcAft>
                <a:spcPts val="600"/>
              </a:spcAft>
            </a:pPr>
            <a:r>
              <a:rPr lang="en-US" sz="1600" dirty="0">
                <a:solidFill>
                  <a:schemeClr val="tx1"/>
                </a:solidFill>
              </a:rPr>
              <a:t>Crash test worse-case assembly details based on information gathered from the member states and establish guidelines for acceptable mounting hardware (i.e., heights, size, and mass of signal heads).</a:t>
            </a:r>
          </a:p>
          <a:p>
            <a:pPr marL="285750" indent="-285750" algn="l">
              <a:spcBef>
                <a:spcPts val="0"/>
              </a:spcBef>
              <a:buFont typeface="Wingdings" panose="05000000000000000000" pitchFamily="2" charset="2"/>
              <a:buChar char="§"/>
            </a:pPr>
            <a:r>
              <a:rPr lang="en-US" sz="1600" b="1" dirty="0">
                <a:solidFill>
                  <a:schemeClr val="tx1"/>
                </a:solidFill>
              </a:rPr>
              <a:t>Task 1. Information Gathering through Members Survey.</a:t>
            </a:r>
          </a:p>
          <a:p>
            <a:pPr algn="l">
              <a:spcBef>
                <a:spcPts val="0"/>
              </a:spcBef>
            </a:pPr>
            <a:r>
              <a:rPr lang="en-US" sz="1600" dirty="0">
                <a:solidFill>
                  <a:schemeClr val="tx1"/>
                </a:solidFill>
              </a:rPr>
              <a:t>      Develop design details.  Conduct FEA simulations as design aid and vehicle impact behavior prediction. </a:t>
            </a:r>
          </a:p>
          <a:p>
            <a:pPr marL="285750" indent="-285750" algn="l">
              <a:spcBef>
                <a:spcPts val="0"/>
              </a:spcBef>
              <a:buFont typeface="Wingdings" panose="05000000000000000000" pitchFamily="2" charset="2"/>
              <a:buChar char="§"/>
            </a:pPr>
            <a:endParaRPr lang="en-US" sz="1600" b="1" dirty="0">
              <a:solidFill>
                <a:schemeClr val="tx1"/>
              </a:solidFill>
            </a:endParaRPr>
          </a:p>
          <a:p>
            <a:pPr marL="285750" indent="-285750" algn="l">
              <a:spcBef>
                <a:spcPts val="0"/>
              </a:spcBef>
              <a:buFont typeface="Wingdings" panose="05000000000000000000" pitchFamily="2" charset="2"/>
              <a:buChar char="§"/>
            </a:pPr>
            <a:r>
              <a:rPr lang="en-US" sz="1600" b="1" dirty="0">
                <a:solidFill>
                  <a:schemeClr val="tx1"/>
                </a:solidFill>
              </a:rPr>
              <a:t>Task 2. Component Testing.</a:t>
            </a:r>
          </a:p>
          <a:p>
            <a:pPr algn="l">
              <a:spcBef>
                <a:spcPts val="0"/>
              </a:spcBef>
            </a:pPr>
            <a:r>
              <a:rPr lang="en-US" sz="1600" dirty="0">
                <a:solidFill>
                  <a:schemeClr val="tx1"/>
                </a:solidFill>
              </a:rPr>
              <a:t>      Conduct component testing to investigate worse-case conditions.</a:t>
            </a:r>
          </a:p>
          <a:p>
            <a:pPr algn="l">
              <a:spcBef>
                <a:spcPts val="0"/>
              </a:spcBef>
            </a:pPr>
            <a:endParaRPr lang="en-US" sz="1600" b="1" dirty="0">
              <a:solidFill>
                <a:schemeClr val="tx1"/>
              </a:solidFill>
            </a:endParaRPr>
          </a:p>
          <a:p>
            <a:pPr marL="285750" indent="-285750" algn="l">
              <a:spcBef>
                <a:spcPts val="0"/>
              </a:spcBef>
              <a:buFont typeface="Wingdings" panose="05000000000000000000" pitchFamily="2" charset="2"/>
              <a:buChar char="§"/>
            </a:pPr>
            <a:r>
              <a:rPr lang="en-US" sz="1600" b="1" dirty="0">
                <a:solidFill>
                  <a:schemeClr val="tx1"/>
                </a:solidFill>
              </a:rPr>
              <a:t>Task 3. System Construction &amp; Full-Scale Crash Testing.</a:t>
            </a:r>
          </a:p>
          <a:p>
            <a:pPr algn="l">
              <a:spcBef>
                <a:spcPts val="0"/>
              </a:spcBef>
            </a:pPr>
            <a:r>
              <a:rPr lang="en-US" sz="1600" dirty="0">
                <a:solidFill>
                  <a:schemeClr val="tx1"/>
                </a:solidFill>
              </a:rPr>
              <a:t>      Build /Purchase test articles.  Conduct full-scale crash testing of worse case(s) (TL-3). </a:t>
            </a:r>
          </a:p>
          <a:p>
            <a:pPr marL="285750" indent="-285750" algn="l">
              <a:spcBef>
                <a:spcPts val="0"/>
              </a:spcBef>
              <a:buFont typeface="Wingdings" panose="05000000000000000000" pitchFamily="2" charset="2"/>
              <a:buChar char="§"/>
            </a:pPr>
            <a:endParaRPr lang="en-US" sz="1600" b="1" dirty="0">
              <a:solidFill>
                <a:schemeClr val="tx1"/>
              </a:solidFill>
            </a:endParaRPr>
          </a:p>
          <a:p>
            <a:pPr marL="285750" indent="-285750" algn="l">
              <a:spcBef>
                <a:spcPts val="0"/>
              </a:spcBef>
              <a:buFont typeface="Wingdings" panose="05000000000000000000" pitchFamily="2" charset="2"/>
              <a:buChar char="§"/>
            </a:pPr>
            <a:r>
              <a:rPr lang="en-US" sz="1600" b="1" dirty="0">
                <a:solidFill>
                  <a:schemeClr val="tx1"/>
                </a:solidFill>
              </a:rPr>
              <a:t>Task 4. Guidelines.</a:t>
            </a:r>
          </a:p>
          <a:p>
            <a:pPr algn="l">
              <a:spcBef>
                <a:spcPts val="0"/>
              </a:spcBef>
            </a:pPr>
            <a:r>
              <a:rPr lang="en-US" sz="1600" dirty="0">
                <a:solidFill>
                  <a:schemeClr val="tx1"/>
                </a:solidFill>
              </a:rPr>
              <a:t>      Define guidelines and summarize recommendations for implementation.</a:t>
            </a:r>
          </a:p>
          <a:p>
            <a:pPr algn="l">
              <a:spcBef>
                <a:spcPts val="0"/>
              </a:spcBef>
            </a:pPr>
            <a:endParaRPr lang="en-US" sz="1600" dirty="0">
              <a:solidFill>
                <a:schemeClr val="tx1"/>
              </a:solidFill>
            </a:endParaRPr>
          </a:p>
          <a:p>
            <a:pPr algn="l">
              <a:spcBef>
                <a:spcPts val="0"/>
              </a:spcBef>
              <a:spcAft>
                <a:spcPts val="600"/>
              </a:spcAft>
            </a:pPr>
            <a:r>
              <a:rPr lang="en-US" sz="2000" b="1" dirty="0">
                <a:solidFill>
                  <a:schemeClr val="tx1"/>
                </a:solidFill>
              </a:rPr>
              <a:t>Deliverables</a:t>
            </a:r>
          </a:p>
          <a:p>
            <a:pPr marL="285750" indent="-285750" algn="l">
              <a:spcBef>
                <a:spcPts val="0"/>
              </a:spcBef>
              <a:spcAft>
                <a:spcPts val="600"/>
              </a:spcAft>
              <a:buFont typeface="Wingdings" panose="05000000000000000000" pitchFamily="2" charset="2"/>
              <a:buChar char="§"/>
            </a:pPr>
            <a:r>
              <a:rPr lang="en-US" sz="1600" dirty="0">
                <a:solidFill>
                  <a:schemeClr val="tx1"/>
                </a:solidFill>
              </a:rPr>
              <a:t>Guidelines (i.e., minimum maximum design parameters) for establishing MASH Compliant Pedestrian Signal Assemblies, Small Traffic Signal Supports, and Pedestrian Detector/Actuator Posts.</a:t>
            </a:r>
          </a:p>
        </p:txBody>
      </p:sp>
      <p:sp>
        <p:nvSpPr>
          <p:cNvPr id="7" name="Title 3"/>
          <p:cNvSpPr txBox="1">
            <a:spLocks/>
          </p:cNvSpPr>
          <p:nvPr/>
        </p:nvSpPr>
        <p:spPr>
          <a:xfrm>
            <a:off x="1773153" y="137102"/>
            <a:ext cx="6923171" cy="7619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cs typeface="Times New Roman" panose="02020603050405020304" pitchFamily="18" charset="0"/>
              </a:rPr>
              <a:t>Crashworthy Pedestrian/Traffic Signals and Detector Assemblies</a:t>
            </a:r>
          </a:p>
        </p:txBody>
      </p:sp>
      <p:sp>
        <p:nvSpPr>
          <p:cNvPr id="9" name="Text Box 1"/>
          <p:cNvSpPr txBox="1"/>
          <p:nvPr/>
        </p:nvSpPr>
        <p:spPr>
          <a:xfrm>
            <a:off x="6934200" y="60960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2019-04-BD</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32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8006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Urgency and Expected Benefit</a:t>
            </a:r>
          </a:p>
          <a:p>
            <a:pPr algn="l">
              <a:spcBef>
                <a:spcPts val="0"/>
              </a:spcBef>
              <a:spcAft>
                <a:spcPts val="600"/>
              </a:spcAft>
            </a:pPr>
            <a:r>
              <a:rPr lang="en-US" sz="1800" dirty="0">
                <a:solidFill>
                  <a:schemeClr val="tx1"/>
                </a:solidFill>
              </a:rPr>
              <a:t>Needed for MASH Implementation of Breakaway Devices. Provide MASH Compliant Pedestrian Signal and Detector/Actuator Assemblies, as well as MASH Compliant Small Signal Assemblies.</a:t>
            </a:r>
          </a:p>
          <a:p>
            <a:pPr algn="l">
              <a:spcBef>
                <a:spcPts val="0"/>
              </a:spcBef>
              <a:spcAft>
                <a:spcPts val="600"/>
              </a:spcAft>
            </a:pPr>
            <a:endParaRPr lang="en-US" sz="1800" dirty="0">
              <a:solidFill>
                <a:schemeClr val="tx1"/>
              </a:solidFill>
            </a:endParaRPr>
          </a:p>
          <a:p>
            <a:pPr algn="l">
              <a:spcBef>
                <a:spcPts val="0"/>
              </a:spcBef>
              <a:spcAft>
                <a:spcPts val="600"/>
              </a:spcAft>
            </a:pPr>
            <a:r>
              <a:rPr lang="en-US" sz="2000" b="1" dirty="0">
                <a:solidFill>
                  <a:schemeClr val="tx1"/>
                </a:solidFill>
              </a:rPr>
              <a:t>Funding:  $120,000</a:t>
            </a:r>
          </a:p>
          <a:p>
            <a:pPr algn="l">
              <a:spcBef>
                <a:spcPts val="0"/>
              </a:spcBef>
              <a:spcAft>
                <a:spcPts val="600"/>
              </a:spcAft>
            </a:pPr>
            <a:endParaRPr lang="en-US" sz="2000" b="1" dirty="0">
              <a:solidFill>
                <a:schemeClr val="tx1"/>
              </a:solidFill>
            </a:endParaRPr>
          </a:p>
          <a:p>
            <a:pPr algn="l">
              <a:spcBef>
                <a:spcPts val="0"/>
              </a:spcBef>
              <a:spcAft>
                <a:spcPts val="600"/>
              </a:spcAft>
            </a:pPr>
            <a:r>
              <a:rPr lang="en-US" sz="2000" b="1" dirty="0">
                <a:solidFill>
                  <a:schemeClr val="tx1"/>
                </a:solidFill>
              </a:rPr>
              <a:t>Research Period : 1 year</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7" name="Title 3"/>
          <p:cNvSpPr>
            <a:spLocks noGrp="1"/>
          </p:cNvSpPr>
          <p:nvPr>
            <p:ph type="ctrTitle"/>
          </p:nvPr>
        </p:nvSpPr>
        <p:spPr>
          <a:xfrm>
            <a:off x="1773153" y="137102"/>
            <a:ext cx="6923171" cy="761999"/>
          </a:xfrm>
        </p:spPr>
        <p:txBody>
          <a:bodyPr/>
          <a:lstStyle/>
          <a:p>
            <a:pPr algn="l"/>
            <a:r>
              <a:rPr lang="en-US" sz="2400" b="1" dirty="0">
                <a:cs typeface="Times New Roman" panose="02020603050405020304" pitchFamily="18" charset="0"/>
              </a:rPr>
              <a:t>Crashworthy Pedestrian/Traffic Signals and Detector Assemblies</a:t>
            </a:r>
          </a:p>
        </p:txBody>
      </p:sp>
      <p:sp>
        <p:nvSpPr>
          <p:cNvPr id="9" name="Text Box 1"/>
          <p:cNvSpPr txBox="1"/>
          <p:nvPr/>
        </p:nvSpPr>
        <p:spPr>
          <a:xfrm>
            <a:off x="6934199" y="573376"/>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2019-04-BD</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6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Wood Sign Supports</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2019-01-BD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169152"/>
            <a:ext cx="5973421" cy="4476105"/>
          </a:xfrm>
          <a:prstGeom prst="rect">
            <a:avLst/>
          </a:prstGeom>
        </p:spPr>
      </p:pic>
      <p:sp>
        <p:nvSpPr>
          <p:cNvPr id="3" name="Rectangle 2"/>
          <p:cNvSpPr/>
          <p:nvPr/>
        </p:nvSpPr>
        <p:spPr>
          <a:xfrm>
            <a:off x="3200400" y="5645257"/>
            <a:ext cx="2156809" cy="369332"/>
          </a:xfrm>
          <a:prstGeom prst="rect">
            <a:avLst/>
          </a:prstGeom>
        </p:spPr>
        <p:txBody>
          <a:bodyPr wrap="none">
            <a:spAutoFit/>
          </a:bodyPr>
          <a:lstStyle/>
          <a:p>
            <a:pPr>
              <a:spcAft>
                <a:spcPts val="600"/>
              </a:spcAft>
            </a:pPr>
            <a:r>
              <a:rPr lang="en-US" b="1" dirty="0"/>
              <a:t>Wood Post Elevation</a:t>
            </a:r>
          </a:p>
        </p:txBody>
      </p:sp>
    </p:spTree>
    <p:extLst>
      <p:ext uri="{BB962C8B-B14F-4D97-AF65-F5344CB8AC3E}">
        <p14:creationId xmlns:p14="http://schemas.microsoft.com/office/powerpoint/2010/main" val="130672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Crashworthy Enhanced Highway Sign Assemblies</a:t>
            </a:r>
          </a:p>
        </p:txBody>
      </p:sp>
      <p:sp>
        <p:nvSpPr>
          <p:cNvPr id="6" name="Rectangle 3"/>
          <p:cNvSpPr txBox="1">
            <a:spLocks noChangeArrowheads="1"/>
          </p:cNvSpPr>
          <p:nvPr/>
        </p:nvSpPr>
        <p:spPr>
          <a:xfrm>
            <a:off x="273943" y="1040636"/>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 Derwood Sheppard </a:t>
            </a:r>
          </a:p>
          <a:p>
            <a:pPr algn="l">
              <a:spcBef>
                <a:spcPts val="0"/>
              </a:spcBef>
              <a:spcAft>
                <a:spcPts val="600"/>
              </a:spcAft>
            </a:pPr>
            <a:r>
              <a:rPr lang="en-US" sz="2000" b="1" dirty="0">
                <a:solidFill>
                  <a:schemeClr val="tx1"/>
                </a:solidFill>
              </a:rPr>
              <a:t>Project Synopsis</a:t>
            </a:r>
          </a:p>
          <a:p>
            <a:pPr algn="l">
              <a:spcBef>
                <a:spcPts val="0"/>
              </a:spcBef>
              <a:spcAft>
                <a:spcPts val="600"/>
              </a:spcAft>
            </a:pPr>
            <a:r>
              <a:rPr lang="en-US" sz="1800" dirty="0">
                <a:solidFill>
                  <a:schemeClr val="tx1"/>
                </a:solidFill>
              </a:rPr>
              <a:t>MASH crashworthiness evaluation of various enhanced highway signing options (i.e., RRFB’s, Highlighted Signs, Flashing Beacons, Speed-Feedback Signs, etc.) installed on transformer bases. </a:t>
            </a:r>
          </a:p>
          <a:p>
            <a:pPr algn="l">
              <a:spcBef>
                <a:spcPts val="0"/>
              </a:spcBef>
              <a:spcAft>
                <a:spcPts val="600"/>
              </a:spcAft>
            </a:pPr>
            <a:r>
              <a:rPr lang="en-US" sz="2000" b="1" dirty="0">
                <a:solidFill>
                  <a:schemeClr val="tx1"/>
                </a:solidFill>
              </a:rPr>
              <a:t>Project Goal(s)</a:t>
            </a:r>
          </a:p>
          <a:p>
            <a:pPr algn="l">
              <a:spcBef>
                <a:spcPts val="0"/>
              </a:spcBef>
              <a:spcAft>
                <a:spcPts val="600"/>
              </a:spcAft>
            </a:pPr>
            <a:r>
              <a:rPr lang="en-US" sz="1800" dirty="0">
                <a:solidFill>
                  <a:schemeClr val="tx1"/>
                </a:solidFill>
              </a:rPr>
              <a:t>Evaluate MASH crashworthy designs of breakaway enhanced highway sign assemblies through full-scale crash testing.</a:t>
            </a: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2019-05-BD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3"/>
          <p:cNvSpPr txBox="1">
            <a:spLocks noChangeArrowheads="1"/>
          </p:cNvSpPr>
          <p:nvPr/>
        </p:nvSpPr>
        <p:spPr>
          <a:xfrm>
            <a:off x="273943" y="3892560"/>
            <a:ext cx="5257800" cy="329574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buFont typeface="Arial" panose="020B0604020202020204" pitchFamily="34" charset="0"/>
              <a:buChar char="•"/>
            </a:pPr>
            <a:r>
              <a:rPr lang="en-US" sz="1800" dirty="0">
                <a:solidFill>
                  <a:schemeClr val="tx1"/>
                </a:solidFill>
              </a:rPr>
              <a:t>Previous MASH tests were run on a sign assembly with flashing beacons and solar panels by TTI.  (TTI Report 0-6946-1 ; August 2017)</a:t>
            </a:r>
          </a:p>
        </p:txBody>
      </p:sp>
      <p:pic>
        <p:nvPicPr>
          <p:cNvPr id="14" name="Picture 13">
            <a:extLst>
              <a:ext uri="{FF2B5EF4-FFF2-40B4-BE49-F238E27FC236}">
                <a16:creationId xmlns:a16="http://schemas.microsoft.com/office/drawing/2014/main" id="{E581FCAD-ADBC-4DAF-93A1-F5934B21C1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3398520"/>
            <a:ext cx="1917865" cy="2895600"/>
          </a:xfrm>
          <a:prstGeom prst="rect">
            <a:avLst/>
          </a:prstGeom>
        </p:spPr>
      </p:pic>
    </p:spTree>
    <p:extLst>
      <p:ext uri="{BB962C8B-B14F-4D97-AF65-F5344CB8AC3E}">
        <p14:creationId xmlns:p14="http://schemas.microsoft.com/office/powerpoint/2010/main" val="1131249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Crashworthy Enhanced Highway Sign Assemblies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285750" indent="-285750" algn="l">
              <a:spcBef>
                <a:spcPts val="0"/>
              </a:spcBef>
              <a:spcAft>
                <a:spcPts val="600"/>
              </a:spcAft>
              <a:buFont typeface="Arial" panose="020B0604020202020204" pitchFamily="34" charset="0"/>
              <a:buChar char="•"/>
            </a:pPr>
            <a:r>
              <a:rPr lang="en-US" sz="1800" dirty="0">
                <a:solidFill>
                  <a:schemeClr val="tx1"/>
                </a:solidFill>
              </a:rPr>
              <a:t>Literature review of previous crash testing and state standards.</a:t>
            </a:r>
          </a:p>
          <a:p>
            <a:pPr marL="285750" indent="-285750" algn="l">
              <a:spcBef>
                <a:spcPts val="0"/>
              </a:spcBef>
              <a:spcAft>
                <a:spcPts val="600"/>
              </a:spcAft>
              <a:buFont typeface="Arial" panose="020B0604020202020204" pitchFamily="34" charset="0"/>
              <a:buChar char="•"/>
            </a:pPr>
            <a:r>
              <a:rPr lang="en-US" sz="1800" dirty="0">
                <a:solidFill>
                  <a:schemeClr val="tx1"/>
                </a:solidFill>
              </a:rPr>
              <a:t>Determine worst-case assembly details for crash testing through engineering analysis.</a:t>
            </a:r>
          </a:p>
          <a:p>
            <a:pPr marL="285750" indent="-285750" algn="l">
              <a:spcBef>
                <a:spcPts val="0"/>
              </a:spcBef>
              <a:spcAft>
                <a:spcPts val="600"/>
              </a:spcAft>
              <a:buFont typeface="Arial" panose="020B0604020202020204" pitchFamily="34" charset="0"/>
              <a:buChar char="•"/>
            </a:pPr>
            <a:r>
              <a:rPr lang="en-US" sz="1800" dirty="0">
                <a:solidFill>
                  <a:schemeClr val="tx1"/>
                </a:solidFill>
              </a:rPr>
              <a:t>Perform full-scale MASH crash testing on worst-case assembly system.</a:t>
            </a:r>
          </a:p>
          <a:p>
            <a:pPr marL="285750" indent="-285750" algn="l">
              <a:spcBef>
                <a:spcPts val="0"/>
              </a:spcBef>
              <a:spcAft>
                <a:spcPts val="600"/>
              </a:spcAft>
              <a:buFont typeface="Arial" panose="020B0604020202020204" pitchFamily="34" charset="0"/>
              <a:buChar char="•"/>
            </a:pPr>
            <a:r>
              <a:rPr lang="en-US" sz="1800" dirty="0">
                <a:solidFill>
                  <a:schemeClr val="tx1"/>
                </a:solidFill>
              </a:rPr>
              <a:t>Produce final report detailing literature review, engineering analysis, and full-scale crash testing.  Develop guidelines for acceptable mounting hardware.</a:t>
            </a:r>
          </a:p>
          <a:p>
            <a:pPr marL="285750" indent="-285750" algn="l">
              <a:spcBef>
                <a:spcPts val="0"/>
              </a:spcBef>
              <a:spcAft>
                <a:spcPts val="600"/>
              </a:spcAft>
              <a:buFont typeface="Arial" panose="020B0604020202020204" pitchFamily="34" charset="0"/>
              <a:buChar char="•"/>
            </a:pPr>
            <a:endParaRPr lang="en-US" sz="1800" dirty="0">
              <a:solidFill>
                <a:schemeClr val="tx1"/>
              </a:solidFill>
            </a:endParaRPr>
          </a:p>
          <a:p>
            <a:pPr algn="l">
              <a:spcBef>
                <a:spcPts val="0"/>
              </a:spcBef>
              <a:spcAft>
                <a:spcPts val="600"/>
              </a:spcAft>
            </a:pPr>
            <a:r>
              <a:rPr lang="en-US" sz="2000" b="1" dirty="0">
                <a:solidFill>
                  <a:schemeClr val="tx1"/>
                </a:solidFill>
              </a:rPr>
              <a:t>Deliverables </a:t>
            </a:r>
          </a:p>
          <a:p>
            <a:pPr algn="l">
              <a:spcBef>
                <a:spcPts val="0"/>
              </a:spcBef>
              <a:spcAft>
                <a:spcPts val="600"/>
              </a:spcAft>
            </a:pPr>
            <a:r>
              <a:rPr lang="en-US" sz="1800" dirty="0">
                <a:solidFill>
                  <a:schemeClr val="tx1"/>
                </a:solidFill>
              </a:rPr>
              <a:t>Guidelines (i.e., minimum/maximum design parameters) for establishing MASH compliant enhanced highway assemblies.</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2019-05-BD</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424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Crashworthy Enhanced Highway Sign Assemblies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Urgency and Expected Benefit</a:t>
            </a:r>
          </a:p>
          <a:p>
            <a:pPr algn="l">
              <a:spcBef>
                <a:spcPts val="0"/>
              </a:spcBef>
              <a:spcAft>
                <a:spcPts val="600"/>
              </a:spcAft>
            </a:pPr>
            <a:r>
              <a:rPr lang="en-US" sz="1800" dirty="0">
                <a:solidFill>
                  <a:schemeClr val="tx1"/>
                </a:solidFill>
              </a:rPr>
              <a:t>Needed for MASH implementation of breakaway devices. Provide MASH compliant pedestrian enhanced highway assemblies.</a:t>
            </a:r>
          </a:p>
          <a:p>
            <a:pPr algn="l">
              <a:spcBef>
                <a:spcPts val="0"/>
              </a:spcBef>
              <a:spcAft>
                <a:spcPts val="600"/>
              </a:spcAft>
            </a:pPr>
            <a:endParaRPr lang="en-US" sz="1800" dirty="0">
              <a:solidFill>
                <a:schemeClr val="tx1"/>
              </a:solidFill>
            </a:endParaRPr>
          </a:p>
          <a:p>
            <a:pPr algn="l">
              <a:spcBef>
                <a:spcPts val="0"/>
              </a:spcBef>
              <a:spcAft>
                <a:spcPts val="600"/>
              </a:spcAft>
            </a:pPr>
            <a:r>
              <a:rPr lang="en-US" sz="2000" b="1" dirty="0">
                <a:solidFill>
                  <a:schemeClr val="tx1"/>
                </a:solidFill>
              </a:rPr>
              <a:t>Funding</a:t>
            </a:r>
          </a:p>
          <a:p>
            <a:pPr algn="l">
              <a:spcBef>
                <a:spcPts val="0"/>
              </a:spcBef>
              <a:spcAft>
                <a:spcPts val="600"/>
              </a:spcAft>
            </a:pPr>
            <a:r>
              <a:rPr lang="en-US" sz="1800" dirty="0">
                <a:solidFill>
                  <a:schemeClr val="tx1"/>
                </a:solidFill>
              </a:rPr>
              <a:t>The estimated cost to complete the proposed project is $150,000.</a:t>
            </a:r>
          </a:p>
          <a:p>
            <a:pPr algn="l">
              <a:spcBef>
                <a:spcPts val="0"/>
              </a:spcBef>
              <a:spcAft>
                <a:spcPts val="600"/>
              </a:spcAft>
            </a:pPr>
            <a:endParaRPr lang="en-US" sz="2000" b="1" dirty="0">
              <a:solidFill>
                <a:schemeClr val="tx1"/>
              </a:solidFill>
            </a:endParaRPr>
          </a:p>
          <a:p>
            <a:pPr algn="l">
              <a:spcBef>
                <a:spcPts val="0"/>
              </a:spcBef>
              <a:spcAft>
                <a:spcPts val="600"/>
              </a:spcAft>
            </a:pPr>
            <a:r>
              <a:rPr lang="en-US" sz="2000" b="1" dirty="0">
                <a:solidFill>
                  <a:schemeClr val="tx1"/>
                </a:solidFill>
              </a:rPr>
              <a:t>Research Period </a:t>
            </a:r>
          </a:p>
          <a:p>
            <a:pPr algn="l">
              <a:spcBef>
                <a:spcPts val="0"/>
              </a:spcBef>
              <a:spcAft>
                <a:spcPts val="600"/>
              </a:spcAft>
            </a:pPr>
            <a:r>
              <a:rPr lang="en-US" sz="1800" dirty="0">
                <a:solidFill>
                  <a:schemeClr val="tx1"/>
                </a:solidFill>
              </a:rPr>
              <a:t>The estimated time to complete the proposed project is 12 months.</a:t>
            </a:r>
          </a:p>
          <a:p>
            <a:pPr algn="l">
              <a:spcBef>
                <a:spcPts val="0"/>
              </a:spcBef>
              <a:spcAft>
                <a:spcPts val="600"/>
              </a:spcAft>
            </a:pPr>
            <a:endParaRPr lang="en-US" sz="2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2019-05-BD</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9580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MASH Compliance of Steel Goal Post Sign Supports</a:t>
            </a:r>
          </a:p>
        </p:txBody>
      </p:sp>
      <p:sp>
        <p:nvSpPr>
          <p:cNvPr id="6" name="Rectangle 3"/>
          <p:cNvSpPr txBox="1">
            <a:spLocks noChangeArrowheads="1"/>
          </p:cNvSpPr>
          <p:nvPr/>
        </p:nvSpPr>
        <p:spPr>
          <a:xfrm>
            <a:off x="273942" y="1040636"/>
            <a:ext cx="8717657"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 Ted Whitmore</a:t>
            </a:r>
          </a:p>
          <a:p>
            <a:pPr algn="l">
              <a:spcBef>
                <a:spcPts val="0"/>
              </a:spcBef>
              <a:spcAft>
                <a:spcPts val="600"/>
              </a:spcAft>
            </a:pPr>
            <a:r>
              <a:rPr lang="en-US" sz="2000" b="1" dirty="0">
                <a:solidFill>
                  <a:schemeClr val="tx1"/>
                </a:solidFill>
              </a:rPr>
              <a:t>Project Synopsis</a:t>
            </a:r>
          </a:p>
          <a:p>
            <a:pPr algn="l">
              <a:spcBef>
                <a:spcPts val="0"/>
              </a:spcBef>
              <a:spcAft>
                <a:spcPts val="600"/>
              </a:spcAft>
            </a:pPr>
            <a:r>
              <a:rPr lang="en-US" sz="1800" dirty="0">
                <a:solidFill>
                  <a:schemeClr val="tx1"/>
                </a:solidFill>
              </a:rPr>
              <a:t>The project will review existing literature, analyze current design and propose modifications, evaluate final design through computer simulations, and perform MASH crash testing.</a:t>
            </a:r>
          </a:p>
          <a:p>
            <a:pPr algn="l">
              <a:spcBef>
                <a:spcPts val="0"/>
              </a:spcBef>
              <a:spcAft>
                <a:spcPts val="600"/>
              </a:spcAft>
            </a:pPr>
            <a:r>
              <a:rPr lang="en-US" sz="2000" b="1" dirty="0">
                <a:solidFill>
                  <a:schemeClr val="tx1"/>
                </a:solidFill>
              </a:rPr>
              <a:t>Project Goal(s)</a:t>
            </a:r>
          </a:p>
          <a:p>
            <a:pPr marL="171450" indent="-171450" algn="l">
              <a:spcBef>
                <a:spcPts val="0"/>
              </a:spcBef>
              <a:spcAft>
                <a:spcPts val="600"/>
              </a:spcAft>
              <a:buFont typeface="Arial" panose="020B0604020202020204" pitchFamily="34" charset="0"/>
              <a:buChar char="•"/>
            </a:pPr>
            <a:r>
              <a:rPr lang="en-US" sz="1800" dirty="0">
                <a:solidFill>
                  <a:schemeClr val="tx1"/>
                </a:solidFill>
              </a:rPr>
              <a:t>Evaluate crashworthiness of breakaway steel “goal post” type sign supports according to MASH TL-3.  If MASH TL-3 compliance is unlikely, then evaluate according to MASH TL-2.  </a:t>
            </a:r>
          </a:p>
          <a:p>
            <a:pPr marL="171450" indent="-171450" algn="l">
              <a:spcBef>
                <a:spcPts val="0"/>
              </a:spcBef>
              <a:spcAft>
                <a:spcPts val="600"/>
              </a:spcAft>
              <a:buFont typeface="Arial" panose="020B0604020202020204" pitchFamily="34" charset="0"/>
              <a:buChar char="•"/>
            </a:pPr>
            <a:r>
              <a:rPr lang="en-US" sz="1800" dirty="0">
                <a:solidFill>
                  <a:schemeClr val="tx1"/>
                </a:solidFill>
              </a:rPr>
              <a:t>Evaluate design modification for omni-directional impacts.</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2019-38-BD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3"/>
          <p:cNvSpPr txBox="1">
            <a:spLocks noChangeArrowheads="1"/>
          </p:cNvSpPr>
          <p:nvPr/>
        </p:nvSpPr>
        <p:spPr>
          <a:xfrm>
            <a:off x="273942" y="4038600"/>
            <a:ext cx="8565257" cy="329574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buFont typeface="Arial" panose="020B0604020202020204" pitchFamily="34" charset="0"/>
              <a:buChar char="•"/>
            </a:pPr>
            <a:r>
              <a:rPr lang="en-US" sz="1800" dirty="0">
                <a:solidFill>
                  <a:schemeClr val="tx1"/>
                </a:solidFill>
              </a:rPr>
              <a:t>These support systems are typically used in relatively low speed, urban environments where available right of way is highly restricted and/or available sidewalk width for pedestrians would be too restricted by using a multiple support system.</a:t>
            </a:r>
          </a:p>
          <a:p>
            <a:pPr lvl="1" indent="-285750" algn="l">
              <a:spcBef>
                <a:spcPts val="0"/>
              </a:spcBef>
              <a:buFont typeface="Arial" panose="020B0604020202020204" pitchFamily="34" charset="0"/>
              <a:buChar char="•"/>
            </a:pPr>
            <a:r>
              <a:rPr lang="en-US" sz="1800" dirty="0">
                <a:solidFill>
                  <a:schemeClr val="tx1"/>
                </a:solidFill>
              </a:rPr>
              <a:t>Breakaway steel supports were previously approved under NCHRP Report 350.  To date, no MASH crash testing has been performed on these types of sign support systems. </a:t>
            </a:r>
          </a:p>
        </p:txBody>
      </p:sp>
    </p:spTree>
    <p:extLst>
      <p:ext uri="{BB962C8B-B14F-4D97-AF65-F5344CB8AC3E}">
        <p14:creationId xmlns:p14="http://schemas.microsoft.com/office/powerpoint/2010/main" val="573318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MASH Compliance of Steel Goal Post Sign Supports</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2019-38-BD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8492447-85AC-44E3-85EE-DAF7C173C5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76400"/>
            <a:ext cx="3657600" cy="2496185"/>
          </a:xfrm>
          <a:prstGeom prst="rect">
            <a:avLst/>
          </a:prstGeom>
          <a:noFill/>
          <a:ln>
            <a:noFill/>
          </a:ln>
        </p:spPr>
      </p:pic>
      <p:pic>
        <p:nvPicPr>
          <p:cNvPr id="9" name="Picture 8">
            <a:extLst>
              <a:ext uri="{FF2B5EF4-FFF2-40B4-BE49-F238E27FC236}">
                <a16:creationId xmlns:a16="http://schemas.microsoft.com/office/drawing/2014/main" id="{3E2AC738-7B59-468F-B8FB-1335E8E4CB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91139" y="3124200"/>
            <a:ext cx="3733800" cy="2895600"/>
          </a:xfrm>
          <a:prstGeom prst="rect">
            <a:avLst/>
          </a:prstGeom>
          <a:noFill/>
          <a:ln>
            <a:noFill/>
          </a:ln>
        </p:spPr>
      </p:pic>
    </p:spTree>
    <p:extLst>
      <p:ext uri="{BB962C8B-B14F-4D97-AF65-F5344CB8AC3E}">
        <p14:creationId xmlns:p14="http://schemas.microsoft.com/office/powerpoint/2010/main" val="2892925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MASH Compliance of Steel Goal Post Sign Supports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285750" indent="-285750" algn="l">
              <a:spcBef>
                <a:spcPts val="0"/>
              </a:spcBef>
              <a:spcAft>
                <a:spcPts val="600"/>
              </a:spcAft>
              <a:buFont typeface="Arial" panose="020B0604020202020204" pitchFamily="34" charset="0"/>
              <a:buChar char="•"/>
            </a:pPr>
            <a:r>
              <a:rPr lang="en-US" sz="1800" dirty="0">
                <a:solidFill>
                  <a:schemeClr val="tx1"/>
                </a:solidFill>
              </a:rPr>
              <a:t>Literature review of previous crash testing and state standards.</a:t>
            </a:r>
          </a:p>
          <a:p>
            <a:pPr marL="285750" indent="-285750" algn="l">
              <a:spcBef>
                <a:spcPts val="0"/>
              </a:spcBef>
              <a:spcAft>
                <a:spcPts val="600"/>
              </a:spcAft>
              <a:buFont typeface="Arial" panose="020B0604020202020204" pitchFamily="34" charset="0"/>
              <a:buChar char="•"/>
            </a:pPr>
            <a:r>
              <a:rPr lang="en-US" sz="1800" dirty="0">
                <a:solidFill>
                  <a:schemeClr val="tx1"/>
                </a:solidFill>
              </a:rPr>
              <a:t>Evaluate possible design modifications to steel goal post sign supports.</a:t>
            </a:r>
          </a:p>
          <a:p>
            <a:pPr marL="285750" indent="-285750" algn="l">
              <a:spcBef>
                <a:spcPts val="0"/>
              </a:spcBef>
              <a:spcAft>
                <a:spcPts val="600"/>
              </a:spcAft>
              <a:buFont typeface="Arial" panose="020B0604020202020204" pitchFamily="34" charset="0"/>
              <a:buChar char="•"/>
            </a:pPr>
            <a:r>
              <a:rPr lang="en-US" sz="1800" dirty="0">
                <a:solidFill>
                  <a:schemeClr val="tx1"/>
                </a:solidFill>
              </a:rPr>
              <a:t>Perform computer simulations to evaluate potential MASH compliance.</a:t>
            </a:r>
          </a:p>
          <a:p>
            <a:pPr marL="285750" indent="-285750" algn="l">
              <a:spcBef>
                <a:spcPts val="0"/>
              </a:spcBef>
              <a:spcAft>
                <a:spcPts val="600"/>
              </a:spcAft>
              <a:buFont typeface="Arial" panose="020B0604020202020204" pitchFamily="34" charset="0"/>
              <a:buChar char="•"/>
            </a:pPr>
            <a:r>
              <a:rPr lang="en-US" sz="1800" dirty="0">
                <a:solidFill>
                  <a:schemeClr val="tx1"/>
                </a:solidFill>
              </a:rPr>
              <a:t>Perform full-scale MASH crash testing.</a:t>
            </a:r>
          </a:p>
          <a:p>
            <a:pPr marL="285750" indent="-285750" algn="l">
              <a:spcBef>
                <a:spcPts val="0"/>
              </a:spcBef>
              <a:spcAft>
                <a:spcPts val="600"/>
              </a:spcAft>
              <a:buFont typeface="Arial" panose="020B0604020202020204" pitchFamily="34" charset="0"/>
              <a:buChar char="•"/>
            </a:pPr>
            <a:r>
              <a:rPr lang="en-US" sz="1800" dirty="0">
                <a:solidFill>
                  <a:schemeClr val="tx1"/>
                </a:solidFill>
              </a:rPr>
              <a:t>Produce final report detailing literature review, engineering analysis, computer simulations and full-scale crash testing.  </a:t>
            </a:r>
          </a:p>
          <a:p>
            <a:pPr algn="l">
              <a:spcBef>
                <a:spcPts val="0"/>
              </a:spcBef>
              <a:spcAft>
                <a:spcPts val="600"/>
              </a:spcAft>
            </a:pPr>
            <a:endParaRPr lang="en-US" sz="1800" dirty="0">
              <a:solidFill>
                <a:schemeClr val="tx1"/>
              </a:solidFill>
            </a:endParaRPr>
          </a:p>
          <a:p>
            <a:pPr algn="l">
              <a:spcBef>
                <a:spcPts val="0"/>
              </a:spcBef>
              <a:spcAft>
                <a:spcPts val="600"/>
              </a:spcAft>
            </a:pPr>
            <a:r>
              <a:rPr lang="en-US" sz="2000" b="1" dirty="0">
                <a:solidFill>
                  <a:schemeClr val="tx1"/>
                </a:solidFill>
              </a:rPr>
              <a:t>Deliverables </a:t>
            </a:r>
          </a:p>
          <a:p>
            <a:pPr marL="285750" indent="-285750" algn="l">
              <a:spcBef>
                <a:spcPts val="0"/>
              </a:spcBef>
              <a:spcAft>
                <a:spcPts val="600"/>
              </a:spcAft>
              <a:buFont typeface="Arial" panose="020B0604020202020204" pitchFamily="34" charset="0"/>
              <a:buChar char="•"/>
            </a:pPr>
            <a:r>
              <a:rPr lang="en-US" sz="1800" dirty="0">
                <a:solidFill>
                  <a:schemeClr val="tx1"/>
                </a:solidFill>
              </a:rPr>
              <a:t>Guidelines (i.e., mounting height, sign attachments, etc.) for MASH compliant steel goal post sign supports.  </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2019-38-BD</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2604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MASH Compliance of Steel Goal Post Sign Supports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Urgency and Expected Benefit</a:t>
            </a:r>
          </a:p>
          <a:p>
            <a:pPr algn="l">
              <a:spcBef>
                <a:spcPts val="0"/>
              </a:spcBef>
              <a:spcAft>
                <a:spcPts val="600"/>
              </a:spcAft>
            </a:pPr>
            <a:r>
              <a:rPr lang="en-US" sz="1800" dirty="0">
                <a:solidFill>
                  <a:schemeClr val="tx1"/>
                </a:solidFill>
              </a:rPr>
              <a:t>Successful completion of this project will result in the availability of a non-proprietary support system for use typically in relatively low speed, urban environments where available right of way is highly restricted and/or available sidewalk width for pedestrians would be too restricted by using a multiple support system.</a:t>
            </a:r>
          </a:p>
          <a:p>
            <a:pPr algn="l">
              <a:spcBef>
                <a:spcPts val="0"/>
              </a:spcBef>
              <a:spcAft>
                <a:spcPts val="600"/>
              </a:spcAft>
            </a:pPr>
            <a:r>
              <a:rPr lang="en-US" sz="2000" b="1" dirty="0">
                <a:solidFill>
                  <a:schemeClr val="tx1"/>
                </a:solidFill>
              </a:rPr>
              <a:t>Funding</a:t>
            </a:r>
          </a:p>
          <a:p>
            <a:pPr algn="l">
              <a:spcBef>
                <a:spcPts val="0"/>
              </a:spcBef>
              <a:spcAft>
                <a:spcPts val="600"/>
              </a:spcAft>
            </a:pPr>
            <a:r>
              <a:rPr lang="en-US" sz="1800" dirty="0">
                <a:solidFill>
                  <a:schemeClr val="tx1"/>
                </a:solidFill>
              </a:rPr>
              <a:t>The estimated cost to complete the proposed project is $200,000.</a:t>
            </a:r>
            <a:endParaRPr lang="en-US" sz="1800" b="1" dirty="0">
              <a:solidFill>
                <a:schemeClr val="tx1"/>
              </a:solidFill>
            </a:endParaRPr>
          </a:p>
          <a:p>
            <a:pPr algn="l">
              <a:spcBef>
                <a:spcPts val="0"/>
              </a:spcBef>
              <a:spcAft>
                <a:spcPts val="600"/>
              </a:spcAft>
            </a:pPr>
            <a:endParaRPr lang="en-US" sz="2000" b="1" dirty="0">
              <a:solidFill>
                <a:schemeClr val="tx1"/>
              </a:solidFill>
            </a:endParaRPr>
          </a:p>
          <a:p>
            <a:pPr algn="l">
              <a:spcBef>
                <a:spcPts val="0"/>
              </a:spcBef>
              <a:spcAft>
                <a:spcPts val="600"/>
              </a:spcAft>
            </a:pPr>
            <a:r>
              <a:rPr lang="en-US" sz="2000" b="1" dirty="0">
                <a:solidFill>
                  <a:schemeClr val="tx1"/>
                </a:solidFill>
              </a:rPr>
              <a:t>Research Period </a:t>
            </a:r>
          </a:p>
          <a:p>
            <a:pPr algn="l">
              <a:spcBef>
                <a:spcPts val="0"/>
              </a:spcBef>
              <a:spcAft>
                <a:spcPts val="600"/>
              </a:spcAft>
            </a:pPr>
            <a:r>
              <a:rPr lang="en-US" sz="1800" dirty="0">
                <a:solidFill>
                  <a:schemeClr val="tx1"/>
                </a:solidFill>
              </a:rPr>
              <a:t>The estimated time to complete the proposed project is 18 months.</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2019-38-BD</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042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Wood Sign Supports</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2019-01-BD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699" y="1169152"/>
            <a:ext cx="3525623" cy="4476105"/>
          </a:xfrm>
          <a:prstGeom prst="rect">
            <a:avLst/>
          </a:prstGeom>
        </p:spPr>
      </p:pic>
      <p:sp>
        <p:nvSpPr>
          <p:cNvPr id="3" name="Rectangle 2"/>
          <p:cNvSpPr/>
          <p:nvPr/>
        </p:nvSpPr>
        <p:spPr>
          <a:xfrm>
            <a:off x="2932784" y="5645257"/>
            <a:ext cx="3003451" cy="369332"/>
          </a:xfrm>
          <a:prstGeom prst="rect">
            <a:avLst/>
          </a:prstGeom>
        </p:spPr>
        <p:txBody>
          <a:bodyPr wrap="none">
            <a:spAutoFit/>
          </a:bodyPr>
          <a:lstStyle/>
          <a:p>
            <a:pPr>
              <a:spcAft>
                <a:spcPts val="600"/>
              </a:spcAft>
            </a:pPr>
            <a:r>
              <a:rPr lang="en-US" b="1" dirty="0"/>
              <a:t>Wood Post Field Drilled Holes</a:t>
            </a:r>
          </a:p>
        </p:txBody>
      </p:sp>
    </p:spTree>
    <p:extLst>
      <p:ext uri="{BB962C8B-B14F-4D97-AF65-F5344CB8AC3E}">
        <p14:creationId xmlns:p14="http://schemas.microsoft.com/office/powerpoint/2010/main" val="148468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Wood Sign Supports</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2019-01-BD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00149"/>
            <a:ext cx="5777947" cy="4332141"/>
          </a:xfrm>
          <a:prstGeom prst="rect">
            <a:avLst/>
          </a:prstGeom>
        </p:spPr>
      </p:pic>
      <p:sp>
        <p:nvSpPr>
          <p:cNvPr id="3" name="Rectangle 2"/>
          <p:cNvSpPr/>
          <p:nvPr/>
        </p:nvSpPr>
        <p:spPr>
          <a:xfrm>
            <a:off x="2932784" y="5645257"/>
            <a:ext cx="2849819" cy="369332"/>
          </a:xfrm>
          <a:prstGeom prst="rect">
            <a:avLst/>
          </a:prstGeom>
        </p:spPr>
        <p:txBody>
          <a:bodyPr wrap="none">
            <a:spAutoFit/>
          </a:bodyPr>
          <a:lstStyle/>
          <a:p>
            <a:pPr>
              <a:spcAft>
                <a:spcPts val="600"/>
              </a:spcAft>
            </a:pPr>
            <a:r>
              <a:rPr lang="en-US" b="1" dirty="0"/>
              <a:t>Wood Post Sign Attachment</a:t>
            </a:r>
          </a:p>
        </p:txBody>
      </p:sp>
    </p:spTree>
    <p:extLst>
      <p:ext uri="{BB962C8B-B14F-4D97-AF65-F5344CB8AC3E}">
        <p14:creationId xmlns:p14="http://schemas.microsoft.com/office/powerpoint/2010/main" val="341387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Wood Sign Supports</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2019-01-BD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058" y="1200149"/>
            <a:ext cx="6683084" cy="4286250"/>
          </a:xfrm>
          <a:prstGeom prst="rect">
            <a:avLst/>
          </a:prstGeom>
        </p:spPr>
      </p:pic>
      <p:sp>
        <p:nvSpPr>
          <p:cNvPr id="3" name="Rectangle 2"/>
          <p:cNvSpPr/>
          <p:nvPr/>
        </p:nvSpPr>
        <p:spPr>
          <a:xfrm>
            <a:off x="2932784" y="5645257"/>
            <a:ext cx="2753254" cy="369332"/>
          </a:xfrm>
          <a:prstGeom prst="rect">
            <a:avLst/>
          </a:prstGeom>
        </p:spPr>
        <p:txBody>
          <a:bodyPr wrap="none">
            <a:spAutoFit/>
          </a:bodyPr>
          <a:lstStyle/>
          <a:p>
            <a:pPr>
              <a:spcAft>
                <a:spcPts val="600"/>
              </a:spcAft>
            </a:pPr>
            <a:r>
              <a:rPr lang="en-US" b="1" dirty="0"/>
              <a:t>Wood Post Vehicle Impact</a:t>
            </a:r>
          </a:p>
        </p:txBody>
      </p:sp>
    </p:spTree>
    <p:extLst>
      <p:ext uri="{BB962C8B-B14F-4D97-AF65-F5344CB8AC3E}">
        <p14:creationId xmlns:p14="http://schemas.microsoft.com/office/powerpoint/2010/main" val="54659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Wood Sign Supports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285750" indent="-285750" algn="l">
              <a:spcBef>
                <a:spcPts val="0"/>
              </a:spcBef>
              <a:spcAft>
                <a:spcPts val="600"/>
              </a:spcAft>
              <a:buFont typeface="Arial" panose="020B0604020202020204" pitchFamily="34" charset="0"/>
              <a:buChar char="•"/>
            </a:pPr>
            <a:r>
              <a:rPr lang="en-US" sz="1800" dirty="0">
                <a:solidFill>
                  <a:schemeClr val="tx1"/>
                </a:solidFill>
              </a:rPr>
              <a:t>Literature review of previous crash testing and state standards.</a:t>
            </a:r>
          </a:p>
          <a:p>
            <a:pPr marL="285750" indent="-285750" algn="l">
              <a:spcBef>
                <a:spcPts val="0"/>
              </a:spcBef>
              <a:spcAft>
                <a:spcPts val="600"/>
              </a:spcAft>
              <a:buFont typeface="Arial" panose="020B0604020202020204" pitchFamily="34" charset="0"/>
              <a:buChar char="•"/>
            </a:pPr>
            <a:r>
              <a:rPr lang="en-US" sz="1800" dirty="0">
                <a:solidFill>
                  <a:schemeClr val="tx1"/>
                </a:solidFill>
              </a:rPr>
              <a:t>Perform engineering analysis of wood post sizes, species, and weakening hole options</a:t>
            </a:r>
          </a:p>
          <a:p>
            <a:pPr marL="285750" indent="-285750" algn="l">
              <a:spcBef>
                <a:spcPts val="0"/>
              </a:spcBef>
              <a:spcAft>
                <a:spcPts val="600"/>
              </a:spcAft>
              <a:buFont typeface="Arial" panose="020B0604020202020204" pitchFamily="34" charset="0"/>
              <a:buChar char="•"/>
            </a:pPr>
            <a:r>
              <a:rPr lang="en-US" sz="1800" dirty="0">
                <a:solidFill>
                  <a:schemeClr val="tx1"/>
                </a:solidFill>
              </a:rPr>
              <a:t>Conduct pendulum testing to evaluate different wood post options</a:t>
            </a:r>
          </a:p>
          <a:p>
            <a:pPr marL="285750" indent="-285750" algn="l">
              <a:spcBef>
                <a:spcPts val="0"/>
              </a:spcBef>
              <a:spcAft>
                <a:spcPts val="600"/>
              </a:spcAft>
              <a:buFont typeface="Arial" panose="020B0604020202020204" pitchFamily="34" charset="0"/>
              <a:buChar char="•"/>
            </a:pPr>
            <a:r>
              <a:rPr lang="en-US" sz="1800" dirty="0">
                <a:solidFill>
                  <a:schemeClr val="tx1"/>
                </a:solidFill>
              </a:rPr>
              <a:t>Perform full-scale MASH crash testing on single and dual wood post sign systems.</a:t>
            </a:r>
          </a:p>
          <a:p>
            <a:pPr marL="285750" indent="-285750" algn="l">
              <a:spcBef>
                <a:spcPts val="0"/>
              </a:spcBef>
              <a:spcAft>
                <a:spcPts val="600"/>
              </a:spcAft>
              <a:buFont typeface="Arial" panose="020B0604020202020204" pitchFamily="34" charset="0"/>
              <a:buChar char="•"/>
            </a:pPr>
            <a:r>
              <a:rPr lang="en-US" sz="1800" dirty="0">
                <a:solidFill>
                  <a:schemeClr val="tx1"/>
                </a:solidFill>
              </a:rPr>
              <a:t>Produce final report detailing literature review, engineering analysis, pendulum testing, and full-scale crash testing.  </a:t>
            </a:r>
          </a:p>
          <a:p>
            <a:pPr algn="l">
              <a:spcBef>
                <a:spcPts val="0"/>
              </a:spcBef>
              <a:spcAft>
                <a:spcPts val="600"/>
              </a:spcAft>
            </a:pPr>
            <a:endParaRPr lang="en-US" sz="1800" dirty="0">
              <a:solidFill>
                <a:schemeClr val="tx1"/>
              </a:solidFill>
            </a:endParaRPr>
          </a:p>
          <a:p>
            <a:pPr algn="l">
              <a:spcBef>
                <a:spcPts val="0"/>
              </a:spcBef>
              <a:spcAft>
                <a:spcPts val="600"/>
              </a:spcAft>
            </a:pPr>
            <a:r>
              <a:rPr lang="en-US" sz="2000" b="1" dirty="0">
                <a:solidFill>
                  <a:schemeClr val="tx1"/>
                </a:solidFill>
              </a:rPr>
              <a:t>Deliverables </a:t>
            </a:r>
          </a:p>
          <a:p>
            <a:pPr algn="l">
              <a:spcBef>
                <a:spcPts val="0"/>
              </a:spcBef>
              <a:spcAft>
                <a:spcPts val="600"/>
              </a:spcAft>
            </a:pPr>
            <a:r>
              <a:rPr lang="en-US" sz="1800" dirty="0">
                <a:solidFill>
                  <a:schemeClr val="tx1"/>
                </a:solidFill>
              </a:rPr>
              <a:t>Summary table of successful results, including post dimension, drilled hole dimension/placement, wood species, wood grades, minimum embedment requirements, number of posts allowed in a 7-foot swath, min/max sign height. </a:t>
            </a: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2019-01-BD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020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Wood Sign Supports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Urgency and Expected Benefit</a:t>
            </a:r>
          </a:p>
          <a:p>
            <a:pPr marL="285750" indent="-285750" algn="l">
              <a:spcBef>
                <a:spcPts val="0"/>
              </a:spcBef>
              <a:spcAft>
                <a:spcPts val="600"/>
              </a:spcAft>
              <a:buFont typeface="Arial" panose="020B0604020202020204" pitchFamily="34" charset="0"/>
              <a:buChar char="•"/>
            </a:pPr>
            <a:r>
              <a:rPr lang="en-US" sz="1800" dirty="0">
                <a:solidFill>
                  <a:schemeClr val="tx1"/>
                </a:solidFill>
              </a:rPr>
              <a:t>MASH implementation milestone for sign supports is December 31, 2019.  To date, information is not available whether wood post sign supports are being evaluated by NCHRP 03-119.</a:t>
            </a:r>
          </a:p>
          <a:p>
            <a:pPr marL="285750" indent="-285750" algn="l">
              <a:spcBef>
                <a:spcPts val="0"/>
              </a:spcBef>
              <a:spcAft>
                <a:spcPts val="600"/>
              </a:spcAft>
              <a:buFont typeface="Arial" panose="020B0604020202020204" pitchFamily="34" charset="0"/>
              <a:buChar char="•"/>
            </a:pPr>
            <a:r>
              <a:rPr lang="en-US" sz="1800" dirty="0">
                <a:solidFill>
                  <a:schemeClr val="tx1"/>
                </a:solidFill>
              </a:rPr>
              <a:t>Wood post material is a common, available material for sign supports.  Maintenance crews can replace damaged wood sign posts with minimal engineering support.  Cost of wood posts is competitive with other sign post options for small to medium-sized signs.</a:t>
            </a:r>
          </a:p>
          <a:p>
            <a:pPr algn="l">
              <a:spcBef>
                <a:spcPts val="0"/>
              </a:spcBef>
              <a:spcAft>
                <a:spcPts val="600"/>
              </a:spcAft>
            </a:pPr>
            <a:r>
              <a:rPr lang="en-US" sz="2000" b="1" dirty="0">
                <a:solidFill>
                  <a:schemeClr val="tx1"/>
                </a:solidFill>
              </a:rPr>
              <a:t>Funding</a:t>
            </a:r>
          </a:p>
          <a:p>
            <a:pPr algn="l">
              <a:spcBef>
                <a:spcPts val="0"/>
              </a:spcBef>
              <a:spcAft>
                <a:spcPts val="600"/>
              </a:spcAft>
            </a:pPr>
            <a:r>
              <a:rPr lang="en-US" sz="2000" dirty="0">
                <a:solidFill>
                  <a:schemeClr val="tx1"/>
                </a:solidFill>
              </a:rPr>
              <a:t>The estimated cost to complete the proposed project is $240,000.</a:t>
            </a:r>
          </a:p>
          <a:p>
            <a:pPr algn="l">
              <a:spcBef>
                <a:spcPts val="0"/>
              </a:spcBef>
              <a:spcAft>
                <a:spcPts val="600"/>
              </a:spcAft>
            </a:pPr>
            <a:endParaRPr lang="en-US" sz="2000" b="1" dirty="0">
              <a:solidFill>
                <a:schemeClr val="tx1"/>
              </a:solidFill>
            </a:endParaRPr>
          </a:p>
          <a:p>
            <a:pPr algn="l">
              <a:spcBef>
                <a:spcPts val="0"/>
              </a:spcBef>
              <a:spcAft>
                <a:spcPts val="600"/>
              </a:spcAft>
            </a:pPr>
            <a:r>
              <a:rPr lang="en-US" sz="2000" b="1" dirty="0">
                <a:solidFill>
                  <a:schemeClr val="tx1"/>
                </a:solidFill>
              </a:rPr>
              <a:t>Research Period </a:t>
            </a:r>
          </a:p>
          <a:p>
            <a:pPr algn="l">
              <a:spcBef>
                <a:spcPts val="0"/>
              </a:spcBef>
              <a:spcAft>
                <a:spcPts val="600"/>
              </a:spcAft>
            </a:pPr>
            <a:r>
              <a:rPr lang="en-US" sz="2000" dirty="0">
                <a:solidFill>
                  <a:schemeClr val="tx1"/>
                </a:solidFill>
              </a:rPr>
              <a:t>The estimated time to complete the proposed project is 18 months.</a:t>
            </a:r>
          </a:p>
          <a:p>
            <a:pPr algn="l">
              <a:spcBef>
                <a:spcPts val="0"/>
              </a:spcBef>
              <a:spcAft>
                <a:spcPts val="600"/>
              </a:spcAft>
            </a:pPr>
            <a:endParaRPr lang="en-US" sz="2000" b="1" dirty="0">
              <a:solidFill>
                <a:schemeClr val="tx1"/>
              </a:solidFill>
            </a:endParaRP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2019-01-BD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9097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Steel Luminaire Supports</a:t>
            </a:r>
          </a:p>
        </p:txBody>
      </p:sp>
      <p:sp>
        <p:nvSpPr>
          <p:cNvPr id="6" name="Rectangle 3"/>
          <p:cNvSpPr txBox="1">
            <a:spLocks noChangeArrowheads="1"/>
          </p:cNvSpPr>
          <p:nvPr/>
        </p:nvSpPr>
        <p:spPr>
          <a:xfrm>
            <a:off x="273943" y="1040636"/>
            <a:ext cx="8641457"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 Erik Emerson, Scott </a:t>
            </a:r>
            <a:r>
              <a:rPr lang="en-US" sz="2000" b="1" dirty="0" err="1">
                <a:solidFill>
                  <a:schemeClr val="tx1"/>
                </a:solidFill>
              </a:rPr>
              <a:t>Jollo</a:t>
            </a:r>
            <a:r>
              <a:rPr lang="en-US" sz="2000" b="1" dirty="0">
                <a:solidFill>
                  <a:schemeClr val="tx1"/>
                </a:solidFill>
              </a:rPr>
              <a:t>, Ethan Peterson</a:t>
            </a:r>
          </a:p>
          <a:p>
            <a:pPr algn="l">
              <a:spcBef>
                <a:spcPts val="0"/>
              </a:spcBef>
              <a:spcAft>
                <a:spcPts val="600"/>
              </a:spcAft>
            </a:pPr>
            <a:r>
              <a:rPr lang="en-US" sz="2000" b="1" dirty="0">
                <a:solidFill>
                  <a:schemeClr val="tx1"/>
                </a:solidFill>
              </a:rPr>
              <a:t>Project Synopsis</a:t>
            </a:r>
          </a:p>
          <a:p>
            <a:pPr marL="171450" lvl="1" algn="l">
              <a:spcBef>
                <a:spcPts val="0"/>
              </a:spcBef>
            </a:pPr>
            <a:r>
              <a:rPr lang="en-US" sz="1800" dirty="0">
                <a:solidFill>
                  <a:schemeClr val="tx1"/>
                </a:solidFill>
              </a:rPr>
              <a:t>Develop criteria for non-proprietary steel luminaire supports that satisfies MASH requirements.  The project will review existing literature, determine arm and height configurations, determine installation details, perform computer simulations, and perform MASH crash testing.</a:t>
            </a:r>
          </a:p>
          <a:p>
            <a:pPr algn="l">
              <a:spcBef>
                <a:spcPts val="0"/>
              </a:spcBef>
              <a:spcAft>
                <a:spcPts val="600"/>
              </a:spcAft>
            </a:pPr>
            <a:r>
              <a:rPr lang="en-US" sz="2000" b="1" dirty="0">
                <a:solidFill>
                  <a:schemeClr val="tx1"/>
                </a:solidFill>
              </a:rPr>
              <a:t>Project Goals</a:t>
            </a:r>
          </a:p>
          <a:p>
            <a:pPr marL="285750" indent="-285750" algn="l">
              <a:spcBef>
                <a:spcPts val="0"/>
              </a:spcBef>
              <a:spcAft>
                <a:spcPts val="600"/>
              </a:spcAft>
              <a:buFont typeface="Arial" panose="020B0604020202020204" pitchFamily="34" charset="0"/>
              <a:buChar char="•"/>
            </a:pPr>
            <a:r>
              <a:rPr lang="en-US" sz="1800" dirty="0">
                <a:solidFill>
                  <a:schemeClr val="tx1"/>
                </a:solidFill>
              </a:rPr>
              <a:t>Identify and evaluate the crash performance of breakaway steel luminaire supports. </a:t>
            </a:r>
          </a:p>
          <a:p>
            <a:pPr marL="285750" indent="-285750" algn="l">
              <a:spcBef>
                <a:spcPts val="0"/>
              </a:spcBef>
              <a:spcAft>
                <a:spcPts val="600"/>
              </a:spcAft>
              <a:buFont typeface="Arial" panose="020B0604020202020204" pitchFamily="34" charset="0"/>
              <a:buChar char="•"/>
            </a:pPr>
            <a:r>
              <a:rPr lang="en-US" sz="1800" dirty="0">
                <a:solidFill>
                  <a:schemeClr val="tx1"/>
                </a:solidFill>
              </a:rPr>
              <a:t>Coordinate with researchers that are working on the NCHRP 03-119 project.</a:t>
            </a: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2019-02-BD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3"/>
          <p:cNvSpPr txBox="1">
            <a:spLocks noChangeArrowheads="1"/>
          </p:cNvSpPr>
          <p:nvPr/>
        </p:nvSpPr>
        <p:spPr>
          <a:xfrm>
            <a:off x="273943" y="3892560"/>
            <a:ext cx="8641458" cy="329574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buFont typeface="Arial" panose="020B0604020202020204" pitchFamily="34" charset="0"/>
              <a:buChar char="•"/>
            </a:pPr>
            <a:r>
              <a:rPr lang="en-US" sz="1800" dirty="0">
                <a:solidFill>
                  <a:schemeClr val="tx1"/>
                </a:solidFill>
              </a:rPr>
              <a:t>Slip base and Frangible base luminaire supports have been successfully used across the country with a high level of safety. Changes in MASH for the roof crush criteria has raised concerns about whether or not the current maximum total weight of 1000 </a:t>
            </a:r>
            <a:r>
              <a:rPr lang="en-US" sz="1800" dirty="0" err="1">
                <a:solidFill>
                  <a:schemeClr val="tx1"/>
                </a:solidFill>
              </a:rPr>
              <a:t>lbs</a:t>
            </a:r>
            <a:r>
              <a:rPr lang="en-US" sz="1800" dirty="0">
                <a:solidFill>
                  <a:schemeClr val="tx1"/>
                </a:solidFill>
              </a:rPr>
              <a:t> is acceptable. </a:t>
            </a:r>
          </a:p>
          <a:p>
            <a:pPr lvl="1" indent="-285750" algn="l">
              <a:spcBef>
                <a:spcPts val="0"/>
              </a:spcBef>
              <a:buFont typeface="Arial" panose="020B0604020202020204" pitchFamily="34" charset="0"/>
              <a:buChar char="•"/>
            </a:pPr>
            <a:r>
              <a:rPr lang="en-US" sz="1800" dirty="0">
                <a:solidFill>
                  <a:schemeClr val="tx1"/>
                </a:solidFill>
              </a:rPr>
              <a:t>The current NCHRP 03-119 project is including luminaire breakaway supports in the research, but the extent of the luminaire breakaway supports investigation is not known.</a:t>
            </a:r>
          </a:p>
          <a:p>
            <a:pPr lvl="1" indent="-285750" algn="l">
              <a:spcBef>
                <a:spcPts val="0"/>
              </a:spcBef>
              <a:buFont typeface="Arial" panose="020B0604020202020204" pitchFamily="34" charset="0"/>
              <a:buChar char="•"/>
            </a:pPr>
            <a:endParaRPr lang="en-US" sz="1800" dirty="0">
              <a:solidFill>
                <a:schemeClr val="tx1"/>
              </a:solidFill>
            </a:endParaRPr>
          </a:p>
        </p:txBody>
      </p:sp>
    </p:spTree>
    <p:extLst>
      <p:ext uri="{BB962C8B-B14F-4D97-AF65-F5344CB8AC3E}">
        <p14:creationId xmlns:p14="http://schemas.microsoft.com/office/powerpoint/2010/main" val="165264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Steel Luminaire Supports</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2019-02-BD</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00149"/>
            <a:ext cx="5902780" cy="4591051"/>
          </a:xfrm>
          <a:prstGeom prst="rect">
            <a:avLst/>
          </a:prstGeom>
        </p:spPr>
      </p:pic>
      <p:sp>
        <p:nvSpPr>
          <p:cNvPr id="7" name="Rectangle 6"/>
          <p:cNvSpPr/>
          <p:nvPr/>
        </p:nvSpPr>
        <p:spPr>
          <a:xfrm>
            <a:off x="3352800" y="5760203"/>
            <a:ext cx="2038379" cy="369332"/>
          </a:xfrm>
          <a:prstGeom prst="rect">
            <a:avLst/>
          </a:prstGeom>
        </p:spPr>
        <p:txBody>
          <a:bodyPr wrap="none">
            <a:spAutoFit/>
          </a:bodyPr>
          <a:lstStyle/>
          <a:p>
            <a:pPr>
              <a:spcAft>
                <a:spcPts val="600"/>
              </a:spcAft>
            </a:pPr>
            <a:r>
              <a:rPr lang="en-US" b="1" dirty="0"/>
              <a:t>Luminaire Slip Base</a:t>
            </a:r>
          </a:p>
        </p:txBody>
      </p:sp>
    </p:spTree>
    <p:extLst>
      <p:ext uri="{BB962C8B-B14F-4D97-AF65-F5344CB8AC3E}">
        <p14:creationId xmlns:p14="http://schemas.microsoft.com/office/powerpoint/2010/main" val="4204977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8331</TotalTime>
  <Words>2090</Words>
  <Application>Microsoft Office PowerPoint</Application>
  <PresentationFormat>On-screen Show (4:3)</PresentationFormat>
  <Paragraphs>228</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Courier New</vt:lpstr>
      <vt:lpstr>Wingdings</vt:lpstr>
      <vt:lpstr>Calibri</vt:lpstr>
      <vt:lpstr>Times New Roman</vt:lpstr>
      <vt:lpstr>Arial</vt:lpstr>
      <vt:lpstr>Office Theme</vt:lpstr>
      <vt:lpstr>Wood Sign Supports</vt:lpstr>
      <vt:lpstr>Wood Sign Supports</vt:lpstr>
      <vt:lpstr>Wood Sign Supports</vt:lpstr>
      <vt:lpstr>Wood Sign Supports</vt:lpstr>
      <vt:lpstr>Wood Sign Supports</vt:lpstr>
      <vt:lpstr>Wood Sign Supports</vt:lpstr>
      <vt:lpstr>Wood Sign Supports</vt:lpstr>
      <vt:lpstr>Steel Luminaire Supports</vt:lpstr>
      <vt:lpstr>Steel Luminaire Supports</vt:lpstr>
      <vt:lpstr>Steel Luminaire Supports</vt:lpstr>
      <vt:lpstr>Steel Luminaire Supports</vt:lpstr>
      <vt:lpstr>Steel Luminaire Supports</vt:lpstr>
      <vt:lpstr>Steel Luminaire Supports</vt:lpstr>
      <vt:lpstr>Non-Proprietary Large Sign Supports</vt:lpstr>
      <vt:lpstr>Non-Proprietary Large Sign Supports</vt:lpstr>
      <vt:lpstr>Non-Proprietary Large Sign Supports</vt:lpstr>
      <vt:lpstr>Crashworthy Pedestrian/Traffic Signals and Detector Assemblies</vt:lpstr>
      <vt:lpstr>PowerPoint Presentation</vt:lpstr>
      <vt:lpstr>Crashworthy Pedestrian/Traffic Signals and Detector Assemblies</vt:lpstr>
      <vt:lpstr>Crashworthy Enhanced Highway Sign Assemblies</vt:lpstr>
      <vt:lpstr>Crashworthy Enhanced Highway Sign Assemblies</vt:lpstr>
      <vt:lpstr>Crashworthy Enhanced Highway Sign Assemblies</vt:lpstr>
      <vt:lpstr>MASH Compliance of Steel Goal Post Sign Supports</vt:lpstr>
      <vt:lpstr>MASH Compliance of Steel Goal Post Sign Supports</vt:lpstr>
      <vt:lpstr>MASH Compliance of Steel Goal Post Sign Supports</vt:lpstr>
      <vt:lpstr>MASH Compliance of Steel Goal Post Sign Supports</vt:lpstr>
    </vt:vector>
  </TitlesOfParts>
  <Company>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Silvestri Dobrovolny, Chiara</dc:creator>
  <cp:lastModifiedBy>Hirsch, Randall</cp:lastModifiedBy>
  <cp:revision>279</cp:revision>
  <dcterms:created xsi:type="dcterms:W3CDTF">2015-06-24T16:06:01Z</dcterms:created>
  <dcterms:modified xsi:type="dcterms:W3CDTF">2019-09-24T12:43:30Z</dcterms:modified>
</cp:coreProperties>
</file>