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409" r:id="rId2"/>
    <p:sldId id="410" r:id="rId3"/>
    <p:sldId id="411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9DB015-6169-4341-A088-541E33F7174D}" v="500" dt="2019-09-16T19:05:40.9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93606" autoAdjust="0"/>
  </p:normalViewPr>
  <p:slideViewPr>
    <p:cSldViewPr>
      <p:cViewPr varScale="1">
        <p:scale>
          <a:sx n="71" d="100"/>
          <a:sy n="71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6B8FD-8D78-4872-BDBB-70C135407DD3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FCCD6-D41A-4ED8-8045-4ED6CB79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4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3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5438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2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93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2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07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9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287169"/>
            <a:ext cx="1905000" cy="49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0" t="-189" r="199" b="189"/>
          <a:stretch/>
        </p:blipFill>
        <p:spPr bwMode="auto">
          <a:xfrm>
            <a:off x="4248061" y="6126480"/>
            <a:ext cx="4895939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620485" cy="2133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rgbClr val="FF99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213360"/>
            <a:ext cx="1240972" cy="213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426720"/>
            <a:ext cx="1034143" cy="21336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40080"/>
            <a:ext cx="1447800" cy="213360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853440"/>
            <a:ext cx="723900" cy="21336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1066800"/>
            <a:ext cx="8686800" cy="45719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 rot="10800000">
            <a:off x="723899" y="6126478"/>
            <a:ext cx="7919357" cy="45719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1" descr="roadsafety_logo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33600" y="6263640"/>
            <a:ext cx="1851983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228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4" y="137102"/>
            <a:ext cx="5486400" cy="761999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MASH TL-5 TBTA Bridge Railing Mounted on Traditional Concrete Deck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3943" y="1040636"/>
            <a:ext cx="8467725" cy="42211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PS Developers 	</a:t>
            </a:r>
            <a:r>
              <a:rPr lang="en-US" sz="2000" dirty="0">
                <a:solidFill>
                  <a:schemeClr val="tx1"/>
                </a:solidFill>
              </a:rPr>
              <a:t>Carlos Torres, P.E., MI </a:t>
            </a:r>
            <a:endParaRPr lang="en-US" sz="2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Synopsis</a:t>
            </a:r>
          </a:p>
          <a:p>
            <a:pPr marL="171450" lvl="1" algn="l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TBTA bridge railing was successfully crash tested under MASH TL-5 criteria, and an FHWA eligibility letter (B-274) was issued. However, this railing was tested on a composite bridge span, and transportation agencies may wish to it on a traditional concrete bridge deck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Goal(s)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Evaluate TBTA bridge railing mounted on a traditional concrete bridge deck. Establish design criteria for mounting the TBTA bridge railing on a traditional concrete deck. Determine if the TBTA bridge railing can be mounted on top of a concrete brush block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6934200" y="43815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2019-22-BR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73943" y="4086096"/>
            <a:ext cx="6355457" cy="263447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Background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TBTA bridge railing was testing to MASH TL-5 on an orthotropic steel deck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If an equivalent post to concrete connection can be designed, it will allow installation of the TBTA rail on concrete decks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707" y="4133228"/>
            <a:ext cx="2438400" cy="26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4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5130" y="137102"/>
            <a:ext cx="5715000" cy="903534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Resistance of Bolt-through Anchor to Repeated Impact Loading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143000"/>
            <a:ext cx="8915400" cy="5181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PS Developer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Alex Lim (OR)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Project Synopsis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State transportation agencies need a bolt through connection bridge rail retrofit option to attach tested concrete rails to existing bridge decks for MASH TL-4 compliance. </a:t>
            </a:r>
          </a:p>
          <a:p>
            <a:pPr marL="171450" lvl="1"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Project Goal(s)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Provide an easy option to attach tested concrete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rail to bridge deck as shown.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Provide a connection option when the resin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bonded anchor does not work on thin existing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decks with 3300psi concrete and poor reinforcing.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Design anchor bolts to avoid brittle failure.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Determine the load transfer to bolt connection.  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Determine the limit of allowable bolt spacing at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different locations along barrier to ensure load transfer to deck is achieved at any section.</a:t>
            </a:r>
          </a:p>
        </p:txBody>
      </p:sp>
      <p:sp>
        <p:nvSpPr>
          <p:cNvPr id="8" name="Text Box 1"/>
          <p:cNvSpPr txBox="1"/>
          <p:nvPr/>
        </p:nvSpPr>
        <p:spPr>
          <a:xfrm>
            <a:off x="7140130" y="426944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2019-34-BR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2D83A0C-5089-484C-AEA1-A9BC6AA32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6B0105E-D8D9-4560-BD13-6A29265007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3417" y="2895600"/>
          <a:ext cx="3668713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3" imgW="7857143" imgH="5847619" progId="Paint.Picture">
                  <p:embed/>
                </p:oleObj>
              </mc:Choice>
              <mc:Fallback>
                <p:oleObj name="Bitmap Image" r:id="rId3" imgW="7857143" imgH="5847619" progId="Paint.Pictur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6B0105E-D8D9-4560-BD13-6A2926500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3417" y="2895600"/>
                        <a:ext cx="3668713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9879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467725" cy="4953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Project Background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Allow designers to design and attach concrete tested rails to concrete bridge decks.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Oftentimes, the use of resin bonded anchors is not an option for retrofits on thin (&lt; 8-inch) existing deck with lower concrete strength and poor reinforcing.</a:t>
            </a:r>
          </a:p>
          <a:p>
            <a:pPr marL="171450" lvl="1" algn="l"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Proposed Work Plan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1: Engineering Analysis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2: Construction and Demolition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3: Testing and Reporting</a:t>
            </a:r>
          </a:p>
          <a:p>
            <a:pPr lvl="1" algn="l">
              <a:spcBef>
                <a:spcPts val="0"/>
              </a:spcBef>
              <a:spcAft>
                <a:spcPts val="600"/>
              </a:spcAft>
            </a:pPr>
            <a:endParaRPr lang="en-US" sz="14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Deliverables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A report providing details of the test installation, documentation of the evaluation, the results of the tests performed, and the assessment of the results. </a:t>
            </a:r>
          </a:p>
        </p:txBody>
      </p:sp>
      <p:sp>
        <p:nvSpPr>
          <p:cNvPr id="8" name="Text Box 1"/>
          <p:cNvSpPr txBox="1"/>
          <p:nvPr/>
        </p:nvSpPr>
        <p:spPr>
          <a:xfrm>
            <a:off x="7140130" y="426944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2019-34-BR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280D0BAB-4AB3-44C7-A07B-1861CA571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130" y="137102"/>
            <a:ext cx="5715000" cy="903534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Resistance of Bolt-through Anchor to Repeated Impact Loading</a:t>
            </a:r>
          </a:p>
        </p:txBody>
      </p:sp>
    </p:spTree>
    <p:extLst>
      <p:ext uri="{BB962C8B-B14F-4D97-AF65-F5344CB8AC3E}">
        <p14:creationId xmlns:p14="http://schemas.microsoft.com/office/powerpoint/2010/main" val="2962650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467725" cy="50292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Urgency and Expected Benefit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Allow for designers to use resin bonded anchors to attach tested rails to thin (&lt; 8-inch) existing concrete bridge decks with low concrete strength and poor reinforcing.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Funding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Total Estimated Cost = $230,000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Research Period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Work Schedule: (Estimated Project Duration = 10 months from initiation of the project)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1 = 3 months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2 = 3 months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3 = 4 months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</a:endParaRP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7140130" y="426944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2019-34-BR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799F6FB-5EA2-4791-8EBC-EE028ED7C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130" y="137102"/>
            <a:ext cx="5715000" cy="903534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Resistance of Bolt-through Anchor to Repeated Impact Loading</a:t>
            </a:r>
          </a:p>
        </p:txBody>
      </p:sp>
    </p:spTree>
    <p:extLst>
      <p:ext uri="{BB962C8B-B14F-4D97-AF65-F5344CB8AC3E}">
        <p14:creationId xmlns:p14="http://schemas.microsoft.com/office/powerpoint/2010/main" val="181418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4" y="137102"/>
            <a:ext cx="5486400" cy="761999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MASH TL-5 TBTA Bridge Railing Mounted on Traditional Concrete Deck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467725" cy="42211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Proposed Work Plan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1: Post to Deck Connection Design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Design of the post attached to the concrete deck using adhesive or screw-in anchors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Meet capacity of the post-to-steel orthotropic deck connection used in TBTA crash testing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2: Bogie Testing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Test and compare post-to-steel deck and post-to-concrete connections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Compare force-deflection responses to demonstrate that the two are equivalent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Deliverables 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Final report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Engineering drawings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6934200" y="43815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2019-22-BR</a:t>
            </a: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4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4" y="137102"/>
            <a:ext cx="5486400" cy="761999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MASH TL-5 TBTA Bridge Railing Mounted on Traditional Concrete Deck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467725" cy="42211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Urgency and Expected Benefit</a:t>
            </a:r>
          </a:p>
          <a:p>
            <a:pPr marL="285750" lvl="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Successful design will allow user agencies to use the TBTA bridge on concrete decks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Funding</a:t>
            </a:r>
          </a:p>
          <a:p>
            <a:pPr marL="285750" lvl="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Task 1 – Connection Design		$20,000</a:t>
            </a:r>
          </a:p>
          <a:p>
            <a:pPr marL="285750" lvl="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Task 1 – Bogie Testing			$20,000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prstClr val="black"/>
                </a:solidFill>
              </a:rPr>
              <a:t>				TOTAL	$40,000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Research Period 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10 months</a:t>
            </a:r>
            <a:endParaRPr lang="en-US" sz="1000" dirty="0">
              <a:solidFill>
                <a:schemeClr val="tx1"/>
              </a:solidFill>
            </a:endParaRP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6934200" y="43815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2019-22-BR</a:t>
            </a: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3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5130" y="137102"/>
            <a:ext cx="5715000" cy="903534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Development of a </a:t>
            </a:r>
            <a:r>
              <a:rPr lang="en-US" sz="2400" b="1" dirty="0" err="1">
                <a:cs typeface="Times New Roman" panose="02020603050405020304" pitchFamily="18" charset="0"/>
              </a:rPr>
              <a:t>Thrie</a:t>
            </a:r>
            <a:r>
              <a:rPr lang="en-US" sz="2400" b="1" dirty="0">
                <a:cs typeface="Times New Roman" panose="02020603050405020304" pitchFamily="18" charset="0"/>
              </a:rPr>
              <a:t>-Beam Retrofit for Upgrading Obsolete Bridge Railings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143000"/>
            <a:ext cx="8467725" cy="50292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PS Developers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Carlos Torres, Michigan DOT; Derwood Sheppard, FLDOT, Alex </a:t>
            </a:r>
            <a:r>
              <a:rPr lang="en-US" sz="1800" dirty="0" err="1">
                <a:solidFill>
                  <a:schemeClr val="tx1"/>
                </a:solidFill>
              </a:rPr>
              <a:t>Bardoe</a:t>
            </a:r>
            <a:r>
              <a:rPr lang="en-US" sz="1800" dirty="0">
                <a:solidFill>
                  <a:schemeClr val="tx1"/>
                </a:solidFill>
              </a:rPr>
              <a:t>, MASSDOT, Alex Lim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Project Synopsis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Design and Test a new </a:t>
            </a:r>
            <a:r>
              <a:rPr lang="en-US" sz="1800" dirty="0" err="1">
                <a:solidFill>
                  <a:schemeClr val="tx1"/>
                </a:solidFill>
              </a:rPr>
              <a:t>Thrie</a:t>
            </a:r>
            <a:r>
              <a:rPr lang="en-US" sz="1800" dirty="0">
                <a:solidFill>
                  <a:schemeClr val="tx1"/>
                </a:solidFill>
              </a:rPr>
              <a:t>-Beam retrofit bridge rail closely spaced posts anchored to a 9-inch high concrete curb to meet MASH TL-3</a:t>
            </a:r>
          </a:p>
          <a:p>
            <a:pPr marL="171450" lvl="1"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Goal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A </a:t>
            </a:r>
            <a:r>
              <a:rPr lang="en-US" sz="1800" dirty="0" err="1">
                <a:solidFill>
                  <a:schemeClr val="tx1"/>
                </a:solidFill>
              </a:rPr>
              <a:t>Thrie</a:t>
            </a:r>
            <a:r>
              <a:rPr lang="en-US" sz="1800" dirty="0">
                <a:solidFill>
                  <a:schemeClr val="tx1"/>
                </a:solidFill>
              </a:rPr>
              <a:t>-Beam retrofit bridge rail that is MASH TL-3 compliant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Project Background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Interest nationally in this problem statement for MASH TL-3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Oregon DOT standard details to consider and use as follows.</a:t>
            </a:r>
          </a:p>
        </p:txBody>
      </p:sp>
      <p:sp>
        <p:nvSpPr>
          <p:cNvPr id="8" name="Text Box 1"/>
          <p:cNvSpPr txBox="1"/>
          <p:nvPr/>
        </p:nvSpPr>
        <p:spPr>
          <a:xfrm>
            <a:off x="7140130" y="426944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2019-23-BR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9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cs typeface="Times New Roman" panose="02020603050405020304" pitchFamily="18" charset="0"/>
              </a:rPr>
              <a:t>Development of a </a:t>
            </a:r>
            <a:r>
              <a:rPr lang="en-US" sz="2400" b="1" dirty="0" err="1">
                <a:cs typeface="Times New Roman" panose="02020603050405020304" pitchFamily="18" charset="0"/>
              </a:rPr>
              <a:t>Thrie</a:t>
            </a:r>
            <a:r>
              <a:rPr lang="en-US" sz="2400" b="1" dirty="0">
                <a:cs typeface="Times New Roman" panose="02020603050405020304" pitchFamily="18" charset="0"/>
              </a:rPr>
              <a:t>-Beam Retrofit for Upgrading Obsolete Bridge Railings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Proposed Oregon Design to consider: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33600"/>
            <a:ext cx="6400800" cy="32416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F81997-04A2-4F41-82C9-F57B03D38391}"/>
              </a:ext>
            </a:extLst>
          </p:cNvPr>
          <p:cNvSpPr/>
          <p:nvPr/>
        </p:nvSpPr>
        <p:spPr>
          <a:xfrm>
            <a:off x="7467600" y="546100"/>
            <a:ext cx="1409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2019-23-BR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467725" cy="4953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Proposed Work Plan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1.)	Task 1 - Literature Review – Look at systems that have already been tested.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2.)	Task 2 – Engineering Design and detailing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3.)	Task 3 – Construction of full scale test installation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4.)	Task 4 – Full-scale crash testing – MASH Tests 3-10 &amp; 3-11.Task 1: Literature</a:t>
            </a:r>
            <a:endParaRPr lang="en-US" sz="14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Deliverables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A report providing details of the new retrofit design, documentation of the crash test results, and the assessment of the performance of the new design according to MASH TL-3 specifications.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7140130" y="426944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2019-23-BR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280D0BAB-4AB3-44C7-A07B-1861CA571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130" y="137102"/>
            <a:ext cx="5715000" cy="903534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Development of a </a:t>
            </a:r>
            <a:r>
              <a:rPr lang="en-US" sz="2400" b="1" dirty="0" err="1">
                <a:cs typeface="Times New Roman" panose="02020603050405020304" pitchFamily="18" charset="0"/>
              </a:rPr>
              <a:t>Thrie</a:t>
            </a:r>
            <a:r>
              <a:rPr lang="en-US" sz="2400" b="1" dirty="0">
                <a:cs typeface="Times New Roman" panose="02020603050405020304" pitchFamily="18" charset="0"/>
              </a:rPr>
              <a:t>-Beam Retrofit for Upgrading Obsolete Bridge Railings</a:t>
            </a:r>
          </a:p>
        </p:txBody>
      </p:sp>
    </p:spTree>
    <p:extLst>
      <p:ext uri="{BB962C8B-B14F-4D97-AF65-F5344CB8AC3E}">
        <p14:creationId xmlns:p14="http://schemas.microsoft.com/office/powerpoint/2010/main" val="428187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5130" y="137102"/>
            <a:ext cx="5715000" cy="903534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MASH TL-4 Crash Testing of Bicycle Railing on Constant Slope Parapet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143000"/>
            <a:ext cx="8915400" cy="5181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PS Developers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Kevin </a:t>
            </a:r>
            <a:r>
              <a:rPr lang="en-US" sz="1800" dirty="0" err="1">
                <a:solidFill>
                  <a:schemeClr val="tx1"/>
                </a:solidFill>
              </a:rPr>
              <a:t>Riechers</a:t>
            </a:r>
            <a:r>
              <a:rPr lang="en-US" sz="1800" dirty="0">
                <a:solidFill>
                  <a:schemeClr val="tx1"/>
                </a:solidFill>
              </a:rPr>
              <a:t>, IDOT; Carlos Torres, MDOT; Kenneth Shannon, MTO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Project Synopsis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Evaluate and test a combination barrier system that consists of a bicycle railing mounted on top of a standard IDOT concrete parapet in accordance with MASH TL-4 criteria. </a:t>
            </a:r>
          </a:p>
          <a:p>
            <a:pPr marL="171450" lvl="1"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Project Goal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Evaluate the performance of a railing mounted on top of a standard IDOT constant slope parapet under MASH TL-4 criteria.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Project Background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There are a significant number of bridges that accommodate bicyclists.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department utilizes a railing height of 54 inches as recommended in the early editions of the LRFD Bridge Design Specifications. 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There is a need to develop a MASH TL-4 bridge rail to accommodate bicyclist and traffic safety.</a:t>
            </a:r>
          </a:p>
        </p:txBody>
      </p:sp>
      <p:sp>
        <p:nvSpPr>
          <p:cNvPr id="8" name="Text Box 1"/>
          <p:cNvSpPr txBox="1"/>
          <p:nvPr/>
        </p:nvSpPr>
        <p:spPr>
          <a:xfrm>
            <a:off x="7140130" y="426944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2019-24-BR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0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467725" cy="4953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Proposed Work Plan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1: Engineering Analysis and Drafting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Evaluate the railing design and make recommendations for modifications. 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Develop full-scale test installation drawings of the combination barrier system for testing.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2: Construction and Demolition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3: Full-Scale Crash Testing and Reporting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Perform critical full-scale crash tests. (Budgeting for MASH Test 4-12)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Provide a final report documenting crash test results.</a:t>
            </a:r>
          </a:p>
          <a:p>
            <a:pPr marL="742950" lvl="1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Provide a professional opinion for crash tests not conducted.</a:t>
            </a:r>
          </a:p>
          <a:p>
            <a:pPr lvl="1" algn="l">
              <a:spcBef>
                <a:spcPts val="0"/>
              </a:spcBef>
              <a:spcAft>
                <a:spcPts val="600"/>
              </a:spcAft>
            </a:pPr>
            <a:endParaRPr lang="en-US" sz="14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Deliverables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A report providing details of the combination barrier system, documentation of the evaluation, crash test results, and the assessment of the performance of the system according to MASH TL-4 specifications.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7140130" y="426944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2019-24-BR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280D0BAB-4AB3-44C7-A07B-1861CA571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130" y="137102"/>
            <a:ext cx="5715000" cy="903534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MASH TL-4 Crash Testing of Bicycle Railing on Constant Slope Parapet</a:t>
            </a:r>
          </a:p>
        </p:txBody>
      </p:sp>
    </p:spTree>
    <p:extLst>
      <p:ext uri="{BB962C8B-B14F-4D97-AF65-F5344CB8AC3E}">
        <p14:creationId xmlns:p14="http://schemas.microsoft.com/office/powerpoint/2010/main" val="3516940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467725" cy="50292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Urgency and Expected Benefit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Benefit member states by implementing MASH TL-4 compliant barrier systems that accommodate bicyclists while providing higher safety for the motoring public and meet the most recent barrier testing criteria.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Funding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Total Estimated Cost = $250,000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Research Period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Work Schedule: (Estimated Project Duration = 10 months from initiation of the project)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1 = 3 months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2 = 3 months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Task 3 = 4 months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</a:endParaRP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7140130" y="426944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2019-24-BR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799F6FB-5EA2-4791-8EBC-EE028ED7C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130" y="137102"/>
            <a:ext cx="5715000" cy="903534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MASH TL-4 Crash Testing of Bicycle Railing on Constant Slope Parapet</a:t>
            </a:r>
          </a:p>
        </p:txBody>
      </p:sp>
    </p:spTree>
    <p:extLst>
      <p:ext uri="{BB962C8B-B14F-4D97-AF65-F5344CB8AC3E}">
        <p14:creationId xmlns:p14="http://schemas.microsoft.com/office/powerpoint/2010/main" val="3989553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8330</TotalTime>
  <Words>874</Words>
  <Application>Microsoft Office PowerPoint</Application>
  <PresentationFormat>On-screen Show (4:3)</PresentationFormat>
  <Paragraphs>143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Times New Roman</vt:lpstr>
      <vt:lpstr>Arial</vt:lpstr>
      <vt:lpstr>Calibri</vt:lpstr>
      <vt:lpstr>Office Theme</vt:lpstr>
      <vt:lpstr>Bitmap Image</vt:lpstr>
      <vt:lpstr>MASH TL-5 TBTA Bridge Railing Mounted on Traditional Concrete Deck</vt:lpstr>
      <vt:lpstr>MASH TL-5 TBTA Bridge Railing Mounted on Traditional Concrete Deck</vt:lpstr>
      <vt:lpstr>MASH TL-5 TBTA Bridge Railing Mounted on Traditional Concrete Deck</vt:lpstr>
      <vt:lpstr>Development of a Thrie-Beam Retrofit for Upgrading Obsolete Bridge Railings</vt:lpstr>
      <vt:lpstr>Development of a Thrie-Beam Retrofit for Upgrading Obsolete Bridge Railings</vt:lpstr>
      <vt:lpstr>Development of a Thrie-Beam Retrofit for Upgrading Obsolete Bridge Railings</vt:lpstr>
      <vt:lpstr>MASH TL-4 Crash Testing of Bicycle Railing on Constant Slope Parapet</vt:lpstr>
      <vt:lpstr>MASH TL-4 Crash Testing of Bicycle Railing on Constant Slope Parapet</vt:lpstr>
      <vt:lpstr>MASH TL-4 Crash Testing of Bicycle Railing on Constant Slope Parapet</vt:lpstr>
      <vt:lpstr>Resistance of Bolt-through Anchor to Repeated Impact Loading</vt:lpstr>
      <vt:lpstr>Resistance of Bolt-through Anchor to Repeated Impact Loading</vt:lpstr>
      <vt:lpstr>Resistance of Bolt-through Anchor to Repeated Impact Loading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Silvestri Dobrovolny, Chiara</dc:creator>
  <cp:lastModifiedBy>Hirsch, Randall</cp:lastModifiedBy>
  <cp:revision>277</cp:revision>
  <dcterms:created xsi:type="dcterms:W3CDTF">2015-06-24T16:06:01Z</dcterms:created>
  <dcterms:modified xsi:type="dcterms:W3CDTF">2019-09-23T22:24:34Z</dcterms:modified>
</cp:coreProperties>
</file>