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09" r:id="rId2"/>
    <p:sldId id="410" r:id="rId3"/>
    <p:sldId id="411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12" r:id="rId14"/>
    <p:sldId id="413" r:id="rId15"/>
    <p:sldId id="414" r:id="rId16"/>
    <p:sldId id="415" r:id="rId17"/>
    <p:sldId id="416" r:id="rId18"/>
    <p:sldId id="417" r:id="rId19"/>
    <p:sldId id="390" r:id="rId20"/>
    <p:sldId id="398" r:id="rId21"/>
    <p:sldId id="399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3606" autoAdjust="0"/>
  </p:normalViewPr>
  <p:slideViewPr>
    <p:cSldViewPr>
      <p:cViewPr varScale="1">
        <p:scale>
          <a:sx n="71" d="100"/>
          <a:sy n="71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B8FD-8D78-4872-BDBB-70C135407DD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CCD6-D41A-4ED8-8045-4ED6CB79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9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0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87169"/>
            <a:ext cx="1905000" cy="4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-189" r="199" b="189"/>
          <a:stretch/>
        </p:blipFill>
        <p:spPr bwMode="auto">
          <a:xfrm>
            <a:off x="4248061" y="6126480"/>
            <a:ext cx="489593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20485" cy="2133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FF99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13360"/>
            <a:ext cx="1240972" cy="213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426720"/>
            <a:ext cx="1034143" cy="21336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0080"/>
            <a:ext cx="1447800" cy="21336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853440"/>
            <a:ext cx="723900" cy="21336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066800"/>
            <a:ext cx="8686800" cy="4571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rot="10800000">
            <a:off x="723899" y="6126478"/>
            <a:ext cx="7919357" cy="4571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roadsafety_logo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3600" y="6263640"/>
            <a:ext cx="1851983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2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TL-4 Testing and Evaluation of Free-Standing F-shape Portable Concrete Barrier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143000"/>
            <a:ext cx="8467725" cy="502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Christopher Henson, Oregon DOT; Nina </a:t>
            </a:r>
            <a:r>
              <a:rPr lang="en-US" sz="1800" dirty="0" err="1">
                <a:solidFill>
                  <a:schemeClr val="tx1"/>
                </a:solidFill>
              </a:rPr>
              <a:t>Ertel</a:t>
            </a:r>
            <a:r>
              <a:rPr lang="en-US" sz="1800" dirty="0">
                <a:solidFill>
                  <a:schemeClr val="tx1"/>
                </a:solidFill>
              </a:rPr>
              <a:t>, P.E, PennDOT.; Josh Palmer, Colorado DOT; Josh Keith, Colorado DOT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Evaluate and test a 42” tall, F-shape profile, pin-and-loop connection, free-standing PCB in accordance with MASH. </a:t>
            </a:r>
          </a:p>
          <a:p>
            <a:pPr marL="171450" lvl="1"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Free-Standing Portable Concrete Barrier that is MASH TL-4 compliant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previous ODOT designed 42” PCB system met NCHRP Report 350 TL-4 criteria.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Under a PennDOT funded project, TTI is currently designing F-Shape precast barriers using a pin-and-loop connection keyed into asphalt to satisfy MASH TL-4 criteria.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9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Transition from Pinned-Down to Rigid Barrier Median Application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040636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 	</a:t>
            </a:r>
            <a:r>
              <a:rPr lang="en-US" sz="2000" dirty="0">
                <a:solidFill>
                  <a:schemeClr val="tx1"/>
                </a:solidFill>
              </a:rPr>
              <a:t>Shawn Debenham, UT 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Need transition from pinned-down PCB’s to rigid median barrier for temporary and permanent applications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Current transition from pinned-down to ridged barrier has been successfully tested for right shoulder applications only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Goal(s)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Modify the transition to extend its used for median applications</a:t>
            </a: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2019-10-LCB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3943" y="3581400"/>
            <a:ext cx="4831457" cy="26344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Transition from pinned F-shape PCB to rigid single-slope barrier for both asphalt and concrete pavement was successfully tested to MASH criteria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However, these designs are for right shoulder applications only</a:t>
            </a:r>
          </a:p>
        </p:txBody>
      </p:sp>
      <p:pic>
        <p:nvPicPr>
          <p:cNvPr id="9" name="Picture 8" descr="20190718_1141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16623" r="10748"/>
          <a:stretch/>
        </p:blipFill>
        <p:spPr bwMode="auto">
          <a:xfrm>
            <a:off x="7620000" y="3652086"/>
            <a:ext cx="1524000" cy="320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sdebenham\AppData\Local\Microsoft\Windows\INetCache\Content.Word\20190718_1142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t="23887" r="37301" b="21513"/>
          <a:stretch/>
        </p:blipFill>
        <p:spPr bwMode="auto">
          <a:xfrm>
            <a:off x="4268962" y="4953000"/>
            <a:ext cx="3274838" cy="1569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2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Guardrail to Anchored Portable Barrier Transition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Transition Design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Previously developed roadside version of the transition design (from TTI projects 40516-34 and 405160-36) will be used as basis to develop a median transition design. This design effort will not include simulation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Additional testing is not needed as median version is not expected to deteriorate crash performance compared to the roadside version of the transition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report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Engineering drawings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2019-10-LCB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9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Guardrail to Anchored Portable Barrier Transition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Development of a crashworthy transition from pinned-down anchored F-shape temporary concrete barrier to rigid single-slope barrier would provide states with a safe median barrier connection design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1 – Conceptual Design		$15,000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5 months</a:t>
            </a: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2019-10-LCB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3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Transition from W-Beam Guardrail to Concrete Barrier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143000"/>
            <a:ext cx="8467725" cy="502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Hassan Raza, Mark </a:t>
            </a:r>
            <a:r>
              <a:rPr lang="en-US" sz="1800" dirty="0" err="1">
                <a:solidFill>
                  <a:schemeClr val="tx1"/>
                </a:solidFill>
              </a:rPr>
              <a:t>Buckalew</a:t>
            </a:r>
            <a:r>
              <a:rPr lang="en-US" sz="1800" dirty="0">
                <a:solidFill>
                  <a:schemeClr val="tx1"/>
                </a:solidFill>
              </a:rPr>
              <a:t>, Steve Walker, Carlos Torres 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Develop and evaluate a MASH TL-3 compliant W-Beam transition to various types of concrete barriers using engineering analysis, simulation, and/or crash testing. </a:t>
            </a:r>
          </a:p>
          <a:p>
            <a:pPr marL="171450" lvl="1"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Goal(s)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MASH TL-3 compliant W-beam transition to various types of concrete barriers. 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Many states use various types of concrete barriers as bridge railings. 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Transitions from W-Beam guardrail to a concrete barrier have passed MASH criteria.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W-Beam transition from a W-Beam guardrail to a concrete barrier has not been tested to MASH. 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2019-11-LCB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5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95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Literature Review and Engineering Analysis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Evaluate W-Beam transition designs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Determine critical W-Beam transition designs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Determine which crash tests are critical for determining MASH compliance 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2: Construction and Demolition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3: Full-Scale Crash Testing and Reporting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Perform critical full-scale crash tests (budgeting for two crash tests)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a final report documenting crash test results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a professional opinion for other W-Beam transition designs</a:t>
            </a:r>
          </a:p>
          <a:p>
            <a:pPr lvl="1" algn="l"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report providing details of the transition, documentation of the evaluation, crash test results, and the assessment of the performance of the transition according to MASH TL-3 criteria.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2019-11-LCB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80D0BAB-4AB3-44C7-A07B-1861CA57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Transition from W-Beam Guardrail to Concrete Barrier</a:t>
            </a:r>
          </a:p>
        </p:txBody>
      </p:sp>
    </p:spTree>
    <p:extLst>
      <p:ext uri="{BB962C8B-B14F-4D97-AF65-F5344CB8AC3E}">
        <p14:creationId xmlns:p14="http://schemas.microsoft.com/office/powerpoint/2010/main" val="348649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502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Several states connect W-Beam guardrail to various concrete barriers.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MASH compliant transitions are urgently needed to meet MASH compliance dates.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Total Estimated Cost = $130,000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Work Schedule: (Estimated Project Duration = 10 months from initiation of the project)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 = 3 months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 = 3 months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 = 4 months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2019-11-LCB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799F6FB-5EA2-4791-8EBC-EE028ED7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Transition from W-Beam Guardrail to Concrete Barrier</a:t>
            </a:r>
          </a:p>
        </p:txBody>
      </p:sp>
    </p:spTree>
    <p:extLst>
      <p:ext uri="{BB962C8B-B14F-4D97-AF65-F5344CB8AC3E}">
        <p14:creationId xmlns:p14="http://schemas.microsoft.com/office/powerpoint/2010/main" val="239580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3" y="137102"/>
            <a:ext cx="6923171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TL-2 Compliant Permanent Concrete Low-Profile Barrier (Barrier Curb)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140823"/>
            <a:ext cx="8467725" cy="49551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PS Developers: </a:t>
            </a:r>
            <a:r>
              <a:rPr lang="en-US" sz="1800" dirty="0">
                <a:solidFill>
                  <a:schemeClr val="tx1"/>
                </a:solidFill>
              </a:rPr>
              <a:t>Derwood (FL)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 a MASH TL-2 Compliant Permanent Concrete Low-Profile Barrier. </a:t>
            </a:r>
          </a:p>
          <a:p>
            <a:pPr marL="171450" lvl="1"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Goal(s)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Provide design details for a MASH TL-2 Compliant Permanent Concrete Low-Profile Barrier.  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2019-12-LCB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9880" y="3124200"/>
            <a:ext cx="5830880" cy="2743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From AASHTO RDG, 4th Edition 2011, Chapter 5: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Typically for urban environments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Typically range 18 in. to 20 in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Provide additional design options for site-specific applications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Improves sight distance; Option to tie in with adjacent surroundings</a:t>
            </a:r>
          </a:p>
          <a:p>
            <a:pPr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Example of existing low-profile concrete systems: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MASH TL-2 TxDOT </a:t>
            </a:r>
            <a:r>
              <a:rPr lang="en-US" sz="1400" b="1" dirty="0">
                <a:solidFill>
                  <a:schemeClr val="tx1"/>
                </a:solidFill>
              </a:rPr>
              <a:t>PCB</a:t>
            </a:r>
            <a:r>
              <a:rPr lang="en-US" sz="1400" dirty="0">
                <a:solidFill>
                  <a:schemeClr val="tx1"/>
                </a:solidFill>
              </a:rPr>
              <a:t> (20-inch, negative slope profile)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MASH TL-3 TxDOT </a:t>
            </a:r>
            <a:r>
              <a:rPr lang="en-US" sz="1400" b="1" dirty="0">
                <a:solidFill>
                  <a:schemeClr val="tx1"/>
                </a:solidFill>
              </a:rPr>
              <a:t>PCB</a:t>
            </a:r>
            <a:r>
              <a:rPr lang="en-US" sz="1400" dirty="0">
                <a:solidFill>
                  <a:schemeClr val="tx1"/>
                </a:solidFill>
              </a:rPr>
              <a:t> (26-inch, T-shaped profile)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NCHRP Report 350 TL-2 Florida system (18-inch)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NCHRP Report 350 TL-2 rough stone masonry guardwall (20-inch)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NCHRP Report 350 TL-2 bridge rail (20-inch)</a:t>
            </a: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</a:endParaRP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</a:endParaRP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</a:endParaRPr>
          </a:p>
          <a:p>
            <a:pPr marL="685800" lvl="2" indent="-2286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80760" y="3200400"/>
            <a:ext cx="2910840" cy="25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9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112837"/>
            <a:ext cx="8915400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Design and Crash Test a LON segment of MASH TL-2 Compliant Permanent Concrete Barrier (Barrier Curb).  The project should look to optimize the system while allowing for potential future asphalt overlays, but not exceed 24-inches of height to avoid sight distance issues.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Task 1. Design Detail Development and Finite Element Investigation..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Develop design details.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Conduct finite element simulation as design aid and vehicle impact behavior prediction. 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Task 2. System Construction &amp; Full-Scale Crash Testing.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Build test article.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Conduct full-scale crash testing (TL-2).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Task 3. Implementation.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Summarize implementation recommendations based on crash testing and engineering investigation. 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MASH TL-2 Compliant Permanent Concrete Low-Profile Barrier.</a:t>
            </a: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773153" y="137102"/>
            <a:ext cx="6923171" cy="761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TL-2 Compliant Permanent Concrete Low-Profile Barrier (Barrier Curb)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2019-12-LCB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3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800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MASH Compliant design for permanent design is currently not available. 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Benefits include:</a:t>
            </a:r>
          </a:p>
          <a:p>
            <a:pPr marL="457200" indent="-2286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Having a MASH option for urban areas where visibility of pedestrians, bicyclists, and businesses is paramount, in addition to providing sufficient stopping sight distance.</a:t>
            </a:r>
          </a:p>
          <a:p>
            <a:pPr marL="457200" indent="-2286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Provide a great crashworthy alternative for separated ped./bicycle facilities (i.e. Barrier Curb).</a:t>
            </a:r>
          </a:p>
          <a:p>
            <a:pPr marL="457200" indent="-2286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Aesthetically mitigate items like; trees, street furniture, </a:t>
            </a:r>
            <a:r>
              <a:rPr lang="en-US" sz="1800" dirty="0" err="1">
                <a:solidFill>
                  <a:schemeClr val="tx1"/>
                </a:solidFill>
              </a:rPr>
              <a:t>parklets</a:t>
            </a:r>
            <a:r>
              <a:rPr lang="en-US" sz="1800" dirty="0">
                <a:solidFill>
                  <a:schemeClr val="tx1"/>
                </a:solidFill>
              </a:rPr>
              <a:t>, etc. in context sensitive areas (i.e., urban areas with speeds between 35 and 45 MPH).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Funding:  $180,000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: 1 year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1773153" y="137102"/>
            <a:ext cx="6923171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TL-2 Compliant Permanent Concrete Low-Profile Barrier (Barrier Curb)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6934199" y="573376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2019-12-LCB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Vehicle Collision Forces on a Soundwall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040637"/>
            <a:ext cx="8717657" cy="2759636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 computer simulations to update the vehicle collision forces and heights of applications in AASHTO section. Also, to base loading on the height of the rail in front of the </a:t>
            </a:r>
            <a:r>
              <a:rPr lang="en-US" sz="1800" dirty="0" err="1">
                <a:solidFill>
                  <a:schemeClr val="tx1"/>
                </a:solidFill>
              </a:rPr>
              <a:t>soundwall</a:t>
            </a:r>
            <a:endParaRPr lang="en-US" sz="18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Goal(s)</a:t>
            </a:r>
          </a:p>
          <a:p>
            <a:pPr marL="457200" indent="-285750" algn="l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To Update Section 15.8.4 of the AASHTO LFRD Bridge Design Specifications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pPr marL="457200" indent="-285750" algn="l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To Provide loading for objects within the Zone of Influence but behind the wall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2019-35-LCB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3943" y="3977443"/>
            <a:ext cx="6279257" cy="22796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AASHTO LFRD Bridge Design Specifications provides vehicle collision forces based on limited data and engineering judgement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If the rail is impacted prior to the beginning of the wall, the lean of the vehicle could create a lateral load instead of the transverse loads covered by </a:t>
            </a:r>
            <a:r>
              <a:rPr lang="en-US" sz="1800">
                <a:solidFill>
                  <a:schemeClr val="tx1"/>
                </a:solidFill>
              </a:rPr>
              <a:t>the specification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41809"/>
            <a:ext cx="2133600" cy="283026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377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95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Literature Review and Engineering Analysis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Evaluate current PCB designs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Determine critical PCB designs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Determine which crash tests are critical for determining MASH compliance 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2: Construction and Demolition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3: Full-Scale Crash Testing and Reporting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Perform critical full-scale crash tests (budgeting for two crash tests)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a final report documenting crash test results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a professional opinion for other PCB designs</a:t>
            </a:r>
          </a:p>
          <a:p>
            <a:pPr lvl="1" algn="l"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report providing details of the PCB system, documentation of the evaluation, crash test results, and the assessment of the performance of the PCB according to MASH specifications.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80D0BAB-4AB3-44C7-A07B-1861CA57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TL-4 Testing and Evaluation of Free-Standing F-shape Portable Concrete Barrier</a:t>
            </a:r>
          </a:p>
        </p:txBody>
      </p:sp>
    </p:spTree>
    <p:extLst>
      <p:ext uri="{BB962C8B-B14F-4D97-AF65-F5344CB8AC3E}">
        <p14:creationId xmlns:p14="http://schemas.microsoft.com/office/powerpoint/2010/main" val="14842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Vehicle Collision Forces on a Soundwall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915400" cy="4953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457200" indent="-28321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Simulate updated TL-5 and TL-4 vehicle models into tested systems with a relatively tall barrier to build a confidence level (validation) of simulation model for heavy vehicles into </a:t>
            </a:r>
            <a:r>
              <a:rPr lang="en-US" sz="1800" dirty="0" err="1">
                <a:solidFill>
                  <a:schemeClr val="tx1"/>
                </a:solidFill>
              </a:rPr>
              <a:t>soundwalls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pPr marL="457200" indent="-28321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Conduct literature review to define the state of practice for common </a:t>
            </a:r>
            <a:r>
              <a:rPr lang="en-US" sz="1800" dirty="0" err="1">
                <a:solidFill>
                  <a:schemeClr val="tx1"/>
                </a:solidFill>
              </a:rPr>
              <a:t>soundwall</a:t>
            </a:r>
            <a:r>
              <a:rPr lang="en-US" sz="1800" dirty="0">
                <a:solidFill>
                  <a:schemeClr val="tx1"/>
                </a:solidFill>
              </a:rPr>
              <a:t> configurations and installations details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pPr marL="457200" indent="-28321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Define critical configurations for evaluation 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pPr marL="457200" indent="-28321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Conduct impact simulations of the selected configuration to determine the impact force 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pPr marL="457200" indent="-28321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Process the impact force profile into a design table format 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marL="457200" lvl="0" indent="-28321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 report describing the process and the results of the project</a:t>
            </a:r>
            <a:endParaRPr lang="en-US" sz="1800" dirty="0">
              <a:solidFill>
                <a:prstClr val="black"/>
              </a:solidFill>
              <a:cs typeface="Calibri"/>
            </a:endParaRPr>
          </a:p>
          <a:p>
            <a:pPr marL="457200" lvl="0" indent="-28321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 table describe loading profile for both vertical and longitudinal directions and the selected critical impact conditions</a:t>
            </a:r>
            <a:endParaRPr lang="en-US" sz="1800" dirty="0">
              <a:solidFill>
                <a:prstClr val="black"/>
              </a:solidFill>
              <a:cs typeface="Calibri"/>
            </a:endParaRPr>
          </a:p>
          <a:p>
            <a:pPr marL="457200" lvl="0" indent="-28321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Equivalent static force of these profiles </a:t>
            </a:r>
            <a:endParaRPr lang="en-US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2019-35-LCB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26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Vehicle Collision Forces on a Soundwall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8006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457200" lvl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Expansion of highways and high speed roadways into more residential areas leads to more </a:t>
            </a:r>
            <a:r>
              <a:rPr lang="en-US" sz="2000" dirty="0" err="1">
                <a:solidFill>
                  <a:schemeClr val="tx1"/>
                </a:solidFill>
              </a:rPr>
              <a:t>soundwall</a:t>
            </a:r>
            <a:r>
              <a:rPr lang="en-US" sz="2000" dirty="0">
                <a:solidFill>
                  <a:schemeClr val="tx1"/>
                </a:solidFill>
              </a:rPr>
              <a:t> applications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4572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Soundwalls</a:t>
            </a:r>
            <a:r>
              <a:rPr lang="en-US" sz="2000" dirty="0">
                <a:solidFill>
                  <a:schemeClr val="tx1"/>
                </a:solidFill>
              </a:rPr>
              <a:t> exposed to vehicle impact loads that they cannot withstand. </a:t>
            </a:r>
          </a:p>
          <a:p>
            <a:pPr marL="457200" lvl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Safety and labiality risk by having the </a:t>
            </a:r>
            <a:r>
              <a:rPr lang="en-US" sz="2000" dirty="0" err="1">
                <a:solidFill>
                  <a:schemeClr val="tx1"/>
                </a:solidFill>
              </a:rPr>
              <a:t>soundwalls</a:t>
            </a:r>
            <a:r>
              <a:rPr lang="en-US" sz="2000" dirty="0">
                <a:solidFill>
                  <a:schemeClr val="tx1"/>
                </a:solidFill>
              </a:rPr>
              <a:t> next to the driving public and the residential population</a:t>
            </a:r>
            <a:r>
              <a:rPr lang="en-US" sz="2000" dirty="0"/>
              <a:t> </a:t>
            </a:r>
            <a:endParaRPr lang="en-US" sz="1050" dirty="0">
              <a:solidFill>
                <a:schemeClr val="tx1"/>
              </a:solidFill>
              <a:cs typeface="Calibri"/>
            </a:endParaRPr>
          </a:p>
          <a:p>
            <a:pPr marL="457200" lvl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Benefit to user agencies to identify design load to ensure the integrity of the </a:t>
            </a:r>
            <a:r>
              <a:rPr lang="en-US" sz="2000" dirty="0" err="1">
                <a:solidFill>
                  <a:prstClr val="black"/>
                </a:solidFill>
              </a:rPr>
              <a:t>soundwalls</a:t>
            </a:r>
            <a:endParaRPr lang="en-US" sz="2000" dirty="0">
              <a:solidFill>
                <a:prstClr val="black"/>
              </a:solidFill>
              <a:cs typeface="Calibri"/>
            </a:endParaRPr>
          </a:p>
          <a:p>
            <a:pPr marL="457200" algn="l">
              <a:spcBef>
                <a:spcPts val="0"/>
              </a:spcBef>
              <a:spcAft>
                <a:spcPts val="600"/>
              </a:spcAft>
            </a:pPr>
            <a:endParaRPr lang="en-US" sz="1050" b="1" dirty="0">
              <a:solidFill>
                <a:schemeClr val="tx1"/>
              </a:solidFill>
              <a:cs typeface="Calibri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$89,559 estimated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</a:rPr>
              <a:t>Expected to span over 12 months</a:t>
            </a: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2019-35-LCB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9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502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Several states use PCB in a permanent installation.  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major advantage of PCB is that, when used on a paved shoulder, or paved median with no embedment, it can be easily removed to accommodate pavement overlays and then replaced without damage. 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Total Estimated Cost = $245,000</a:t>
            </a:r>
          </a:p>
          <a:p>
            <a:pPr algn="l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Work Schedule: (Estimated Project Duration = 10 months from initiation of the project)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 = 3 months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 = 3 months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 = 4 months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799F6FB-5EA2-4791-8EBC-EE028ED7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TL-4 Testing and Evaluation of Free-Standing F-shape Portable Concrete Barrier</a:t>
            </a:r>
          </a:p>
        </p:txBody>
      </p:sp>
    </p:spTree>
    <p:extLst>
      <p:ext uri="{BB962C8B-B14F-4D97-AF65-F5344CB8AC3E}">
        <p14:creationId xmlns:p14="http://schemas.microsoft.com/office/powerpoint/2010/main" val="10482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Shallowest Embedment or Footing for CIP Median Barrier at MASH TL-5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040636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 	</a:t>
            </a:r>
            <a:r>
              <a:rPr lang="en-US" sz="2000" dirty="0">
                <a:solidFill>
                  <a:schemeClr val="tx1"/>
                </a:solidFill>
              </a:rPr>
              <a:t>Jim Danila, MA 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Develop a design for a minimum embedment depth in </a:t>
            </a:r>
            <a:r>
              <a:rPr lang="en-US" sz="1800" dirty="0" err="1">
                <a:solidFill>
                  <a:schemeClr val="tx1"/>
                </a:solidFill>
              </a:rPr>
              <a:t>ACP</a:t>
            </a:r>
            <a:r>
              <a:rPr lang="en-US" sz="1800" dirty="0">
                <a:solidFill>
                  <a:schemeClr val="tx1"/>
                </a:solidFill>
              </a:rPr>
              <a:t> and/or the minimum footing dimensions required for a TL-5 concrete median barrier.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Goal(s)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Through testing or engineering analysis, identify minimum embedment depth in </a:t>
            </a:r>
            <a:r>
              <a:rPr lang="en-US" sz="1800" dirty="0" err="1">
                <a:solidFill>
                  <a:schemeClr val="tx1"/>
                </a:solidFill>
              </a:rPr>
              <a:t>ACP</a:t>
            </a:r>
            <a:r>
              <a:rPr lang="en-US" sz="1800" dirty="0">
                <a:solidFill>
                  <a:schemeClr val="tx1"/>
                </a:solidFill>
              </a:rPr>
              <a:t> and/or footing depth required to satisfy MASH TL-5 testing on a concrete median barrier, including the minimum barrier length required</a:t>
            </a: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2019-08-LCB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3942" y="3613925"/>
            <a:ext cx="8422383" cy="26344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MASH TL-5 single slope median barrier typically has a continuous shallow footing or deep end footings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These footings are sometime impractical due to buried utilities or bridge footings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TTI has recently performed work on high-containment barriers</a:t>
            </a:r>
          </a:p>
          <a:p>
            <a:pPr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MASH Test 4-12 with 40 ft long SSB keyed into 1-inch asphalt</a:t>
            </a:r>
          </a:p>
          <a:p>
            <a:pPr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MASH Test 4-12 with 70 ft long SSB keyed into 1-inch asphalt</a:t>
            </a:r>
          </a:p>
          <a:p>
            <a:pPr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TxDOT Project 0-6948, structurally independent foundations for 54-inch single slope barrier</a:t>
            </a:r>
          </a:p>
        </p:txBody>
      </p:sp>
    </p:spTree>
    <p:extLst>
      <p:ext uri="{BB962C8B-B14F-4D97-AF65-F5344CB8AC3E}">
        <p14:creationId xmlns:p14="http://schemas.microsoft.com/office/powerpoint/2010/main" val="73846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Shallowest Embedment or Footing for CIP Median Barrier at MASH TL-5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Simulation Analysis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 model of barrier keyed into asphalt and perform MASH Test 5-12 impact simulations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Determine acceptable minimum barrier segment depth and length and final design for testing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2: Construction of Test Installation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3: Testing and Reporting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Perform MASH Test 5-12 with tractor-van trailer</a:t>
            </a:r>
            <a:endParaRPr lang="en-US" sz="1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Prepare Final Report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report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Engineering drawings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2019-08-LCB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1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Shallowest Embedment or Footing for CIP Median Barrier at MASH TL-5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With the release of NCHRP Report 892, TL-5 pier protection is likely to be a more commonly used design component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Reducing or eliminating some or all of the footing required for a TL-5 concrete barrier design will have an immediate cost reduction benefit.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1 – Simulation Analysis		$35,000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2 – Construction			$78,000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3 – Testing and Reporting		$57,000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</a:rPr>
              <a:t>				TOTAL	$170,000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12 months</a:t>
            </a: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2019-08-LCB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3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Guardrail to Anchored Portable Barrier Transition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040636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 	</a:t>
            </a:r>
            <a:r>
              <a:rPr lang="en-US" sz="2000" dirty="0">
                <a:solidFill>
                  <a:schemeClr val="tx1"/>
                </a:solidFill>
              </a:rPr>
              <a:t>Shawn Debenham, UT 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PCBs in permanent applications require last three segments to be anchored before installing a crash cushion or w-beam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There are no MASH transition between w-beam or thrie-beam to anchored PCBs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Having a transition design would simplify the design and construction process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Goal(s)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Design a MASH transition between W-beam guardrail and tangent anchored PCB</a:t>
            </a: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2019-09-LCB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3943" y="3581400"/>
            <a:ext cx="4983857" cy="26344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 mountainous areas, anchored barriers adjacent to 2:1 slope are frequently used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TTI developed an anchored barrier system under the pooled fund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MwRSF recently developed a transition from W-beam to free-standing PCB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Transition is needed for TTI’s anchored PCB to W-beam guardrail</a:t>
            </a:r>
          </a:p>
        </p:txBody>
      </p:sp>
      <p:pic>
        <p:nvPicPr>
          <p:cNvPr id="11" name="Picture 10" descr="C:\Users\sdebenham\Downloads\20190718_1304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11790"/>
          <a:stretch/>
        </p:blipFill>
        <p:spPr bwMode="auto">
          <a:xfrm rot="5400000">
            <a:off x="6953459" y="4283885"/>
            <a:ext cx="2828278" cy="150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ransiti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25966" r="45761" b="8798"/>
          <a:stretch/>
        </p:blipFill>
        <p:spPr bwMode="auto">
          <a:xfrm>
            <a:off x="5046813" y="3623952"/>
            <a:ext cx="2541424" cy="1557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36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Guardrail to Anchored Portable Barrier Transition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Conceptual Design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 various concepts of the transition and present to Tech Rep. for selection of one concept for further development through simulation and testing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2: Simulation Analysis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 models of the selected transition concept and perform MASH impact simulations to evaluate design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Make small modifications to the design to improve its performance if needed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3: Construction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4: Testing and Reporting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Perform MASH Test 3-20 and Test 3-22 at the downstream end of the transition</a:t>
            </a:r>
            <a:endParaRPr lang="en-US" sz="1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Prepare Final Report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report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Engineering drawings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2019-09-LCB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2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Guardrail to Anchored Portable Barrier Transition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One transition design to be used for anchored temporary concrete barrier and if possible use for bridge rails and cast-in-place concrete barriers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1 – Conceptual Design		$12,000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1 – Simulation Analysis		$40,000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2 – Construction			$35,000 </a:t>
            </a:r>
            <a:r>
              <a:rPr lang="en-US" sz="1100" dirty="0">
                <a:solidFill>
                  <a:prstClr val="black"/>
                </a:solidFill>
              </a:rPr>
              <a:t>(assuming PCBs from older projects will be used)</a:t>
            </a:r>
            <a:endParaRPr lang="en-US" sz="1800" dirty="0">
              <a:solidFill>
                <a:prstClr val="black"/>
              </a:solidFill>
            </a:endParaRP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3 – Testing and Reporting </a:t>
            </a:r>
            <a:r>
              <a:rPr lang="en-US" sz="1200" dirty="0">
                <a:solidFill>
                  <a:prstClr val="black"/>
                </a:solidFill>
              </a:rPr>
              <a:t>(assuming only downstream end will need testing)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</a:rPr>
              <a:t>		Test 3-20			$40,000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</a:rPr>
              <a:t>		Test 3-22			$45,000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</a:rPr>
              <a:t>				TOTAL	$172,000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12 months</a:t>
            </a: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2019-09-LCB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6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8333</TotalTime>
  <Words>1920</Words>
  <Application>Microsoft Office PowerPoint</Application>
  <PresentationFormat>On-screen Show (4:3)</PresentationFormat>
  <Paragraphs>291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Courier New</vt:lpstr>
      <vt:lpstr>Wingdings</vt:lpstr>
      <vt:lpstr>Calibri</vt:lpstr>
      <vt:lpstr>Office Theme</vt:lpstr>
      <vt:lpstr>MASH TL-4 Testing and Evaluation of Free-Standing F-shape Portable Concrete Barrier</vt:lpstr>
      <vt:lpstr>MASH TL-4 Testing and Evaluation of Free-Standing F-shape Portable Concrete Barrier</vt:lpstr>
      <vt:lpstr>MASH TL-4 Testing and Evaluation of Free-Standing F-shape Portable Concrete Barrier</vt:lpstr>
      <vt:lpstr>Shallowest Embedment or Footing for CIP Median Barrier at MASH TL-5</vt:lpstr>
      <vt:lpstr>Shallowest Embedment or Footing for CIP Median Barrier at MASH TL-5</vt:lpstr>
      <vt:lpstr>Shallowest Embedment or Footing for CIP Median Barrier at MASH TL-5</vt:lpstr>
      <vt:lpstr>Guardrail to Anchored Portable Barrier Transition</vt:lpstr>
      <vt:lpstr>Guardrail to Anchored Portable Barrier Transition</vt:lpstr>
      <vt:lpstr>Guardrail to Anchored Portable Barrier Transition</vt:lpstr>
      <vt:lpstr>Transition from Pinned-Down to Rigid Barrier Median Application</vt:lpstr>
      <vt:lpstr>Guardrail to Anchored Portable Barrier Transition</vt:lpstr>
      <vt:lpstr>Guardrail to Anchored Portable Barrier Transition</vt:lpstr>
      <vt:lpstr>Transition from W-Beam Guardrail to Concrete Barrier</vt:lpstr>
      <vt:lpstr>Transition from W-Beam Guardrail to Concrete Barrier</vt:lpstr>
      <vt:lpstr>Transition from W-Beam Guardrail to Concrete Barrier</vt:lpstr>
      <vt:lpstr>MASH TL-2 Compliant Permanent Concrete Low-Profile Barrier (Barrier Curb)</vt:lpstr>
      <vt:lpstr>PowerPoint Presentation</vt:lpstr>
      <vt:lpstr>MASH TL-2 Compliant Permanent Concrete Low-Profile Barrier (Barrier Curb)</vt:lpstr>
      <vt:lpstr>Vehicle Collision Forces on a Soundwall</vt:lpstr>
      <vt:lpstr>Vehicle Collision Forces on a Soundwall</vt:lpstr>
      <vt:lpstr>Vehicle Collision Forces on a Soundwall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Silvestri Dobrovolny, Chiara</dc:creator>
  <cp:lastModifiedBy>Hirsch, Randall</cp:lastModifiedBy>
  <cp:revision>278</cp:revision>
  <dcterms:created xsi:type="dcterms:W3CDTF">2015-06-24T16:06:01Z</dcterms:created>
  <dcterms:modified xsi:type="dcterms:W3CDTF">2019-09-23T22:23:51Z</dcterms:modified>
</cp:coreProperties>
</file>