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390" r:id="rId2"/>
    <p:sldId id="398" r:id="rId3"/>
    <p:sldId id="399" r:id="rId4"/>
    <p:sldId id="446" r:id="rId5"/>
    <p:sldId id="447" r:id="rId6"/>
    <p:sldId id="448" r:id="rId7"/>
    <p:sldId id="418" r:id="rId8"/>
    <p:sldId id="419" r:id="rId9"/>
    <p:sldId id="420" r:id="rId10"/>
    <p:sldId id="444" r:id="rId11"/>
    <p:sldId id="400" r:id="rId12"/>
    <p:sldId id="401" r:id="rId13"/>
    <p:sldId id="402" r:id="rId14"/>
    <p:sldId id="403" r:id="rId15"/>
    <p:sldId id="445"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12" r:id="rId31"/>
    <p:sldId id="413" r:id="rId32"/>
    <p:sldId id="414"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DB015-6169-4341-A088-541E33F7174D}" v="500" dt="2019-09-16T19:05:4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3606" autoAdjust="0"/>
  </p:normalViewPr>
  <p:slideViewPr>
    <p:cSldViewPr>
      <p:cViewPr varScale="1">
        <p:scale>
          <a:sx n="71" d="100"/>
          <a:sy n="71" d="100"/>
        </p:scale>
        <p:origin x="15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6B8FD-8D78-4872-BDBB-70C135407DD3}" type="datetimeFigureOut">
              <a:rPr lang="en-US" smtClean="0"/>
              <a:t>9/30/2019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FCCD6-D41A-4ED8-8045-4ED6CB792476}" type="slidenum">
              <a:rPr lang="en-US" smtClean="0"/>
              <a:t>‹#›</a:t>
            </a:fld>
            <a:endParaRPr lang="en-US"/>
          </a:p>
        </p:txBody>
      </p:sp>
    </p:spTree>
    <p:extLst>
      <p:ext uri="{BB962C8B-B14F-4D97-AF65-F5344CB8AC3E}">
        <p14:creationId xmlns:p14="http://schemas.microsoft.com/office/powerpoint/2010/main" val="206004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Flattest effective backslope; a threshold backslope for requiring area free of fixed objects behind the terminal; and investigate whether there is a limit for backslope steepness.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Ditch configurations vary: the foreslope is flatter than 4:1; foreslope of the ditch is wider than 6 feet; the backslope varies from 2:1; or the ditch is flat-bottomed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CFFCCD6-D41A-4ED8-8045-4ED6CB792476}" type="slidenum">
              <a:rPr lang="en-US" smtClean="0"/>
              <a:t>7</a:t>
            </a:fld>
            <a:endParaRPr lang="en-US"/>
          </a:p>
        </p:txBody>
      </p:sp>
    </p:spTree>
    <p:extLst>
      <p:ext uri="{BB962C8B-B14F-4D97-AF65-F5344CB8AC3E}">
        <p14:creationId xmlns:p14="http://schemas.microsoft.com/office/powerpoint/2010/main" val="3780784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FCCD6-D41A-4ED8-8045-4ED6CB792476}" type="slidenum">
              <a:rPr lang="en-US" smtClean="0"/>
              <a:t>21</a:t>
            </a:fld>
            <a:endParaRPr lang="en-US"/>
          </a:p>
        </p:txBody>
      </p:sp>
    </p:spTree>
    <p:extLst>
      <p:ext uri="{BB962C8B-B14F-4D97-AF65-F5344CB8AC3E}">
        <p14:creationId xmlns:p14="http://schemas.microsoft.com/office/powerpoint/2010/main" val="378078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FCCD6-D41A-4ED8-8045-4ED6CB792476}" type="slidenum">
              <a:rPr lang="en-US" smtClean="0"/>
              <a:t>24</a:t>
            </a:fld>
            <a:endParaRPr lang="en-US"/>
          </a:p>
        </p:txBody>
      </p:sp>
    </p:spTree>
    <p:extLst>
      <p:ext uri="{BB962C8B-B14F-4D97-AF65-F5344CB8AC3E}">
        <p14:creationId xmlns:p14="http://schemas.microsoft.com/office/powerpoint/2010/main" val="378078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02112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4478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9873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210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543800" cy="914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80622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393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337482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203516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800986"/>
            <a:ext cx="7442284" cy="90766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686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7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147329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AC36D-A405-452E-92A9-4035D68160BB}" type="datetimeFigureOut">
              <a:rPr lang="en-US" smtClean="0"/>
              <a:t>9/30/2019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DC2F02A-64A2-4BA5-A1F2-A6EB0134B1AF}" type="slidenum">
              <a:rPr lang="en-US" smtClean="0"/>
              <a:t>‹#›</a:t>
            </a:fld>
            <a:endParaRPr lang="en-US"/>
          </a:p>
        </p:txBody>
      </p:sp>
    </p:spTree>
    <p:extLst>
      <p:ext uri="{BB962C8B-B14F-4D97-AF65-F5344CB8AC3E}">
        <p14:creationId xmlns:p14="http://schemas.microsoft.com/office/powerpoint/2010/main" val="6091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0000">
              <a:schemeClr val="bg1">
                <a:lumMod val="95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2F02A-64A2-4BA5-A1F2-A6EB0134B1AF}" type="slidenum">
              <a:rPr lang="en-US" smtClean="0"/>
              <a:t>‹#›</a:t>
            </a:fld>
            <a:endParaRPr lang="en-US"/>
          </a:p>
        </p:txBody>
      </p:sp>
      <p:pic>
        <p:nvPicPr>
          <p:cNvPr id="102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1" y="6287169"/>
            <a:ext cx="1905000" cy="4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32060" t="-189" r="199" b="189"/>
          <a:stretch/>
        </p:blipFill>
        <p:spPr bwMode="auto">
          <a:xfrm>
            <a:off x="4248061" y="6126480"/>
            <a:ext cx="4895939"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0" y="0"/>
            <a:ext cx="620485" cy="213360"/>
          </a:xfrm>
          <a:prstGeom prst="rect">
            <a:avLst/>
          </a:prstGeom>
          <a:gradFill flip="none" rotWithShape="1">
            <a:gsLst>
              <a:gs pos="0">
                <a:schemeClr val="accent6">
                  <a:lumMod val="75000"/>
                </a:schemeClr>
              </a:gs>
              <a:gs pos="50000">
                <a:srgbClr val="FF9900"/>
              </a:gs>
              <a:gs pos="100000">
                <a:schemeClr val="bg1">
                  <a:lumMod val="8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213360"/>
            <a:ext cx="1240972" cy="213360"/>
          </a:xfrm>
          <a:prstGeom prst="rect">
            <a:avLst/>
          </a:prstGeom>
          <a:gradFill>
            <a:gsLst>
              <a:gs pos="0">
                <a:schemeClr val="accent1">
                  <a:lumMod val="50000"/>
                </a:schemeClr>
              </a:gs>
              <a:gs pos="50000">
                <a:schemeClr val="accent1">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426720"/>
            <a:ext cx="1034143" cy="213360"/>
          </a:xfrm>
          <a:prstGeom prst="rect">
            <a:avLst/>
          </a:prstGeom>
          <a:gradFill>
            <a:gsLst>
              <a:gs pos="0">
                <a:schemeClr val="accent3">
                  <a:lumMod val="50000"/>
                </a:schemeClr>
              </a:gs>
              <a:gs pos="50000">
                <a:schemeClr val="accent3">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40080"/>
            <a:ext cx="1447800" cy="213360"/>
          </a:xfrm>
          <a:prstGeom prst="rect">
            <a:avLst/>
          </a:prstGeom>
          <a:gradFill>
            <a:gsLst>
              <a:gs pos="0">
                <a:schemeClr val="accent2">
                  <a:lumMod val="50000"/>
                </a:schemeClr>
              </a:gs>
              <a:gs pos="50000">
                <a:schemeClr val="accent2">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853440"/>
            <a:ext cx="723900" cy="213360"/>
          </a:xfrm>
          <a:prstGeom prst="rect">
            <a:avLst/>
          </a:prstGeom>
          <a:gradFill>
            <a:gsLst>
              <a:gs pos="0">
                <a:schemeClr val="accent5">
                  <a:lumMod val="50000"/>
                </a:schemeClr>
              </a:gs>
              <a:gs pos="50000">
                <a:schemeClr val="accent5">
                  <a:lumMod val="75000"/>
                </a:schemeClr>
              </a:gs>
              <a:gs pos="10000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0" y="1066800"/>
            <a:ext cx="8686800" cy="45719"/>
          </a:xfrm>
          <a:prstGeom prst="rect">
            <a:avLst/>
          </a:prstGeom>
          <a:gradFill>
            <a:gsLst>
              <a:gs pos="0">
                <a:schemeClr val="accent5">
                  <a:lumMod val="50000"/>
                </a:schemeClr>
              </a:gs>
              <a:gs pos="50000">
                <a:schemeClr val="accent5">
                  <a:lumMod val="75000"/>
                </a:schemeClr>
              </a:gs>
              <a:gs pos="100000">
                <a:schemeClr val="bg1">
                  <a:lumMod val="9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rot="10800000">
            <a:off x="723899" y="6126478"/>
            <a:ext cx="7919357" cy="45719"/>
          </a:xfrm>
          <a:prstGeom prst="rect">
            <a:avLst/>
          </a:prstGeom>
          <a:gradFill>
            <a:gsLst>
              <a:gs pos="0">
                <a:schemeClr val="tx1">
                  <a:lumMod val="95000"/>
                  <a:lumOff val="5000"/>
                </a:schemeClr>
              </a:gs>
              <a:gs pos="50000">
                <a:schemeClr val="tx1">
                  <a:lumMod val="75000"/>
                  <a:lumOff val="2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descr="roadsafety_logo.gif"/>
          <p:cNvPicPr>
            <a:picLocks noChangeAspect="1"/>
          </p:cNvPicPr>
          <p:nvPr userDrawn="1"/>
        </p:nvPicPr>
        <p:blipFill>
          <a:blip r:embed="rId15" cstate="print"/>
          <a:srcRect/>
          <a:stretch>
            <a:fillRect/>
          </a:stretch>
        </p:blipFill>
        <p:spPr bwMode="auto">
          <a:xfrm>
            <a:off x="2133600" y="6263640"/>
            <a:ext cx="1851983" cy="518160"/>
          </a:xfrm>
          <a:prstGeom prst="rect">
            <a:avLst/>
          </a:prstGeom>
          <a:noFill/>
          <a:ln w="9525">
            <a:noFill/>
            <a:miter lim="800000"/>
            <a:headEnd/>
            <a:tailEnd/>
          </a:ln>
        </p:spPr>
      </p:pic>
    </p:spTree>
    <p:extLst>
      <p:ext uri="{BB962C8B-B14F-4D97-AF65-F5344CB8AC3E}">
        <p14:creationId xmlns:p14="http://schemas.microsoft.com/office/powerpoint/2010/main" val="164228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37102"/>
            <a:ext cx="6400800" cy="761999"/>
          </a:xfrm>
        </p:spPr>
        <p:txBody>
          <a:bodyPr/>
          <a:lstStyle/>
          <a:p>
            <a:pPr algn="l"/>
            <a:r>
              <a:rPr lang="en-US" sz="2400" b="1" dirty="0">
                <a:cs typeface="Times New Roman" panose="02020603050405020304" pitchFamily="18" charset="0"/>
              </a:rPr>
              <a:t>Design and Testing of a MASH TL-3 </a:t>
            </a:r>
            <a:r>
              <a:rPr lang="en-US" sz="2400" b="1" dirty="0" err="1">
                <a:cs typeface="Times New Roman" panose="02020603050405020304" pitchFamily="18" charset="0"/>
              </a:rPr>
              <a:t>Thrie</a:t>
            </a:r>
            <a:r>
              <a:rPr lang="en-US" sz="2400" b="1" dirty="0">
                <a:cs typeface="Times New Roman" panose="02020603050405020304" pitchFamily="18" charset="0"/>
              </a:rPr>
              <a:t>-Beam System for Roadside and Median Applications</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marL="342900" indent="-342900" algn="l">
              <a:spcBef>
                <a:spcPts val="0"/>
              </a:spcBef>
              <a:spcAft>
                <a:spcPts val="600"/>
              </a:spcAft>
              <a:buFont typeface="Arial" panose="020B0604020202020204" pitchFamily="34" charset="0"/>
              <a:buChar char="•"/>
            </a:pPr>
            <a:r>
              <a:rPr lang="en-US" sz="1800" dirty="0">
                <a:solidFill>
                  <a:schemeClr val="tx1"/>
                </a:solidFill>
              </a:rPr>
              <a:t>Jim (</a:t>
            </a:r>
            <a:r>
              <a:rPr lang="en-US" sz="1800" dirty="0" err="1">
                <a:solidFill>
                  <a:schemeClr val="tx1"/>
                </a:solidFill>
              </a:rPr>
              <a:t>MassDOT</a:t>
            </a:r>
            <a:r>
              <a:rPr lang="en-US" sz="1800" dirty="0">
                <a:solidFill>
                  <a:schemeClr val="tx1"/>
                </a:solidFill>
              </a:rPr>
              <a:t>), Joe (WVDOT), Kurt (LADOTD), </a:t>
            </a:r>
            <a:r>
              <a:rPr lang="en-US" sz="1800" dirty="0" err="1">
                <a:solidFill>
                  <a:schemeClr val="tx1"/>
                </a:solidFill>
              </a:rPr>
              <a:t>Filiberto</a:t>
            </a:r>
            <a:r>
              <a:rPr lang="en-US" sz="1800" dirty="0">
                <a:solidFill>
                  <a:schemeClr val="tx1"/>
                </a:solidFill>
              </a:rPr>
              <a:t> (IDOT)</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Develop and crash test a MASH TL-3 </a:t>
            </a:r>
            <a:r>
              <a:rPr lang="en-US" sz="1800" dirty="0" err="1">
                <a:solidFill>
                  <a:schemeClr val="tx1"/>
                </a:solidFill>
              </a:rPr>
              <a:t>thrie</a:t>
            </a:r>
            <a:r>
              <a:rPr lang="en-US" sz="1800" dirty="0">
                <a:solidFill>
                  <a:schemeClr val="tx1"/>
                </a:solidFill>
              </a:rPr>
              <a:t>-beam roadside and a median system </a:t>
            </a:r>
          </a:p>
          <a:p>
            <a:pPr lvl="1" indent="-285750" algn="l">
              <a:spcBef>
                <a:spcPts val="0"/>
              </a:spcBef>
              <a:buFont typeface="Arial" panose="020B0604020202020204" pitchFamily="34" charset="0"/>
              <a:buChar char="•"/>
            </a:pPr>
            <a:r>
              <a:rPr lang="en-US" sz="1800" dirty="0">
                <a:solidFill>
                  <a:schemeClr val="tx1"/>
                </a:solidFill>
              </a:rPr>
              <a:t>Develop transition from w-beam to </a:t>
            </a:r>
            <a:r>
              <a:rPr lang="en-US" sz="1800" dirty="0" err="1">
                <a:solidFill>
                  <a:schemeClr val="tx1"/>
                </a:solidFill>
              </a:rPr>
              <a:t>thrie</a:t>
            </a:r>
            <a:r>
              <a:rPr lang="en-US" sz="1800" dirty="0">
                <a:solidFill>
                  <a:schemeClr val="tx1"/>
                </a:solidFill>
              </a:rPr>
              <a:t>-beam through computer simulation</a:t>
            </a:r>
          </a:p>
          <a:p>
            <a:pPr algn="l">
              <a:spcBef>
                <a:spcPts val="0"/>
              </a:spcBef>
              <a:spcAft>
                <a:spcPts val="600"/>
              </a:spcAft>
            </a:pPr>
            <a:r>
              <a:rPr lang="en-US" sz="2000" b="1" dirty="0">
                <a:solidFill>
                  <a:schemeClr val="tx1"/>
                </a:solidFill>
              </a:rPr>
              <a:t>Project Goal(s)</a:t>
            </a:r>
            <a:endParaRPr lang="en-US" sz="1000" dirty="0">
              <a:solidFill>
                <a:schemeClr val="tx1"/>
              </a:solidFill>
            </a:endParaRPr>
          </a:p>
          <a:p>
            <a:pPr lvl="1" indent="-285750" algn="l">
              <a:spcBef>
                <a:spcPts val="0"/>
              </a:spcBef>
              <a:buFont typeface="Arial" panose="020B0604020202020204" pitchFamily="34" charset="0"/>
              <a:buChar char="•"/>
            </a:pPr>
            <a:r>
              <a:rPr lang="en-US" sz="1800" dirty="0">
                <a:solidFill>
                  <a:schemeClr val="tx1"/>
                </a:solidFill>
              </a:rPr>
              <a:t>Develop designs for a MASH TL-3 </a:t>
            </a:r>
            <a:r>
              <a:rPr lang="en-US" sz="1800" dirty="0" err="1">
                <a:solidFill>
                  <a:schemeClr val="tx1"/>
                </a:solidFill>
              </a:rPr>
              <a:t>thrie</a:t>
            </a:r>
            <a:r>
              <a:rPr lang="en-US" sz="1800" dirty="0">
                <a:solidFill>
                  <a:schemeClr val="tx1"/>
                </a:solidFill>
              </a:rPr>
              <a:t>-beam roadside system and a median system</a:t>
            </a:r>
          </a:p>
          <a:p>
            <a:pPr lvl="1" indent="-285750" algn="l">
              <a:spcBef>
                <a:spcPts val="0"/>
              </a:spcBef>
              <a:buFont typeface="Arial" panose="020B0604020202020204" pitchFamily="34" charset="0"/>
              <a:buChar char="•"/>
            </a:pPr>
            <a:r>
              <a:rPr lang="en-US" sz="1800" dirty="0">
                <a:solidFill>
                  <a:schemeClr val="tx1"/>
                </a:solidFill>
              </a:rPr>
              <a:t>MASH crash test the newly developed </a:t>
            </a:r>
            <a:r>
              <a:rPr lang="en-US" sz="1800" dirty="0" err="1">
                <a:solidFill>
                  <a:schemeClr val="tx1"/>
                </a:solidFill>
              </a:rPr>
              <a:t>thrie</a:t>
            </a:r>
            <a:r>
              <a:rPr lang="en-US" sz="1800" dirty="0">
                <a:solidFill>
                  <a:schemeClr val="tx1"/>
                </a:solidFill>
              </a:rPr>
              <a:t>-beam designs</a:t>
            </a:r>
          </a:p>
          <a:p>
            <a:pPr lvl="1" indent="-285750" algn="l">
              <a:spcBef>
                <a:spcPts val="0"/>
              </a:spcBef>
              <a:buFont typeface="Arial" panose="020B0604020202020204" pitchFamily="34" charset="0"/>
              <a:buChar char="•"/>
            </a:pPr>
            <a:r>
              <a:rPr lang="en-US" sz="1800" dirty="0">
                <a:solidFill>
                  <a:schemeClr val="tx1"/>
                </a:solidFill>
              </a:rPr>
              <a:t>Develop transition from w-beam to </a:t>
            </a:r>
            <a:r>
              <a:rPr lang="en-US" sz="1800" dirty="0" err="1">
                <a:solidFill>
                  <a:schemeClr val="tx1"/>
                </a:solidFill>
              </a:rPr>
              <a:t>thrie</a:t>
            </a:r>
            <a:r>
              <a:rPr lang="en-US" sz="1800" dirty="0">
                <a:solidFill>
                  <a:schemeClr val="tx1"/>
                </a:solidFill>
              </a:rPr>
              <a:t>-beam through computer simulation</a:t>
            </a: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2019-13-LSRB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44366" y="4038600"/>
            <a:ext cx="3255268" cy="1961916"/>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61377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ACDA6E0-D275-4D89-B81B-BEA78F920E62}"/>
              </a:ext>
            </a:extLst>
          </p:cNvPr>
          <p:cNvPicPr>
            <a:picLocks noChangeAspect="1"/>
          </p:cNvPicPr>
          <p:nvPr/>
        </p:nvPicPr>
        <p:blipFill rotWithShape="1">
          <a:blip r:embed="rId2">
            <a:extLst>
              <a:ext uri="{28A0092B-C50C-407E-A947-70E740481C1C}">
                <a14:useLocalDpi xmlns:a14="http://schemas.microsoft.com/office/drawing/2010/main" val="0"/>
              </a:ext>
            </a:extLst>
          </a:blip>
          <a:srcRect r="3633" b="23918"/>
          <a:stretch/>
        </p:blipFill>
        <p:spPr>
          <a:xfrm>
            <a:off x="6747919" y="4821563"/>
            <a:ext cx="2337621" cy="1969762"/>
          </a:xfrm>
          <a:prstGeom prst="rect">
            <a:avLst/>
          </a:prstGeom>
          <a:ln w="38100">
            <a:solidFill>
              <a:srgbClr val="0070C0"/>
            </a:solidFill>
          </a:ln>
        </p:spPr>
      </p:pic>
      <p:sp>
        <p:nvSpPr>
          <p:cNvPr id="4" name="Title 3"/>
          <p:cNvSpPr>
            <a:spLocks noGrp="1"/>
          </p:cNvSpPr>
          <p:nvPr>
            <p:ph type="ctrTitle"/>
          </p:nvPr>
        </p:nvSpPr>
        <p:spPr>
          <a:xfrm>
            <a:off x="1773154" y="-51456"/>
            <a:ext cx="5486400" cy="761999"/>
          </a:xfrm>
        </p:spPr>
        <p:txBody>
          <a:bodyPr/>
          <a:lstStyle/>
          <a:p>
            <a:pPr algn="l"/>
            <a:r>
              <a:rPr lang="en-US" sz="2400" b="1" dirty="0">
                <a:cs typeface="Times New Roman" panose="02020603050405020304" pitchFamily="18" charset="0"/>
              </a:rPr>
              <a:t>MASH TL-2 Evaluation and MASH determination of 8-inch vertical curb </a:t>
            </a:r>
            <a:br>
              <a:rPr lang="en-US" sz="2400" b="1" dirty="0">
                <a:cs typeface="Times New Roman" panose="02020603050405020304" pitchFamily="18" charset="0"/>
              </a:rPr>
            </a:br>
            <a:r>
              <a:rPr lang="en-US" sz="2400" b="1" dirty="0">
                <a:cs typeface="Times New Roman" panose="02020603050405020304" pitchFamily="18" charset="0"/>
              </a:rPr>
              <a:t>with MGS traffic barrier</a:t>
            </a:r>
          </a:p>
        </p:txBody>
      </p:sp>
      <p:sp>
        <p:nvSpPr>
          <p:cNvPr id="6" name="Rectangle 3"/>
          <p:cNvSpPr txBox="1">
            <a:spLocks noChangeArrowheads="1"/>
          </p:cNvSpPr>
          <p:nvPr/>
        </p:nvSpPr>
        <p:spPr>
          <a:xfrm>
            <a:off x="273943" y="1040637"/>
            <a:ext cx="8670029" cy="2312164"/>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750" dirty="0">
                <a:solidFill>
                  <a:schemeClr val="tx1"/>
                </a:solidFill>
              </a:rPr>
              <a:t>Evaluate and potentially crash test a 8-inch tall vertical curb with MGS traffic barrier in accordance with MASH Test Level 2 (TL-2)</a:t>
            </a:r>
          </a:p>
          <a:p>
            <a:pPr lvl="1" indent="-285750" algn="l">
              <a:spcBef>
                <a:spcPts val="0"/>
              </a:spcBef>
              <a:buFont typeface="Arial" panose="020B0604020202020204" pitchFamily="34" charset="0"/>
              <a:buChar char="•"/>
            </a:pPr>
            <a:endParaRPr lang="en-US" sz="1800" dirty="0">
              <a:solidFill>
                <a:schemeClr val="tx1"/>
              </a:solidFill>
            </a:endParaRPr>
          </a:p>
          <a:p>
            <a:pPr algn="l">
              <a:spcBef>
                <a:spcPts val="0"/>
              </a:spcBef>
              <a:spcAft>
                <a:spcPts val="600"/>
              </a:spcAft>
            </a:pPr>
            <a:r>
              <a:rPr lang="en-US" sz="2000" b="1" dirty="0">
                <a:solidFill>
                  <a:schemeClr val="tx1"/>
                </a:solidFill>
              </a:rPr>
              <a:t>Project Goal(s)</a:t>
            </a:r>
          </a:p>
          <a:p>
            <a:pPr algn="l">
              <a:spcBef>
                <a:spcPts val="0"/>
              </a:spcBef>
              <a:spcAft>
                <a:spcPts val="600"/>
              </a:spcAft>
            </a:pPr>
            <a:r>
              <a:rPr lang="en-US" sz="1750" dirty="0">
                <a:solidFill>
                  <a:schemeClr val="tx1"/>
                </a:solidFill>
              </a:rPr>
              <a:t>To evaluate 8-inch vertical curb flush with MGS traffic barrier </a:t>
            </a:r>
            <a:br>
              <a:rPr lang="en-US" sz="1750" dirty="0">
                <a:solidFill>
                  <a:schemeClr val="tx1"/>
                </a:solidFill>
              </a:rPr>
            </a:br>
            <a:r>
              <a:rPr lang="en-US" sz="1750" dirty="0">
                <a:solidFill>
                  <a:schemeClr val="tx1"/>
                </a:solidFill>
              </a:rPr>
              <a:t>that is MASH TL-2 compliant</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2019-18-LSRB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
          <p:cNvSpPr txBox="1">
            <a:spLocks noChangeArrowheads="1"/>
          </p:cNvSpPr>
          <p:nvPr/>
        </p:nvSpPr>
        <p:spPr>
          <a:xfrm>
            <a:off x="228600" y="3682895"/>
            <a:ext cx="6532839" cy="268433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marL="457200" indent="-285750" algn="l">
              <a:spcBef>
                <a:spcPts val="0"/>
              </a:spcBef>
              <a:spcAft>
                <a:spcPts val="600"/>
              </a:spcAft>
              <a:buFont typeface="Arial" panose="020B0604020202020204" pitchFamily="34" charset="0"/>
              <a:buChar char="•"/>
            </a:pPr>
            <a:r>
              <a:rPr lang="en-US" sz="1750" dirty="0">
                <a:solidFill>
                  <a:schemeClr val="tx1"/>
                </a:solidFill>
              </a:rPr>
              <a:t>MDOT uses combination of curb and MGS guardrail with face of barrier rail flush with face of the curb + MGS guardrail with curb and sidewalk has barrier offset </a:t>
            </a:r>
            <a:r>
              <a:rPr lang="en-US" sz="1750">
                <a:solidFill>
                  <a:schemeClr val="tx1"/>
                </a:solidFill>
              </a:rPr>
              <a:t>from curb (</a:t>
            </a:r>
            <a:r>
              <a:rPr lang="en-US" sz="1750" dirty="0">
                <a:solidFill>
                  <a:schemeClr val="tx1"/>
                </a:solidFill>
              </a:rPr>
              <a:t>MD 605.31)</a:t>
            </a:r>
          </a:p>
          <a:p>
            <a:pPr marL="457200" indent="-285750" algn="l">
              <a:spcBef>
                <a:spcPts val="0"/>
              </a:spcBef>
              <a:spcAft>
                <a:spcPts val="600"/>
              </a:spcAft>
              <a:buFont typeface="Arial" panose="020B0604020202020204" pitchFamily="34" charset="0"/>
              <a:buChar char="•"/>
            </a:pPr>
            <a:r>
              <a:rPr lang="en-US" sz="1750" dirty="0" err="1">
                <a:solidFill>
                  <a:schemeClr val="tx1"/>
                </a:solidFill>
              </a:rPr>
              <a:t>PennDOT</a:t>
            </a:r>
            <a:r>
              <a:rPr lang="en-US" sz="1750" dirty="0">
                <a:solidFill>
                  <a:schemeClr val="tx1"/>
                </a:solidFill>
              </a:rPr>
              <a:t> uses 8 in. curb for roadways and 4 in. curb is used with traffic barrier. 4 in. curb often cannot be used on projects, and then 8 in. curb is allowed with stiffened traffic barrier(</a:t>
            </a:r>
            <a:r>
              <a:rPr lang="en-US" sz="1750" dirty="0" err="1">
                <a:solidFill>
                  <a:schemeClr val="tx1"/>
                </a:solidFill>
              </a:rPr>
              <a:t>PennDOT</a:t>
            </a:r>
            <a:r>
              <a:rPr lang="en-US" sz="1750" dirty="0">
                <a:solidFill>
                  <a:schemeClr val="tx1"/>
                </a:solidFill>
              </a:rPr>
              <a:t> Guide rail with curb detail) </a:t>
            </a:r>
          </a:p>
          <a:p>
            <a:pPr lvl="1" indent="-285750" algn="l">
              <a:spcBef>
                <a:spcPts val="0"/>
              </a:spcBef>
              <a:spcAft>
                <a:spcPts val="600"/>
              </a:spcAft>
              <a:buFont typeface="Arial" panose="020B0604020202020204" pitchFamily="34" charset="0"/>
              <a:buChar char="•"/>
            </a:pPr>
            <a:endParaRPr lang="en-US" sz="1800" dirty="0">
              <a:solidFill>
                <a:schemeClr val="tx1"/>
              </a:solidFill>
            </a:endParaRPr>
          </a:p>
        </p:txBody>
      </p:sp>
      <p:grpSp>
        <p:nvGrpSpPr>
          <p:cNvPr id="49" name="Group 48"/>
          <p:cNvGrpSpPr/>
          <p:nvPr/>
        </p:nvGrpSpPr>
        <p:grpSpPr>
          <a:xfrm>
            <a:off x="6714093" y="2187489"/>
            <a:ext cx="2391807" cy="2643599"/>
            <a:chOff x="6623515" y="3477214"/>
            <a:chExt cx="2477743" cy="2846165"/>
          </a:xfrm>
        </p:grpSpPr>
        <p:pic>
          <p:nvPicPr>
            <p:cNvPr id="48" name="Picture 47"/>
            <p:cNvPicPr>
              <a:picLocks noChangeAspect="1"/>
            </p:cNvPicPr>
            <p:nvPr/>
          </p:nvPicPr>
          <p:blipFill>
            <a:blip r:embed="rId3"/>
            <a:stretch>
              <a:fillRect/>
            </a:stretch>
          </p:blipFill>
          <p:spPr>
            <a:xfrm>
              <a:off x="6623515" y="3477214"/>
              <a:ext cx="2477743" cy="2846165"/>
            </a:xfrm>
            <a:prstGeom prst="rect">
              <a:avLst/>
            </a:prstGeom>
            <a:ln w="38100">
              <a:solidFill>
                <a:srgbClr val="0070C0"/>
              </a:solidFill>
            </a:ln>
          </p:spPr>
        </p:pic>
        <p:sp>
          <p:nvSpPr>
            <p:cNvPr id="33" name="TextBox 32"/>
            <p:cNvSpPr txBox="1"/>
            <p:nvPr/>
          </p:nvSpPr>
          <p:spPr>
            <a:xfrm>
              <a:off x="6668424" y="4207492"/>
              <a:ext cx="672941" cy="331360"/>
            </a:xfrm>
            <a:prstGeom prst="rect">
              <a:avLst/>
            </a:prstGeom>
            <a:noFill/>
            <a:ln>
              <a:solidFill>
                <a:schemeClr val="tx1"/>
              </a:solidFill>
            </a:ln>
          </p:spPr>
          <p:txBody>
            <a:bodyPr wrap="none" rtlCol="0">
              <a:spAutoFit/>
            </a:bodyPr>
            <a:lstStyle/>
            <a:p>
              <a:r>
                <a:rPr lang="en-US" sz="1400" i="1" dirty="0"/>
                <a:t>MDOT</a:t>
              </a:r>
            </a:p>
          </p:txBody>
        </p:sp>
      </p:grpSp>
      <p:sp>
        <p:nvSpPr>
          <p:cNvPr id="51" name="TextBox 50"/>
          <p:cNvSpPr txBox="1"/>
          <p:nvPr/>
        </p:nvSpPr>
        <p:spPr>
          <a:xfrm>
            <a:off x="6781799" y="5763075"/>
            <a:ext cx="856004" cy="307777"/>
          </a:xfrm>
          <a:prstGeom prst="rect">
            <a:avLst/>
          </a:prstGeom>
          <a:noFill/>
          <a:ln>
            <a:solidFill>
              <a:schemeClr val="tx1"/>
            </a:solidFill>
          </a:ln>
        </p:spPr>
        <p:txBody>
          <a:bodyPr wrap="none" rtlCol="0">
            <a:spAutoFit/>
          </a:bodyPr>
          <a:lstStyle/>
          <a:p>
            <a:r>
              <a:rPr lang="en-US" sz="1400" i="1" dirty="0" err="1"/>
              <a:t>PennDOT</a:t>
            </a:r>
            <a:endParaRPr lang="en-US" sz="1400" i="1" dirty="0"/>
          </a:p>
        </p:txBody>
      </p:sp>
    </p:spTree>
    <p:extLst>
      <p:ext uri="{BB962C8B-B14F-4D97-AF65-F5344CB8AC3E}">
        <p14:creationId xmlns:p14="http://schemas.microsoft.com/office/powerpoint/2010/main" val="157415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51456"/>
            <a:ext cx="5486400" cy="761999"/>
          </a:xfrm>
        </p:spPr>
        <p:txBody>
          <a:bodyPr/>
          <a:lstStyle/>
          <a:p>
            <a:pPr algn="l"/>
            <a:r>
              <a:rPr lang="en-US" sz="2400" b="1" dirty="0">
                <a:cs typeface="Times New Roman" panose="02020603050405020304" pitchFamily="18" charset="0"/>
              </a:rPr>
              <a:t>MASH TL-2 Evaluation and MASH determination of 8-inch vertical curb </a:t>
            </a:r>
            <a:br>
              <a:rPr lang="en-US" sz="2400" b="1" dirty="0">
                <a:cs typeface="Times New Roman" panose="02020603050405020304" pitchFamily="18" charset="0"/>
              </a:rPr>
            </a:br>
            <a:r>
              <a:rPr lang="en-US" sz="2400" b="1" dirty="0">
                <a:cs typeface="Times New Roman" panose="02020603050405020304" pitchFamily="18" charset="0"/>
              </a:rPr>
              <a:t>with MGS traffic barrier</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2019-18-LSRB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
          <p:cNvSpPr txBox="1">
            <a:spLocks noChangeArrowheads="1"/>
          </p:cNvSpPr>
          <p:nvPr/>
        </p:nvSpPr>
        <p:spPr>
          <a:xfrm>
            <a:off x="248960" y="1295400"/>
            <a:ext cx="6532839" cy="268433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spcAft>
                <a:spcPts val="600"/>
              </a:spcAft>
              <a:buFont typeface="Arial" panose="020B0604020202020204" pitchFamily="34" charset="0"/>
              <a:buChar char="•"/>
            </a:pPr>
            <a:endParaRPr lang="en-US" sz="1800" dirty="0">
              <a:solidFill>
                <a:schemeClr val="tx1"/>
              </a:solidFill>
            </a:endParaRPr>
          </a:p>
        </p:txBody>
      </p:sp>
      <p:pic>
        <p:nvPicPr>
          <p:cNvPr id="11" name="Picture 10">
            <a:extLst>
              <a:ext uri="{FF2B5EF4-FFF2-40B4-BE49-F238E27FC236}">
                <a16:creationId xmlns:a16="http://schemas.microsoft.com/office/drawing/2014/main" id="{49856AC5-24B5-460D-970E-1D0A726994AA}"/>
              </a:ext>
            </a:extLst>
          </p:cNvPr>
          <p:cNvPicPr>
            <a:picLocks noChangeAspect="1"/>
          </p:cNvPicPr>
          <p:nvPr/>
        </p:nvPicPr>
        <p:blipFill>
          <a:blip r:embed="rId2"/>
          <a:stretch>
            <a:fillRect/>
          </a:stretch>
        </p:blipFill>
        <p:spPr>
          <a:xfrm>
            <a:off x="152400" y="1828800"/>
            <a:ext cx="8991600" cy="3337602"/>
          </a:xfrm>
          <a:prstGeom prst="rect">
            <a:avLst/>
          </a:prstGeom>
        </p:spPr>
      </p:pic>
      <p:sp>
        <p:nvSpPr>
          <p:cNvPr id="13" name="TextBox 12">
            <a:extLst>
              <a:ext uri="{FF2B5EF4-FFF2-40B4-BE49-F238E27FC236}">
                <a16:creationId xmlns:a16="http://schemas.microsoft.com/office/drawing/2014/main" id="{73724C25-0CE5-4CBB-B7EA-4195CEEF0E07}"/>
              </a:ext>
            </a:extLst>
          </p:cNvPr>
          <p:cNvSpPr txBox="1"/>
          <p:nvPr/>
        </p:nvSpPr>
        <p:spPr>
          <a:xfrm>
            <a:off x="4800600" y="4970114"/>
            <a:ext cx="3810000"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Type A – 8 inch </a:t>
            </a:r>
          </a:p>
          <a:p>
            <a:r>
              <a:rPr lang="en-US" dirty="0">
                <a:latin typeface="Times New Roman" panose="02020603050405020304" pitchFamily="18" charset="0"/>
                <a:cs typeface="Times New Roman" panose="02020603050405020304" pitchFamily="18" charset="0"/>
              </a:rPr>
              <a:t>Type B – 6 inch</a:t>
            </a:r>
          </a:p>
          <a:p>
            <a:r>
              <a:rPr lang="en-US" dirty="0">
                <a:latin typeface="Times New Roman" panose="02020603050405020304" pitchFamily="18" charset="0"/>
                <a:cs typeface="Times New Roman" panose="02020603050405020304" pitchFamily="18" charset="0"/>
              </a:rPr>
              <a:t>Type C – 3 inch</a:t>
            </a:r>
          </a:p>
          <a:p>
            <a:r>
              <a:rPr lang="en-US" dirty="0">
                <a:latin typeface="Times New Roman" panose="02020603050405020304" pitchFamily="18" charset="0"/>
                <a:cs typeface="Times New Roman" panose="02020603050405020304" pitchFamily="18" charset="0"/>
              </a:rPr>
              <a:t>Type D – 6 inch </a:t>
            </a:r>
          </a:p>
        </p:txBody>
      </p:sp>
      <p:sp>
        <p:nvSpPr>
          <p:cNvPr id="14" name="Oval 13">
            <a:extLst>
              <a:ext uri="{FF2B5EF4-FFF2-40B4-BE49-F238E27FC236}">
                <a16:creationId xmlns:a16="http://schemas.microsoft.com/office/drawing/2014/main" id="{8743DE30-3F29-498A-B915-6D3B33116659}"/>
              </a:ext>
            </a:extLst>
          </p:cNvPr>
          <p:cNvSpPr/>
          <p:nvPr/>
        </p:nvSpPr>
        <p:spPr>
          <a:xfrm>
            <a:off x="4538125" y="4936377"/>
            <a:ext cx="2299316" cy="4880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39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51456"/>
            <a:ext cx="5486400" cy="761999"/>
          </a:xfrm>
        </p:spPr>
        <p:txBody>
          <a:bodyPr/>
          <a:lstStyle/>
          <a:p>
            <a:pPr algn="l"/>
            <a:r>
              <a:rPr lang="en-US" sz="2400" b="1" dirty="0">
                <a:cs typeface="Times New Roman" panose="02020603050405020304" pitchFamily="18" charset="0"/>
              </a:rPr>
              <a:t>MASH TL-2 Evaluation and MASH determination of 8-inch vertical curb </a:t>
            </a:r>
            <a:br>
              <a:rPr lang="en-US" sz="2400" b="1" dirty="0">
                <a:cs typeface="Times New Roman" panose="02020603050405020304" pitchFamily="18" charset="0"/>
              </a:rPr>
            </a:br>
            <a:r>
              <a:rPr lang="en-US" sz="2400" b="1" dirty="0">
                <a:cs typeface="Times New Roman" panose="02020603050405020304" pitchFamily="18" charset="0"/>
              </a:rPr>
              <a:t>with MGS traffic barrier</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2019-18-LSRB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
          <p:cNvSpPr txBox="1">
            <a:spLocks noChangeArrowheads="1"/>
          </p:cNvSpPr>
          <p:nvPr/>
        </p:nvSpPr>
        <p:spPr>
          <a:xfrm>
            <a:off x="248960" y="1295400"/>
            <a:ext cx="6532839" cy="268433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spcAft>
                <a:spcPts val="600"/>
              </a:spcAft>
              <a:buFont typeface="Arial" panose="020B0604020202020204" pitchFamily="34" charset="0"/>
              <a:buChar char="•"/>
            </a:pPr>
            <a:endParaRPr lang="en-US" sz="1800" dirty="0">
              <a:solidFill>
                <a:schemeClr val="tx1"/>
              </a:solidFill>
            </a:endParaRPr>
          </a:p>
        </p:txBody>
      </p:sp>
      <p:pic>
        <p:nvPicPr>
          <p:cNvPr id="6" name="Picture 5">
            <a:extLst>
              <a:ext uri="{FF2B5EF4-FFF2-40B4-BE49-F238E27FC236}">
                <a16:creationId xmlns:a16="http://schemas.microsoft.com/office/drawing/2014/main" id="{7038F243-270A-4AD1-BE96-405EDE561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4052215" cy="2955000"/>
          </a:xfrm>
          <a:prstGeom prst="rect">
            <a:avLst/>
          </a:prstGeom>
        </p:spPr>
      </p:pic>
      <p:pic>
        <p:nvPicPr>
          <p:cNvPr id="9" name="Picture 8">
            <a:extLst>
              <a:ext uri="{FF2B5EF4-FFF2-40B4-BE49-F238E27FC236}">
                <a16:creationId xmlns:a16="http://schemas.microsoft.com/office/drawing/2014/main" id="{0CFDE528-C17B-41A3-800E-B5FB8C85D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343" y="1828800"/>
            <a:ext cx="4340912" cy="3351317"/>
          </a:xfrm>
          <a:prstGeom prst="rect">
            <a:avLst/>
          </a:prstGeom>
        </p:spPr>
      </p:pic>
      <p:sp>
        <p:nvSpPr>
          <p:cNvPr id="10" name="Oval 9">
            <a:extLst>
              <a:ext uri="{FF2B5EF4-FFF2-40B4-BE49-F238E27FC236}">
                <a16:creationId xmlns:a16="http://schemas.microsoft.com/office/drawing/2014/main" id="{9311480B-BE04-4410-BC9A-14366E6FE973}"/>
              </a:ext>
            </a:extLst>
          </p:cNvPr>
          <p:cNvSpPr/>
          <p:nvPr/>
        </p:nvSpPr>
        <p:spPr>
          <a:xfrm>
            <a:off x="3355581" y="2514600"/>
            <a:ext cx="319596" cy="459935"/>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2231E81A-F972-4924-872C-D3CB14B87014}"/>
              </a:ext>
            </a:extLst>
          </p:cNvPr>
          <p:cNvSpPr/>
          <p:nvPr/>
        </p:nvSpPr>
        <p:spPr>
          <a:xfrm>
            <a:off x="5155161" y="2819400"/>
            <a:ext cx="729673" cy="840507"/>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01B0A60-56BB-4638-9F43-2CFB1AFB8AA5}"/>
              </a:ext>
            </a:extLst>
          </p:cNvPr>
          <p:cNvSpPr txBox="1"/>
          <p:nvPr/>
        </p:nvSpPr>
        <p:spPr>
          <a:xfrm>
            <a:off x="248960" y="5152336"/>
            <a:ext cx="4362383" cy="923330"/>
          </a:xfrm>
          <a:prstGeom prst="rect">
            <a:avLst/>
          </a:prstGeom>
          <a:noFill/>
        </p:spPr>
        <p:txBody>
          <a:bodyPr wrap="square" rtlCol="0">
            <a:spAutoFit/>
          </a:bodyPr>
          <a:lstStyle/>
          <a:p>
            <a:pPr marL="342900" indent="-342900">
              <a:buFont typeface="Arial" panose="020B0604020202020204" pitchFamily="34" charset="0"/>
              <a:buChar char="•"/>
            </a:pPr>
            <a:r>
              <a:rPr lang="en-US" dirty="0"/>
              <a:t>Standard is 8-inch vertical curb</a:t>
            </a:r>
          </a:p>
          <a:p>
            <a:pPr marL="342900" indent="-342900">
              <a:buFont typeface="Arial" panose="020B0604020202020204" pitchFamily="34" charset="0"/>
              <a:buChar char="•"/>
            </a:pPr>
            <a:r>
              <a:rPr lang="en-US" dirty="0"/>
              <a:t>Most existing curbs are 8-inches</a:t>
            </a:r>
          </a:p>
          <a:p>
            <a:pPr marL="342900" indent="-342900">
              <a:buFont typeface="Arial" panose="020B0604020202020204" pitchFamily="34" charset="0"/>
              <a:buChar char="•"/>
            </a:pPr>
            <a:r>
              <a:rPr lang="en-US" dirty="0"/>
              <a:t>Guiderail often installed at existing curbs</a:t>
            </a:r>
          </a:p>
        </p:txBody>
      </p:sp>
      <p:sp>
        <p:nvSpPr>
          <p:cNvPr id="14" name="TextBox 13">
            <a:extLst>
              <a:ext uri="{FF2B5EF4-FFF2-40B4-BE49-F238E27FC236}">
                <a16:creationId xmlns:a16="http://schemas.microsoft.com/office/drawing/2014/main" id="{7196F5A6-AE13-423A-8C23-F652C22313C3}"/>
              </a:ext>
            </a:extLst>
          </p:cNvPr>
          <p:cNvSpPr txBox="1"/>
          <p:nvPr/>
        </p:nvSpPr>
        <p:spPr>
          <a:xfrm>
            <a:off x="4452265" y="5121559"/>
            <a:ext cx="4888345" cy="646331"/>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black"/>
                </a:solidFill>
                <a:effectLst/>
                <a:uLnTx/>
                <a:uFillTx/>
              </a:rPr>
              <a:t>Standard inlet is 8-inch high</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black"/>
                </a:solidFill>
                <a:effectLst/>
                <a:uLnTx/>
                <a:uFillTx/>
              </a:rPr>
              <a:t>Curbed sections need inlets</a:t>
            </a:r>
          </a:p>
        </p:txBody>
      </p:sp>
    </p:spTree>
    <p:extLst>
      <p:ext uri="{BB962C8B-B14F-4D97-AF65-F5344CB8AC3E}">
        <p14:creationId xmlns:p14="http://schemas.microsoft.com/office/powerpoint/2010/main" val="94157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51456"/>
            <a:ext cx="5486400" cy="761999"/>
          </a:xfrm>
        </p:spPr>
        <p:txBody>
          <a:bodyPr/>
          <a:lstStyle/>
          <a:p>
            <a:pPr algn="l"/>
            <a:r>
              <a:rPr lang="en-US" sz="2400" b="1" dirty="0">
                <a:cs typeface="Times New Roman" panose="02020603050405020304" pitchFamily="18" charset="0"/>
              </a:rPr>
              <a:t>MASH TL-2 Evaluation and MASH determination of 8-inch vertical curb </a:t>
            </a:r>
            <a:br>
              <a:rPr lang="en-US" sz="2400" b="1" dirty="0">
                <a:cs typeface="Times New Roman" panose="02020603050405020304" pitchFamily="18" charset="0"/>
              </a:rPr>
            </a:br>
            <a:r>
              <a:rPr lang="en-US" sz="2400" b="1" dirty="0">
                <a:cs typeface="Times New Roman" panose="02020603050405020304" pitchFamily="18" charset="0"/>
              </a:rPr>
              <a:t>with MGS traffic barrier</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2019-18-LSRB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
          <p:cNvSpPr txBox="1">
            <a:spLocks noChangeArrowheads="1"/>
          </p:cNvSpPr>
          <p:nvPr/>
        </p:nvSpPr>
        <p:spPr>
          <a:xfrm>
            <a:off x="248960" y="1295400"/>
            <a:ext cx="6532839" cy="268433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spcAft>
                <a:spcPts val="600"/>
              </a:spcAft>
              <a:buFont typeface="Arial" panose="020B0604020202020204" pitchFamily="34" charset="0"/>
              <a:buChar char="•"/>
            </a:pPr>
            <a:endParaRPr lang="en-US" sz="1800" dirty="0">
              <a:solidFill>
                <a:schemeClr val="tx1"/>
              </a:solidFill>
            </a:endParaRPr>
          </a:p>
        </p:txBody>
      </p:sp>
      <p:pic>
        <p:nvPicPr>
          <p:cNvPr id="6" name="Picture 5">
            <a:extLst>
              <a:ext uri="{FF2B5EF4-FFF2-40B4-BE49-F238E27FC236}">
                <a16:creationId xmlns:a16="http://schemas.microsoft.com/office/drawing/2014/main" id="{CACDA6E0-D275-4D89-B81B-BEA78F920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3365823" cy="3592367"/>
          </a:xfrm>
          <a:prstGeom prst="rect">
            <a:avLst/>
          </a:prstGeom>
        </p:spPr>
      </p:pic>
      <p:sp>
        <p:nvSpPr>
          <p:cNvPr id="7" name="TextBox 6">
            <a:extLst>
              <a:ext uri="{FF2B5EF4-FFF2-40B4-BE49-F238E27FC236}">
                <a16:creationId xmlns:a16="http://schemas.microsoft.com/office/drawing/2014/main" id="{EB8C760E-50AB-4FE9-B025-FEFD06D930F3}"/>
              </a:ext>
            </a:extLst>
          </p:cNvPr>
          <p:cNvSpPr txBox="1"/>
          <p:nvPr/>
        </p:nvSpPr>
        <p:spPr>
          <a:xfrm>
            <a:off x="4191000" y="1866900"/>
            <a:ext cx="4038600" cy="2831544"/>
          </a:xfrm>
          <a:prstGeom prst="rect">
            <a:avLst/>
          </a:prstGeom>
          <a:noFill/>
        </p:spPr>
        <p:txBody>
          <a:bodyPr wrap="square" rtlCol="0">
            <a:spAutoFit/>
          </a:bodyPr>
          <a:lstStyle/>
          <a:p>
            <a:r>
              <a:rPr lang="en-US" dirty="0"/>
              <a:t>This often cannot be done on projects because:</a:t>
            </a:r>
          </a:p>
          <a:p>
            <a:pPr marL="285750" indent="-285750">
              <a:buFont typeface="Arial" panose="020B0604020202020204" pitchFamily="34" charset="0"/>
              <a:buChar char="•"/>
            </a:pPr>
            <a:r>
              <a:rPr lang="en-US" dirty="0"/>
              <a:t>The existing curb is 8-inch</a:t>
            </a:r>
          </a:p>
          <a:p>
            <a:pPr marL="285750" indent="-285750">
              <a:buFont typeface="Arial" panose="020B0604020202020204" pitchFamily="34" charset="0"/>
              <a:buChar char="•"/>
            </a:pPr>
            <a:r>
              <a:rPr lang="en-US" dirty="0"/>
              <a:t>8-inch curb needed for drainage and inlets</a:t>
            </a:r>
          </a:p>
          <a:p>
            <a:endParaRPr lang="en-US" sz="1600" dirty="0"/>
          </a:p>
          <a:p>
            <a:r>
              <a:rPr lang="en-US" dirty="0"/>
              <a:t>Then 8-inch curb is allowed with stiffened guardrail, i.e., close post spacing, which can cause conflicts with inlet boxes.</a:t>
            </a:r>
          </a:p>
        </p:txBody>
      </p:sp>
      <p:sp>
        <p:nvSpPr>
          <p:cNvPr id="9" name="Oval 8">
            <a:extLst>
              <a:ext uri="{FF2B5EF4-FFF2-40B4-BE49-F238E27FC236}">
                <a16:creationId xmlns:a16="http://schemas.microsoft.com/office/drawing/2014/main" id="{D534A29E-2948-474F-B415-4196A7CF2204}"/>
              </a:ext>
            </a:extLst>
          </p:cNvPr>
          <p:cNvSpPr/>
          <p:nvPr/>
        </p:nvSpPr>
        <p:spPr>
          <a:xfrm>
            <a:off x="1881090" y="3355090"/>
            <a:ext cx="1460823" cy="984001"/>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7887A75-09BC-4319-AF5D-C93654481591}"/>
              </a:ext>
            </a:extLst>
          </p:cNvPr>
          <p:cNvSpPr txBox="1"/>
          <p:nvPr/>
        </p:nvSpPr>
        <p:spPr>
          <a:xfrm>
            <a:off x="3221315" y="1497568"/>
            <a:ext cx="2496315" cy="369332"/>
          </a:xfrm>
          <a:prstGeom prst="rect">
            <a:avLst/>
          </a:prstGeom>
          <a:noFill/>
          <a:ln w="25400">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F0000"/>
                </a:solidFill>
                <a:effectLst/>
                <a:uLnTx/>
                <a:uFillTx/>
              </a:rPr>
              <a:t>Curb flush with w-beam</a:t>
            </a:r>
          </a:p>
        </p:txBody>
      </p:sp>
      <p:cxnSp>
        <p:nvCxnSpPr>
          <p:cNvPr id="11" name="Straight Arrow Connector 10">
            <a:extLst>
              <a:ext uri="{FF2B5EF4-FFF2-40B4-BE49-F238E27FC236}">
                <a16:creationId xmlns:a16="http://schemas.microsoft.com/office/drawing/2014/main" id="{9DC66764-442B-4918-B540-2D7A05616A3B}"/>
              </a:ext>
            </a:extLst>
          </p:cNvPr>
          <p:cNvCxnSpPr>
            <a:cxnSpLocks/>
          </p:cNvCxnSpPr>
          <p:nvPr/>
        </p:nvCxnSpPr>
        <p:spPr>
          <a:xfrm flipH="1">
            <a:off x="2971800" y="1913662"/>
            <a:ext cx="851224" cy="796051"/>
          </a:xfrm>
          <a:prstGeom prst="straightConnector1">
            <a:avLst/>
          </a:prstGeom>
          <a:noFill/>
          <a:ln w="254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184104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51456"/>
            <a:ext cx="5486400" cy="761999"/>
          </a:xfrm>
        </p:spPr>
        <p:txBody>
          <a:bodyPr/>
          <a:lstStyle/>
          <a:p>
            <a:pPr algn="l"/>
            <a:r>
              <a:rPr lang="en-US" sz="2400" b="1" dirty="0">
                <a:cs typeface="Times New Roman" panose="02020603050405020304" pitchFamily="18" charset="0"/>
              </a:rPr>
              <a:t>MASH TL-2 Evaluation and MASH determination of 8-inch vertical curb </a:t>
            </a:r>
            <a:br>
              <a:rPr lang="en-US" sz="2400" b="1" dirty="0">
                <a:cs typeface="Times New Roman" panose="02020603050405020304" pitchFamily="18" charset="0"/>
              </a:rPr>
            </a:br>
            <a:r>
              <a:rPr lang="en-US" sz="2400" b="1" dirty="0">
                <a:cs typeface="Times New Roman" panose="02020603050405020304" pitchFamily="18" charset="0"/>
              </a:rPr>
              <a:t>with MGS traffic barrier</a:t>
            </a: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2019-18-LSRB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3"/>
          <p:cNvSpPr txBox="1">
            <a:spLocks noChangeArrowheads="1"/>
          </p:cNvSpPr>
          <p:nvPr/>
        </p:nvSpPr>
        <p:spPr>
          <a:xfrm>
            <a:off x="248960" y="1295400"/>
            <a:ext cx="6532839" cy="2684339"/>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spcAft>
                <a:spcPts val="600"/>
              </a:spcAft>
              <a:buFont typeface="Arial" panose="020B0604020202020204" pitchFamily="34" charset="0"/>
              <a:buChar char="•"/>
            </a:pPr>
            <a:endParaRPr lang="en-US" sz="1800" dirty="0">
              <a:solidFill>
                <a:schemeClr val="tx1"/>
              </a:solidFill>
            </a:endParaRPr>
          </a:p>
        </p:txBody>
      </p:sp>
      <p:pic>
        <p:nvPicPr>
          <p:cNvPr id="5" name="Picture 4">
            <a:extLst>
              <a:ext uri="{FF2B5EF4-FFF2-40B4-BE49-F238E27FC236}">
                <a16:creationId xmlns:a16="http://schemas.microsoft.com/office/drawing/2014/main" id="{265E60F6-F5DD-4C04-BA3E-09B7303CF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6705600" cy="3959853"/>
          </a:xfrm>
          <a:prstGeom prst="rect">
            <a:avLst/>
          </a:prstGeom>
        </p:spPr>
      </p:pic>
      <p:sp>
        <p:nvSpPr>
          <p:cNvPr id="6" name="Oval 5">
            <a:extLst>
              <a:ext uri="{FF2B5EF4-FFF2-40B4-BE49-F238E27FC236}">
                <a16:creationId xmlns:a16="http://schemas.microsoft.com/office/drawing/2014/main" id="{DD76C137-35B9-4392-A321-60DF0E69E776}"/>
              </a:ext>
            </a:extLst>
          </p:cNvPr>
          <p:cNvSpPr/>
          <p:nvPr/>
        </p:nvSpPr>
        <p:spPr>
          <a:xfrm>
            <a:off x="1447800" y="1752600"/>
            <a:ext cx="1518551" cy="2146426"/>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EED5718-42E1-4D78-A852-071479FEE214}"/>
              </a:ext>
            </a:extLst>
          </p:cNvPr>
          <p:cNvSpPr txBox="1"/>
          <p:nvPr/>
        </p:nvSpPr>
        <p:spPr>
          <a:xfrm>
            <a:off x="2953910" y="3876599"/>
            <a:ext cx="2484902" cy="646331"/>
          </a:xfrm>
          <a:prstGeom prst="rect">
            <a:avLst/>
          </a:prstGeom>
          <a:noFill/>
          <a:ln w="22225">
            <a:solidFill>
              <a:srgbClr val="FF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FF0000"/>
                </a:solidFill>
                <a:effectLst/>
                <a:uLnTx/>
                <a:uFillTx/>
              </a:rPr>
              <a:t>Note: 8-inch curb is sometimes used</a:t>
            </a:r>
          </a:p>
        </p:txBody>
      </p:sp>
    </p:spTree>
    <p:extLst>
      <p:ext uri="{BB962C8B-B14F-4D97-AF65-F5344CB8AC3E}">
        <p14:creationId xmlns:p14="http://schemas.microsoft.com/office/powerpoint/2010/main" val="130603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839200" cy="4648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457200" indent="-285750" algn="l">
              <a:spcBef>
                <a:spcPts val="0"/>
              </a:spcBef>
              <a:spcAft>
                <a:spcPts val="600"/>
              </a:spcAft>
              <a:buFont typeface="Arial" panose="020B0604020202020204" pitchFamily="34" charset="0"/>
              <a:buChar char="•"/>
            </a:pPr>
            <a:r>
              <a:rPr lang="en-US" sz="1800" dirty="0">
                <a:solidFill>
                  <a:prstClr val="black"/>
                </a:solidFill>
              </a:rPr>
              <a:t>Build a confidence level (validation) of the simulation model of the guardrail with a curb by simulating MASH tested designs (e.g. ones conducted at the </a:t>
            </a:r>
            <a:r>
              <a:rPr lang="en-US" sz="1800" dirty="0" err="1">
                <a:solidFill>
                  <a:prstClr val="black"/>
                </a:solidFill>
              </a:rPr>
              <a:t>MwRSF</a:t>
            </a:r>
            <a:r>
              <a:rPr lang="en-US" sz="1800" dirty="0">
                <a:solidFill>
                  <a:prstClr val="black"/>
                </a:solidFill>
              </a:rPr>
              <a:t>)</a:t>
            </a:r>
          </a:p>
          <a:p>
            <a:pPr marL="457200" indent="-285750" algn="l">
              <a:spcBef>
                <a:spcPts val="0"/>
              </a:spcBef>
              <a:spcAft>
                <a:spcPts val="600"/>
              </a:spcAft>
              <a:buFont typeface="Arial" panose="020B0604020202020204" pitchFamily="34" charset="0"/>
              <a:buChar char="•"/>
            </a:pPr>
            <a:r>
              <a:rPr lang="en-US" sz="1800" dirty="0">
                <a:solidFill>
                  <a:prstClr val="black"/>
                </a:solidFill>
              </a:rPr>
              <a:t>Evaluate MGS traffic barrier installed along a 8-inch curb using LS-DYNA simulation for MASH TL-2 criteria</a:t>
            </a:r>
          </a:p>
          <a:p>
            <a:pPr marL="457200" indent="-285750" algn="l">
              <a:spcBef>
                <a:spcPts val="0"/>
              </a:spcBef>
              <a:spcAft>
                <a:spcPts val="600"/>
              </a:spcAft>
              <a:buFont typeface="Arial" panose="020B0604020202020204" pitchFamily="34" charset="0"/>
              <a:buChar char="•"/>
            </a:pPr>
            <a:r>
              <a:rPr lang="en-US" sz="1800" dirty="0">
                <a:solidFill>
                  <a:prstClr val="black"/>
                </a:solidFill>
              </a:rPr>
              <a:t>Evaluate and determined acceptable offset from face of curb, if barrier is pushed back</a:t>
            </a:r>
          </a:p>
          <a:p>
            <a:pPr marL="457200" indent="-285750" algn="l">
              <a:spcBef>
                <a:spcPts val="0"/>
              </a:spcBef>
              <a:spcAft>
                <a:spcPts val="600"/>
              </a:spcAft>
              <a:buFont typeface="Arial" panose="020B0604020202020204" pitchFamily="34" charset="0"/>
              <a:buChar char="•"/>
            </a:pPr>
            <a:r>
              <a:rPr lang="en-US" sz="1800" dirty="0">
                <a:solidFill>
                  <a:prstClr val="black"/>
                </a:solidFill>
              </a:rPr>
              <a:t>Identify the most critical successful configuration based on the simulation</a:t>
            </a:r>
          </a:p>
          <a:p>
            <a:pPr marL="457200" indent="-285750" algn="l">
              <a:spcBef>
                <a:spcPts val="0"/>
              </a:spcBef>
              <a:spcAft>
                <a:spcPts val="600"/>
              </a:spcAft>
              <a:buFont typeface="Arial" panose="020B0604020202020204" pitchFamily="34" charset="0"/>
              <a:buChar char="•"/>
            </a:pPr>
            <a:r>
              <a:rPr lang="en-US" sz="1800" dirty="0">
                <a:solidFill>
                  <a:prstClr val="black"/>
                </a:solidFill>
              </a:rPr>
              <a:t>Evaluate and perform MASH compliance via crash testing</a:t>
            </a:r>
          </a:p>
          <a:p>
            <a:pPr marL="285750" indent="-285750" algn="l">
              <a:spcBef>
                <a:spcPts val="0"/>
              </a:spcBef>
              <a:spcAft>
                <a:spcPts val="600"/>
              </a:spcAft>
              <a:buFont typeface="Arial" panose="020B0604020202020204" pitchFamily="34" charset="0"/>
              <a:buChar char="•"/>
            </a:pPr>
            <a:endParaRPr lang="en-US" sz="600" dirty="0">
              <a:solidFill>
                <a:prstClr val="black"/>
              </a:solidFill>
            </a:endParaRPr>
          </a:p>
          <a:p>
            <a:pPr lvl="0" algn="l">
              <a:spcBef>
                <a:spcPts val="0"/>
              </a:spcBef>
              <a:spcAft>
                <a:spcPts val="600"/>
              </a:spcAft>
            </a:pPr>
            <a:r>
              <a:rPr lang="en-US" sz="2000" b="1" dirty="0">
                <a:solidFill>
                  <a:prstClr val="black"/>
                </a:solidFill>
              </a:rPr>
              <a:t>Deliverables </a:t>
            </a:r>
          </a:p>
          <a:p>
            <a:pPr marL="457200" lvl="0" indent="-285750" algn="l">
              <a:spcBef>
                <a:spcPts val="0"/>
              </a:spcBef>
              <a:spcAft>
                <a:spcPts val="600"/>
              </a:spcAft>
              <a:buFont typeface="Arial" panose="020B0604020202020204" pitchFamily="34" charset="0"/>
              <a:buChar char="•"/>
            </a:pPr>
            <a:r>
              <a:rPr lang="en-US" sz="1800" dirty="0">
                <a:solidFill>
                  <a:prstClr val="black"/>
                </a:solidFill>
              </a:rPr>
              <a:t>Details of traffic barrier face flushed with face of 8-inch curb</a:t>
            </a:r>
          </a:p>
          <a:p>
            <a:pPr marL="457200" lvl="0" indent="-285750" algn="l">
              <a:spcBef>
                <a:spcPts val="0"/>
              </a:spcBef>
              <a:spcAft>
                <a:spcPts val="600"/>
              </a:spcAft>
              <a:buFont typeface="Arial" panose="020B0604020202020204" pitchFamily="34" charset="0"/>
              <a:buChar char="•"/>
            </a:pPr>
            <a:r>
              <a:rPr lang="en-US" sz="1800" dirty="0">
                <a:solidFill>
                  <a:prstClr val="black"/>
                </a:solidFill>
              </a:rPr>
              <a:t>Variation of barrier offset from curb documentation of the evaluation </a:t>
            </a:r>
          </a:p>
          <a:p>
            <a:pPr marL="457200" lvl="0" indent="-285750" algn="l">
              <a:spcBef>
                <a:spcPts val="0"/>
              </a:spcBef>
              <a:spcAft>
                <a:spcPts val="600"/>
              </a:spcAft>
              <a:buFont typeface="Arial" panose="020B0604020202020204" pitchFamily="34" charset="0"/>
              <a:buChar char="•"/>
            </a:pPr>
            <a:r>
              <a:rPr lang="en-US" sz="1800" dirty="0">
                <a:solidFill>
                  <a:prstClr val="black"/>
                </a:solidFill>
              </a:rPr>
              <a:t>Crash tests results and the assessment of the performance according to MASH Test Level 2 (or TL-2) specifications</a:t>
            </a:r>
          </a:p>
          <a:p>
            <a:pPr marL="457200" lvl="0" indent="-285750" algn="l">
              <a:spcBef>
                <a:spcPts val="0"/>
              </a:spcBef>
              <a:spcAft>
                <a:spcPts val="600"/>
              </a:spcAft>
              <a:buFont typeface="Arial" panose="020B0604020202020204" pitchFamily="34" charset="0"/>
              <a:buChar char="•"/>
            </a:pPr>
            <a:r>
              <a:rPr lang="en-US" sz="1800" dirty="0">
                <a:solidFill>
                  <a:prstClr val="black"/>
                </a:solidFill>
              </a:rPr>
              <a:t>Engineering opinion for MASH compliance for similar, less critical, designs</a:t>
            </a:r>
            <a:endParaRPr lang="en-US" sz="1000" dirty="0">
              <a:solidFill>
                <a:prstClr val="black"/>
              </a:solidFill>
            </a:endParaRPr>
          </a:p>
          <a:p>
            <a:pPr marL="285750" indent="-285750" algn="l">
              <a:spcBef>
                <a:spcPts val="0"/>
              </a:spcBef>
              <a:spcAft>
                <a:spcPts val="600"/>
              </a:spcAft>
              <a:buFont typeface="Arial" panose="020B0604020202020204" pitchFamily="34" charset="0"/>
              <a:buChar char="•"/>
            </a:pPr>
            <a:endParaRPr lang="en-US" sz="1000" dirty="0">
              <a:solidFill>
                <a:schemeClr val="tx1"/>
              </a:solidFill>
            </a:endParaRPr>
          </a:p>
          <a:p>
            <a:pPr marL="285750" indent="-285750" algn="l">
              <a:spcBef>
                <a:spcPts val="0"/>
              </a:spcBef>
              <a:spcAft>
                <a:spcPts val="600"/>
              </a:spcAft>
              <a:buFont typeface="Arial" panose="020B0604020202020204" pitchFamily="34" charset="0"/>
              <a:buChar char="•"/>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2019-18-LSRB</a:t>
            </a:r>
            <a:endParaRPr lang="en-US" sz="20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p:cNvSpPr txBox="1">
            <a:spLocks/>
          </p:cNvSpPr>
          <p:nvPr/>
        </p:nvSpPr>
        <p:spPr>
          <a:xfrm>
            <a:off x="1773154" y="-51456"/>
            <a:ext cx="5486400"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MASH TL-2 Evaluation and MASH determination of 8-inch vertical curb </a:t>
            </a:r>
            <a:br>
              <a:rPr lang="en-US" sz="2400" b="1">
                <a:cs typeface="Times New Roman" panose="02020603050405020304" pitchFamily="18" charset="0"/>
              </a:rPr>
            </a:br>
            <a:r>
              <a:rPr lang="en-US" sz="2400" b="1">
                <a:cs typeface="Times New Roman" panose="02020603050405020304" pitchFamily="18" charset="0"/>
              </a:rPr>
              <a:t>with MGS traffic barrier</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96395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137102"/>
            <a:ext cx="6248400" cy="903534"/>
          </a:xfrm>
        </p:spPr>
        <p:txBody>
          <a:bodyPr/>
          <a:lstStyle/>
          <a:p>
            <a:pPr algn="l"/>
            <a:r>
              <a:rPr lang="en-US" sz="2000" b="1" dirty="0">
                <a:cs typeface="Times New Roman" panose="02020603050405020304" pitchFamily="18" charset="0"/>
              </a:rPr>
              <a:t>MASH TL-3 Thrie-Beam transition from 31" W-Beam guardrail to single slope CIP concrete barrier</a:t>
            </a:r>
          </a:p>
        </p:txBody>
      </p:sp>
      <p:sp>
        <p:nvSpPr>
          <p:cNvPr id="6" name="Rectangle 3"/>
          <p:cNvSpPr txBox="1">
            <a:spLocks noChangeArrowheads="1"/>
          </p:cNvSpPr>
          <p:nvPr/>
        </p:nvSpPr>
        <p:spPr>
          <a:xfrm>
            <a:off x="228600" y="1143000"/>
            <a:ext cx="8534400" cy="5181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algn="l">
              <a:spcBef>
                <a:spcPts val="0"/>
              </a:spcBef>
              <a:spcAft>
                <a:spcPts val="600"/>
              </a:spcAft>
            </a:pPr>
            <a:r>
              <a:rPr lang="en-US" sz="1800" dirty="0">
                <a:solidFill>
                  <a:schemeClr val="tx1"/>
                </a:solidFill>
              </a:rPr>
              <a:t>Nina Ertel, P.E, PennDOT.; Joe Hall, WVDOT</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Evaluate MASH TL-3 compliance of a Thrie-Beam transition from 31" W-Beam guardrail to single slope CIP concrete barriers. </a:t>
            </a:r>
          </a:p>
          <a:p>
            <a:pPr algn="l">
              <a:spcBef>
                <a:spcPts val="0"/>
              </a:spcBef>
              <a:spcAft>
                <a:spcPts val="600"/>
              </a:spcAft>
            </a:pPr>
            <a:r>
              <a:rPr lang="en-US" sz="2000" b="1" dirty="0">
                <a:solidFill>
                  <a:schemeClr val="tx1"/>
                </a:solidFill>
              </a:rPr>
              <a:t>Project Goal(s)</a:t>
            </a:r>
          </a:p>
          <a:p>
            <a:pPr lvl="1" indent="-285750" algn="l">
              <a:spcBef>
                <a:spcPts val="0"/>
              </a:spcBef>
              <a:spcAft>
                <a:spcPts val="600"/>
              </a:spcAft>
              <a:buFont typeface="Arial" panose="020B0604020202020204" pitchFamily="34" charset="0"/>
              <a:buChar char="•"/>
            </a:pPr>
            <a:r>
              <a:rPr lang="en-US" sz="1800" dirty="0">
                <a:solidFill>
                  <a:schemeClr val="tx1"/>
                </a:solidFill>
              </a:rPr>
              <a:t>Determine MASH TL-3 compliance of a Thrie-Beam transition from 31" W-Beam guardrail to single slope CIP concrete barrier either with engineering opinion or crash testing.</a:t>
            </a:r>
          </a:p>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31” guiderail to F-shape and single slope CIP concrete barrier transition along the side of the road is a very common application.</a:t>
            </a:r>
          </a:p>
          <a:p>
            <a:pPr lvl="1" indent="-285750" algn="l">
              <a:spcBef>
                <a:spcPts val="0"/>
              </a:spcBef>
              <a:buFont typeface="Arial" panose="020B0604020202020204" pitchFamily="34" charset="0"/>
              <a:buChar char="•"/>
            </a:pPr>
            <a:r>
              <a:rPr lang="en-US" sz="1800" dirty="0">
                <a:solidFill>
                  <a:schemeClr val="tx1"/>
                </a:solidFill>
              </a:rPr>
              <a:t>There is already a MASH compliant thrie-beam to F-shape bridge barrier. However, the end of the bridge is modified where the thrie-beam connects.</a:t>
            </a:r>
          </a:p>
          <a:p>
            <a:pPr lvl="1" indent="-285750" algn="l">
              <a:spcBef>
                <a:spcPts val="0"/>
              </a:spcBef>
              <a:buFont typeface="Arial" panose="020B0604020202020204" pitchFamily="34" charset="0"/>
              <a:buChar char="•"/>
            </a:pPr>
            <a:r>
              <a:rPr lang="en-US" sz="1800" dirty="0">
                <a:solidFill>
                  <a:schemeClr val="tx1"/>
                </a:solidFill>
              </a:rPr>
              <a:t>Can this MASH compliant thrie beam transition be modified to connect to a F-shape for various heights and 42” high single slope CIP barrier without modifying the end?</a:t>
            </a:r>
          </a:p>
        </p:txBody>
      </p:sp>
      <p:sp>
        <p:nvSpPr>
          <p:cNvPr id="8" name="Text Box 1"/>
          <p:cNvSpPr txBox="1"/>
          <p:nvPr/>
        </p:nvSpPr>
        <p:spPr>
          <a:xfrm>
            <a:off x="731520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2019-19-LSRB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06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9530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Literature Review and Engineering Analysis</a:t>
            </a:r>
          </a:p>
          <a:p>
            <a:pPr marL="742950" lvl="1" indent="-285750" algn="l">
              <a:spcBef>
                <a:spcPts val="0"/>
              </a:spcBef>
              <a:spcAft>
                <a:spcPts val="600"/>
              </a:spcAft>
              <a:buFont typeface="Arial" panose="020B0604020202020204" pitchFamily="34" charset="0"/>
              <a:buChar char="•"/>
            </a:pPr>
            <a:r>
              <a:rPr lang="en-US" sz="1400" dirty="0">
                <a:solidFill>
                  <a:schemeClr val="tx1"/>
                </a:solidFill>
              </a:rPr>
              <a:t>Evaluate current TL-3 Thrie-beam transition designs</a:t>
            </a:r>
          </a:p>
          <a:p>
            <a:pPr marL="742950" lvl="1" indent="-285750" algn="l">
              <a:spcBef>
                <a:spcPts val="0"/>
              </a:spcBef>
              <a:spcAft>
                <a:spcPts val="600"/>
              </a:spcAft>
              <a:buFont typeface="Arial" panose="020B0604020202020204" pitchFamily="34" charset="0"/>
              <a:buChar char="•"/>
            </a:pPr>
            <a:r>
              <a:rPr lang="en-US" sz="1400" dirty="0">
                <a:solidFill>
                  <a:schemeClr val="tx1"/>
                </a:solidFill>
              </a:rPr>
              <a:t>Determine the critical transition design and evaluate the transition for TL-3 compliance</a:t>
            </a:r>
          </a:p>
          <a:p>
            <a:pPr marL="742950" lvl="1" indent="-285750" algn="l">
              <a:spcBef>
                <a:spcPts val="0"/>
              </a:spcBef>
              <a:spcAft>
                <a:spcPts val="600"/>
              </a:spcAft>
              <a:buFont typeface="Arial" panose="020B0604020202020204" pitchFamily="34" charset="0"/>
              <a:buChar char="•"/>
            </a:pPr>
            <a:r>
              <a:rPr lang="en-US" sz="1400" dirty="0">
                <a:solidFill>
                  <a:schemeClr val="tx1"/>
                </a:solidFill>
              </a:rPr>
              <a:t>Evaluate and perform MASH compliance via engineering opinion, simulation and/or crash testing</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Construction and Demolition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Full-Scale Crash Testing and Reporting</a:t>
            </a:r>
          </a:p>
          <a:p>
            <a:pPr marL="742950" lvl="1" indent="-285750" algn="l">
              <a:spcBef>
                <a:spcPts val="0"/>
              </a:spcBef>
              <a:spcAft>
                <a:spcPts val="600"/>
              </a:spcAft>
              <a:buFont typeface="Arial" panose="020B0604020202020204" pitchFamily="34" charset="0"/>
              <a:buChar char="•"/>
            </a:pPr>
            <a:r>
              <a:rPr lang="en-US" sz="1400" dirty="0">
                <a:solidFill>
                  <a:schemeClr val="tx1"/>
                </a:solidFill>
              </a:rPr>
              <a:t>Perform critical full-scale crash tests (budgeting for two crash tests)</a:t>
            </a:r>
          </a:p>
          <a:p>
            <a:pPr marL="742950" lvl="1" indent="-285750" algn="l">
              <a:spcBef>
                <a:spcPts val="0"/>
              </a:spcBef>
              <a:spcAft>
                <a:spcPts val="600"/>
              </a:spcAft>
              <a:buFont typeface="Arial" panose="020B0604020202020204" pitchFamily="34" charset="0"/>
              <a:buChar char="•"/>
            </a:pPr>
            <a:r>
              <a:rPr lang="en-US" sz="1400" dirty="0">
                <a:solidFill>
                  <a:schemeClr val="tx1"/>
                </a:solidFill>
              </a:rPr>
              <a:t>Provide a final report summarizing the details of the test installation, final drawings, and our finding and conclusions</a:t>
            </a:r>
          </a:p>
          <a:p>
            <a:pPr marL="742950" lvl="1" indent="-285750" algn="l">
              <a:spcBef>
                <a:spcPts val="0"/>
              </a:spcBef>
              <a:spcAft>
                <a:spcPts val="600"/>
              </a:spcAft>
              <a:buFont typeface="Arial" panose="020B0604020202020204" pitchFamily="34" charset="0"/>
              <a:buChar char="•"/>
            </a:pPr>
            <a:r>
              <a:rPr lang="en-US" sz="1400" dirty="0">
                <a:solidFill>
                  <a:schemeClr val="tx1"/>
                </a:solidFill>
              </a:rPr>
              <a:t>Provide engineering opinion on any acceptable variations </a:t>
            </a:r>
          </a:p>
          <a:p>
            <a:pPr algn="l">
              <a:spcBef>
                <a:spcPts val="0"/>
              </a:spcBef>
              <a:spcAft>
                <a:spcPts val="600"/>
              </a:spcAft>
            </a:pPr>
            <a:r>
              <a:rPr lang="en-US" sz="2000" b="1" dirty="0">
                <a:solidFill>
                  <a:schemeClr val="tx1"/>
                </a:solidFill>
              </a:rPr>
              <a:t>Deliverables </a:t>
            </a:r>
          </a:p>
          <a:p>
            <a:pPr algn="l">
              <a:spcBef>
                <a:spcPts val="0"/>
              </a:spcBef>
              <a:spcAft>
                <a:spcPts val="600"/>
              </a:spcAft>
            </a:pPr>
            <a:r>
              <a:rPr lang="en-US" sz="1800" dirty="0">
                <a:solidFill>
                  <a:schemeClr val="tx1"/>
                </a:solidFill>
              </a:rPr>
              <a:t>A report providing an evaluation of MASH TL-3 compliance of a Thrie-Beam transition from 31" W-Beam guardrail to single slope CIP concrete barrier. Include engineering opinion for MASH compliance for similar, less critical designs from various states which were not crash tested.</a:t>
            </a:r>
          </a:p>
        </p:txBody>
      </p:sp>
      <p:sp>
        <p:nvSpPr>
          <p:cNvPr id="7" name="Title 3">
            <a:extLst>
              <a:ext uri="{FF2B5EF4-FFF2-40B4-BE49-F238E27FC236}">
                <a16:creationId xmlns:a16="http://schemas.microsoft.com/office/drawing/2014/main" id="{963D42CC-0F88-4CD1-B128-7523611121AA}"/>
              </a:ext>
            </a:extLst>
          </p:cNvPr>
          <p:cNvSpPr>
            <a:spLocks noGrp="1"/>
          </p:cNvSpPr>
          <p:nvPr>
            <p:ph type="ctrTitle"/>
          </p:nvPr>
        </p:nvSpPr>
        <p:spPr>
          <a:xfrm>
            <a:off x="1219200" y="137102"/>
            <a:ext cx="6248400" cy="903534"/>
          </a:xfrm>
        </p:spPr>
        <p:txBody>
          <a:bodyPr/>
          <a:lstStyle/>
          <a:p>
            <a:pPr algn="l"/>
            <a:r>
              <a:rPr lang="en-US" sz="2000" b="1" dirty="0">
                <a:cs typeface="Times New Roman" panose="02020603050405020304" pitchFamily="18" charset="0"/>
              </a:rPr>
              <a:t>MASH TL-3 Thrie-Beam transition from 31" W-Beam guardrail to single slope CIP concrete barrier</a:t>
            </a:r>
          </a:p>
        </p:txBody>
      </p:sp>
      <p:sp>
        <p:nvSpPr>
          <p:cNvPr id="10" name="Text Box 1">
            <a:extLst>
              <a:ext uri="{FF2B5EF4-FFF2-40B4-BE49-F238E27FC236}">
                <a16:creationId xmlns:a16="http://schemas.microsoft.com/office/drawing/2014/main" id="{09BEF566-103B-4B53-B808-E28829CDE4E7}"/>
              </a:ext>
            </a:extLst>
          </p:cNvPr>
          <p:cNvSpPr txBox="1"/>
          <p:nvPr/>
        </p:nvSpPr>
        <p:spPr>
          <a:xfrm>
            <a:off x="731520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2019-19-LSRB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609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50292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342900" indent="-342900" algn="l">
              <a:spcBef>
                <a:spcPts val="0"/>
              </a:spcBef>
              <a:spcAft>
                <a:spcPts val="600"/>
              </a:spcAft>
              <a:buFont typeface="Arial" panose="020B0604020202020204" pitchFamily="34" charset="0"/>
              <a:buChar char="•"/>
            </a:pPr>
            <a:r>
              <a:rPr lang="en-US" sz="1800" dirty="0">
                <a:solidFill>
                  <a:schemeClr val="tx1"/>
                </a:solidFill>
              </a:rPr>
              <a:t>Transitions between w-beam and CIP concrete barriers is a common application.  </a:t>
            </a:r>
          </a:p>
          <a:p>
            <a:pPr marL="342900" indent="-342900" algn="l">
              <a:spcBef>
                <a:spcPts val="0"/>
              </a:spcBef>
              <a:spcAft>
                <a:spcPts val="600"/>
              </a:spcAft>
              <a:buFont typeface="Arial" panose="020B0604020202020204" pitchFamily="34" charset="0"/>
              <a:buChar char="•"/>
            </a:pPr>
            <a:r>
              <a:rPr lang="en-US" sz="1800" dirty="0">
                <a:solidFill>
                  <a:schemeClr val="tx1"/>
                </a:solidFill>
              </a:rPr>
              <a:t>As new MASH compliant barriers are being adopted by DOT’s, new transitions are needed in order to implement the new concrete barriers for use. </a:t>
            </a:r>
          </a:p>
          <a:p>
            <a:pPr algn="l">
              <a:spcBef>
                <a:spcPts val="0"/>
              </a:spcBef>
              <a:spcAft>
                <a:spcPts val="600"/>
              </a:spcAft>
            </a:pPr>
            <a:r>
              <a:rPr lang="en-US" sz="2000" b="1" dirty="0">
                <a:solidFill>
                  <a:schemeClr val="tx1"/>
                </a:solidFill>
              </a:rPr>
              <a:t>Funding</a:t>
            </a:r>
          </a:p>
          <a:p>
            <a:pPr algn="l">
              <a:spcBef>
                <a:spcPts val="0"/>
              </a:spcBef>
              <a:spcAft>
                <a:spcPts val="600"/>
              </a:spcAft>
            </a:pPr>
            <a:r>
              <a:rPr lang="en-US" sz="1800" dirty="0">
                <a:solidFill>
                  <a:schemeClr val="tx1"/>
                </a:solidFill>
              </a:rPr>
              <a:t>Total Estimated Cost = $140,000</a:t>
            </a:r>
          </a:p>
          <a:p>
            <a:pPr algn="l">
              <a:spcBef>
                <a:spcPts val="0"/>
              </a:spcBef>
              <a:spcAft>
                <a:spcPts val="600"/>
              </a:spcAft>
            </a:pPr>
            <a:r>
              <a:rPr lang="en-US" sz="2000" u="sng" dirty="0">
                <a:solidFill>
                  <a:schemeClr val="tx1"/>
                </a:solidFill>
              </a:rPr>
              <a:t>Note</a:t>
            </a:r>
            <a:r>
              <a:rPr lang="en-US" sz="2000" dirty="0">
                <a:solidFill>
                  <a:schemeClr val="tx1"/>
                </a:solidFill>
              </a:rPr>
              <a:t>: Budgeting for two full-scale crash tests on either single slope or F-shape. </a:t>
            </a:r>
          </a:p>
          <a:p>
            <a:pPr algn="l">
              <a:spcBef>
                <a:spcPts val="0"/>
              </a:spcBef>
              <a:spcAft>
                <a:spcPts val="600"/>
              </a:spcAft>
            </a:pPr>
            <a:endParaRPr lang="en-US" sz="2000" dirty="0">
              <a:solidFill>
                <a:schemeClr val="tx1"/>
              </a:solidFill>
            </a:endParaRPr>
          </a:p>
          <a:p>
            <a:pPr algn="l">
              <a:spcBef>
                <a:spcPts val="0"/>
              </a:spcBef>
              <a:spcAft>
                <a:spcPts val="600"/>
              </a:spcAft>
            </a:pPr>
            <a:r>
              <a:rPr lang="en-US" sz="2000" b="1" dirty="0">
                <a:solidFill>
                  <a:schemeClr val="tx1"/>
                </a:solidFill>
              </a:rPr>
              <a:t>Research Period </a:t>
            </a:r>
          </a:p>
          <a:p>
            <a:pPr algn="l">
              <a:spcBef>
                <a:spcPts val="0"/>
              </a:spcBef>
              <a:spcAft>
                <a:spcPts val="600"/>
              </a:spcAft>
            </a:pPr>
            <a:r>
              <a:rPr lang="en-US" sz="1800" dirty="0">
                <a:solidFill>
                  <a:schemeClr val="tx1"/>
                </a:solidFill>
              </a:rPr>
              <a:t>Work Schedule: (Project Duration = 10 months from initiation of the project)</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 3 months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3 = 4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9" name="Title 3">
            <a:extLst>
              <a:ext uri="{FF2B5EF4-FFF2-40B4-BE49-F238E27FC236}">
                <a16:creationId xmlns:a16="http://schemas.microsoft.com/office/drawing/2014/main" id="{EC10AA1E-9869-4650-86BB-C45DFEDAA58E}"/>
              </a:ext>
            </a:extLst>
          </p:cNvPr>
          <p:cNvSpPr>
            <a:spLocks noGrp="1"/>
          </p:cNvSpPr>
          <p:nvPr>
            <p:ph type="ctrTitle"/>
          </p:nvPr>
        </p:nvSpPr>
        <p:spPr>
          <a:xfrm>
            <a:off x="1219200" y="137102"/>
            <a:ext cx="6248400" cy="903534"/>
          </a:xfrm>
        </p:spPr>
        <p:txBody>
          <a:bodyPr/>
          <a:lstStyle/>
          <a:p>
            <a:pPr algn="l"/>
            <a:r>
              <a:rPr lang="en-US" sz="2000" b="1" dirty="0">
                <a:cs typeface="Times New Roman" panose="02020603050405020304" pitchFamily="18" charset="0"/>
              </a:rPr>
              <a:t>MASH TL-3 Thrie-Beam transition from 31" W-Beam guardrail to single slope CIP concrete barrier</a:t>
            </a:r>
          </a:p>
        </p:txBody>
      </p:sp>
      <p:sp>
        <p:nvSpPr>
          <p:cNvPr id="10" name="Text Box 1">
            <a:extLst>
              <a:ext uri="{FF2B5EF4-FFF2-40B4-BE49-F238E27FC236}">
                <a16:creationId xmlns:a16="http://schemas.microsoft.com/office/drawing/2014/main" id="{EC796C85-7AE4-40BA-8B57-6D531AD530B3}"/>
              </a:ext>
            </a:extLst>
          </p:cNvPr>
          <p:cNvSpPr txBox="1"/>
          <p:nvPr/>
        </p:nvSpPr>
        <p:spPr>
          <a:xfrm>
            <a:off x="7315200" y="426944"/>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2019-19-LSRB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483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76200"/>
            <a:ext cx="6705600" cy="1116836"/>
          </a:xfrm>
        </p:spPr>
        <p:txBody>
          <a:bodyPr/>
          <a:lstStyle/>
          <a:p>
            <a:r>
              <a:rPr lang="en-US" sz="2400" b="1" dirty="0">
                <a:cs typeface="Times New Roman" panose="02020603050405020304" pitchFamily="18" charset="0"/>
              </a:rPr>
              <a:t>Determination of the Length-of-Need for Guardrail without Anchorage </a:t>
            </a:r>
            <a:br>
              <a:rPr lang="en-US" sz="2400" b="1" dirty="0">
                <a:cs typeface="Times New Roman" panose="02020603050405020304" pitchFamily="18" charset="0"/>
              </a:rPr>
            </a:br>
            <a:r>
              <a:rPr lang="en-US" sz="2400" b="1" dirty="0">
                <a:cs typeface="Times New Roman" panose="02020603050405020304" pitchFamily="18" charset="0"/>
              </a:rPr>
              <a:t>Phase 2: MASH Crash Testing</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marL="342900" indent="-342900" algn="l">
              <a:spcBef>
                <a:spcPts val="0"/>
              </a:spcBef>
              <a:spcAft>
                <a:spcPts val="600"/>
              </a:spcAft>
              <a:buFont typeface="Arial" panose="020B0604020202020204" pitchFamily="34" charset="0"/>
              <a:buChar char="•"/>
            </a:pPr>
            <a:r>
              <a:rPr lang="en-US" sz="1800" dirty="0">
                <a:solidFill>
                  <a:schemeClr val="tx1"/>
                </a:solidFill>
              </a:rPr>
              <a:t>Joe (WVDOT)</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Continuation of Phase 1</a:t>
            </a:r>
          </a:p>
          <a:p>
            <a:pPr lvl="1" indent="-285750" algn="l">
              <a:spcBef>
                <a:spcPts val="0"/>
              </a:spcBef>
              <a:buFont typeface="Arial" panose="020B0604020202020204" pitchFamily="34" charset="0"/>
              <a:buChar char="•"/>
            </a:pPr>
            <a:r>
              <a:rPr lang="en-US" sz="1800" dirty="0">
                <a:solidFill>
                  <a:schemeClr val="tx1"/>
                </a:solidFill>
              </a:rPr>
              <a:t>Evaluate the length-of-need for guardrail without anchorage through crash testing</a:t>
            </a:r>
          </a:p>
          <a:p>
            <a:pPr algn="l">
              <a:spcBef>
                <a:spcPts val="0"/>
              </a:spcBef>
              <a:spcAft>
                <a:spcPts val="600"/>
              </a:spcAft>
            </a:pPr>
            <a:r>
              <a:rPr lang="en-US" sz="2000" b="1" dirty="0">
                <a:solidFill>
                  <a:schemeClr val="tx1"/>
                </a:solidFill>
              </a:rPr>
              <a:t>Project Goal(s)</a:t>
            </a:r>
            <a:endParaRPr lang="en-US" sz="1000" dirty="0">
              <a:solidFill>
                <a:schemeClr val="tx1"/>
              </a:solidFill>
            </a:endParaRPr>
          </a:p>
          <a:p>
            <a:pPr lvl="1" indent="-285750" algn="l">
              <a:spcBef>
                <a:spcPts val="0"/>
              </a:spcBef>
              <a:buFont typeface="Arial" panose="020B0604020202020204" pitchFamily="34" charset="0"/>
              <a:buChar char="•"/>
            </a:pPr>
            <a:r>
              <a:rPr lang="en-US" sz="1800" dirty="0">
                <a:solidFill>
                  <a:schemeClr val="tx1"/>
                </a:solidFill>
              </a:rPr>
              <a:t>Evaluate the unanchored guardrail system developed in Phase 1 through full-scale MASH crash testing</a:t>
            </a:r>
          </a:p>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Phase 1 prioritized in FY19</a:t>
            </a:r>
          </a:p>
          <a:p>
            <a:pPr lvl="1" indent="-285750" algn="l">
              <a:spcBef>
                <a:spcPts val="0"/>
              </a:spcBef>
              <a:buFont typeface="Arial" panose="020B0604020202020204" pitchFamily="34" charset="0"/>
              <a:buChar char="•"/>
            </a:pPr>
            <a:r>
              <a:rPr lang="en-US" sz="1800" dirty="0">
                <a:solidFill>
                  <a:schemeClr val="tx1"/>
                </a:solidFill>
              </a:rPr>
              <a:t>Phase 1 determines the LON through computer simulation</a:t>
            </a:r>
          </a:p>
          <a:p>
            <a:pPr lvl="1" indent="-285750" algn="l">
              <a:spcBef>
                <a:spcPts val="0"/>
              </a:spcBef>
              <a:buFont typeface="Arial" panose="020B0604020202020204" pitchFamily="34" charset="0"/>
              <a:buChar char="•"/>
            </a:pPr>
            <a:r>
              <a:rPr lang="en-US" sz="1800" dirty="0">
                <a:solidFill>
                  <a:schemeClr val="tx1"/>
                </a:solidFill>
              </a:rPr>
              <a:t>Phase 1 completes component testing to validate computer models</a:t>
            </a:r>
          </a:p>
          <a:p>
            <a:pPr lvl="1" indent="-285750" algn="l">
              <a:spcBef>
                <a:spcPts val="0"/>
              </a:spcBef>
              <a:buFont typeface="Arial" panose="020B0604020202020204" pitchFamily="34" charset="0"/>
              <a:buChar char="•"/>
            </a:pPr>
            <a:r>
              <a:rPr lang="en-US" sz="1800" dirty="0">
                <a:solidFill>
                  <a:schemeClr val="tx1"/>
                </a:solidFill>
              </a:rPr>
              <a:t>Phase 2 completed project with MASH crash testing</a:t>
            </a:r>
          </a:p>
          <a:p>
            <a:pPr lvl="1" indent="-285750" algn="l">
              <a:spcBef>
                <a:spcPts val="0"/>
              </a:spcBef>
              <a:buFont typeface="Arial" panose="020B0604020202020204" pitchFamily="34" charset="0"/>
              <a:buChar char="•"/>
            </a:pPr>
            <a:endParaRPr lang="en-US" sz="18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2019-20-LSRB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182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768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G9 </a:t>
            </a:r>
            <a:r>
              <a:rPr lang="en-US" sz="1800" dirty="0" err="1">
                <a:solidFill>
                  <a:schemeClr val="tx1"/>
                </a:solidFill>
              </a:rPr>
              <a:t>thrie</a:t>
            </a:r>
            <a:r>
              <a:rPr lang="en-US" sz="1800" dirty="0">
                <a:solidFill>
                  <a:schemeClr val="tx1"/>
                </a:solidFill>
              </a:rPr>
              <a:t>-beam failed MASH testing</a:t>
            </a:r>
          </a:p>
          <a:p>
            <a:pPr lvl="1" indent="-285750" algn="l">
              <a:spcBef>
                <a:spcPts val="0"/>
              </a:spcBef>
              <a:buFont typeface="Arial" panose="020B0604020202020204" pitchFamily="34" charset="0"/>
              <a:buChar char="•"/>
            </a:pPr>
            <a:r>
              <a:rPr lang="en-US" sz="1800" dirty="0">
                <a:solidFill>
                  <a:schemeClr val="tx1"/>
                </a:solidFill>
              </a:rPr>
              <a:t>Need also exists for a transition and termination method</a:t>
            </a:r>
          </a:p>
          <a:p>
            <a:pPr lvl="1" indent="-285750" algn="l">
              <a:spcBef>
                <a:spcPts val="0"/>
              </a:spcBef>
              <a:buFont typeface="Arial" panose="020B0604020202020204" pitchFamily="34" charset="0"/>
              <a:buChar char="•"/>
            </a:pPr>
            <a:r>
              <a:rPr lang="en-US" sz="1800" dirty="0">
                <a:solidFill>
                  <a:schemeClr val="tx1"/>
                </a:solidFill>
              </a:rPr>
              <a:t>Crash testing for the transition will be balloted for prioritization next year because of budgetary concerns</a:t>
            </a:r>
          </a:p>
          <a:p>
            <a:pPr lvl="1" indent="-285750" algn="l">
              <a:spcBef>
                <a:spcPts val="0"/>
              </a:spcBef>
              <a:buFont typeface="Arial" panose="020B0604020202020204" pitchFamily="34" charset="0"/>
              <a:buChar char="•"/>
            </a:pPr>
            <a:r>
              <a:rPr lang="en-US" sz="1800" dirty="0">
                <a:solidFill>
                  <a:schemeClr val="tx1"/>
                </a:solidFill>
              </a:rPr>
              <a:t>Development of termination method will be balloted for prioritization next year because of budgetary concerns</a:t>
            </a:r>
          </a:p>
          <a:p>
            <a:pPr algn="l">
              <a:spcBef>
                <a:spcPts val="0"/>
              </a:spcBef>
              <a:spcAft>
                <a:spcPts val="600"/>
              </a:spcAft>
            </a:pPr>
            <a:r>
              <a:rPr lang="en-US" sz="2000" b="1" dirty="0">
                <a:solidFill>
                  <a:schemeClr val="tx1"/>
                </a:solidFill>
              </a:rPr>
              <a:t>Proposed Work Plan</a:t>
            </a:r>
          </a:p>
          <a:p>
            <a:pPr lvl="1" indent="-285750" algn="l">
              <a:spcBef>
                <a:spcPts val="0"/>
              </a:spcBef>
              <a:buFont typeface="Arial" panose="020B0604020202020204" pitchFamily="34" charset="0"/>
              <a:buChar char="•"/>
            </a:pPr>
            <a:r>
              <a:rPr lang="en-US" sz="1800" dirty="0">
                <a:solidFill>
                  <a:schemeClr val="tx1"/>
                </a:solidFill>
              </a:rPr>
              <a:t>Task 1: Literature and Engineering Review</a:t>
            </a:r>
          </a:p>
          <a:p>
            <a:pPr lvl="2" indent="-285750" algn="l">
              <a:spcBef>
                <a:spcPts val="0"/>
              </a:spcBef>
              <a:buFont typeface="Arial" panose="020B0604020202020204" pitchFamily="34" charset="0"/>
              <a:buChar char="•"/>
            </a:pPr>
            <a:r>
              <a:rPr lang="en-US" sz="1400" dirty="0">
                <a:solidFill>
                  <a:schemeClr val="tx1"/>
                </a:solidFill>
              </a:rPr>
              <a:t>Review previous literature and research</a:t>
            </a:r>
          </a:p>
          <a:p>
            <a:pPr lvl="2" indent="-285750" algn="l">
              <a:spcBef>
                <a:spcPts val="0"/>
              </a:spcBef>
              <a:buFont typeface="Arial" panose="020B0604020202020204" pitchFamily="34" charset="0"/>
              <a:buChar char="•"/>
            </a:pPr>
            <a:r>
              <a:rPr lang="en-US" sz="1400" dirty="0">
                <a:solidFill>
                  <a:schemeClr val="tx1"/>
                </a:solidFill>
              </a:rPr>
              <a:t>Preliminary analysis preparing for simulation</a:t>
            </a:r>
          </a:p>
          <a:p>
            <a:pPr lvl="1" indent="-285750" algn="l">
              <a:spcBef>
                <a:spcPts val="0"/>
              </a:spcBef>
              <a:buFont typeface="Arial" panose="020B0604020202020204" pitchFamily="34" charset="0"/>
              <a:buChar char="•"/>
            </a:pPr>
            <a:r>
              <a:rPr lang="en-US" sz="1800" dirty="0">
                <a:solidFill>
                  <a:schemeClr val="tx1"/>
                </a:solidFill>
              </a:rPr>
              <a:t>Task 2: Computer Modeling and Simulation</a:t>
            </a:r>
          </a:p>
          <a:p>
            <a:pPr lvl="2" indent="-285750" algn="l">
              <a:spcBef>
                <a:spcPts val="0"/>
              </a:spcBef>
              <a:buFont typeface="Arial" panose="020B0604020202020204" pitchFamily="34" charset="0"/>
              <a:buChar char="•"/>
            </a:pPr>
            <a:r>
              <a:rPr lang="en-US" sz="1400" dirty="0">
                <a:solidFill>
                  <a:schemeClr val="tx1"/>
                </a:solidFill>
              </a:rPr>
              <a:t>Develop roadside, median, and transition systems</a:t>
            </a:r>
          </a:p>
          <a:p>
            <a:pPr lvl="1" indent="-285750" algn="l">
              <a:spcBef>
                <a:spcPts val="0"/>
              </a:spcBef>
              <a:buFont typeface="Arial" panose="020B0604020202020204" pitchFamily="34" charset="0"/>
              <a:buChar char="•"/>
            </a:pPr>
            <a:r>
              <a:rPr lang="en-US" sz="1800" dirty="0">
                <a:solidFill>
                  <a:schemeClr val="tx1"/>
                </a:solidFill>
              </a:rPr>
              <a:t>Task 3: MASH Crash Testing</a:t>
            </a:r>
          </a:p>
          <a:p>
            <a:pPr lvl="2" indent="-285750" algn="l">
              <a:spcBef>
                <a:spcPts val="0"/>
              </a:spcBef>
              <a:buFont typeface="Arial" panose="020B0604020202020204" pitchFamily="34" charset="0"/>
              <a:buChar char="•"/>
            </a:pPr>
            <a:r>
              <a:rPr lang="en-US" sz="1400" dirty="0">
                <a:solidFill>
                  <a:schemeClr val="tx1"/>
                </a:solidFill>
              </a:rPr>
              <a:t>Crash test the roadside and median systems to MASH TL-3. </a:t>
            </a:r>
          </a:p>
          <a:p>
            <a:pPr lvl="1" indent="-285750" algn="l">
              <a:spcBef>
                <a:spcPts val="0"/>
              </a:spcBef>
              <a:buFont typeface="Arial" panose="020B0604020202020204" pitchFamily="34" charset="0"/>
              <a:buChar char="•"/>
            </a:pPr>
            <a:r>
              <a:rPr lang="en-US" sz="1800" dirty="0">
                <a:solidFill>
                  <a:schemeClr val="tx1"/>
                </a:solidFill>
              </a:rPr>
              <a:t>Task 4: Reporting</a:t>
            </a:r>
          </a:p>
          <a:p>
            <a:pPr lvl="2" indent="-285750" algn="l">
              <a:spcBef>
                <a:spcPts val="0"/>
              </a:spcBef>
              <a:buFont typeface="Arial" panose="020B0604020202020204" pitchFamily="34" charset="0"/>
              <a:buChar char="•"/>
            </a:pPr>
            <a:r>
              <a:rPr lang="en-US" sz="1400" dirty="0">
                <a:solidFill>
                  <a:schemeClr val="tx1"/>
                </a:solidFill>
              </a:rPr>
              <a:t>Complete the final technical report documenting all of the work completed in this project. </a:t>
            </a:r>
          </a:p>
          <a:p>
            <a:pPr algn="l">
              <a:spcBef>
                <a:spcPts val="0"/>
              </a:spcBef>
              <a:spcAft>
                <a:spcPts val="600"/>
              </a:spcAft>
            </a:pPr>
            <a:endParaRPr lang="en-US" sz="18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2019-13-LSRB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p:cNvSpPr txBox="1">
            <a:spLocks/>
          </p:cNvSpPr>
          <p:nvPr/>
        </p:nvSpPr>
        <p:spPr>
          <a:xfrm>
            <a:off x="1143000" y="137102"/>
            <a:ext cx="6400800"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Design and Testing of a MASH TL-3 Thrie-Beam System for Roadside and Median Applications</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30672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768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lvl="1" indent="-285750" algn="l">
              <a:spcBef>
                <a:spcPts val="0"/>
              </a:spcBef>
              <a:buFont typeface="Arial" panose="020B0604020202020204" pitchFamily="34" charset="0"/>
              <a:buChar char="•"/>
            </a:pPr>
            <a:r>
              <a:rPr lang="en-US" sz="1800" dirty="0">
                <a:solidFill>
                  <a:schemeClr val="tx1"/>
                </a:solidFill>
              </a:rPr>
              <a:t>Task 1: MASH Crash Testing</a:t>
            </a:r>
          </a:p>
          <a:p>
            <a:pPr lvl="2" indent="-285750" algn="l">
              <a:spcBef>
                <a:spcPts val="0"/>
              </a:spcBef>
              <a:buFont typeface="Arial" panose="020B0604020202020204" pitchFamily="34" charset="0"/>
              <a:buChar char="•"/>
            </a:pPr>
            <a:r>
              <a:rPr lang="en-US" sz="1400" dirty="0">
                <a:solidFill>
                  <a:schemeClr val="tx1"/>
                </a:solidFill>
              </a:rPr>
              <a:t>Crash test the guardrail system to MASH TL-3. </a:t>
            </a:r>
          </a:p>
          <a:p>
            <a:pPr algn="l">
              <a:spcBef>
                <a:spcPts val="0"/>
              </a:spcBef>
              <a:spcAft>
                <a:spcPts val="600"/>
              </a:spcAft>
            </a:pPr>
            <a:r>
              <a:rPr lang="en-US" sz="2000" b="1" dirty="0">
                <a:solidFill>
                  <a:schemeClr val="tx1"/>
                </a:solidFill>
              </a:rPr>
              <a:t>Deliverables </a:t>
            </a:r>
          </a:p>
          <a:p>
            <a:pPr lvl="1" indent="-285750" algn="l">
              <a:spcBef>
                <a:spcPts val="0"/>
              </a:spcBef>
              <a:buFont typeface="Arial" panose="020B0604020202020204" pitchFamily="34" charset="0"/>
              <a:buChar char="•"/>
            </a:pPr>
            <a:r>
              <a:rPr lang="en-US" sz="1800" dirty="0">
                <a:solidFill>
                  <a:schemeClr val="tx1"/>
                </a:solidFill>
              </a:rPr>
              <a:t>Minimum required length-of-need for a guardrail system without anchorage</a:t>
            </a:r>
          </a:p>
          <a:p>
            <a:pPr lvl="1" indent="-285750" algn="l">
              <a:spcBef>
                <a:spcPts val="0"/>
              </a:spcBef>
              <a:buFont typeface="Arial" panose="020B0604020202020204" pitchFamily="34" charset="0"/>
              <a:buChar char="•"/>
            </a:pPr>
            <a:r>
              <a:rPr lang="en-US" sz="1800" dirty="0">
                <a:solidFill>
                  <a:schemeClr val="tx1"/>
                </a:solidFill>
              </a:rPr>
              <a:t>Technical report documenting all of the work completed in this project</a:t>
            </a:r>
          </a:p>
          <a:p>
            <a:pPr algn="l">
              <a:spcBef>
                <a:spcPts val="0"/>
              </a:spcBef>
              <a:spcAft>
                <a:spcPts val="600"/>
              </a:spcAft>
            </a:pPr>
            <a:r>
              <a:rPr lang="en-US" sz="2000" b="1" dirty="0">
                <a:solidFill>
                  <a:schemeClr val="tx1"/>
                </a:solidFill>
              </a:rPr>
              <a:t>Urgency and Expected Benefit</a:t>
            </a:r>
          </a:p>
          <a:p>
            <a:pPr lvl="1" indent="-285750" algn="l">
              <a:spcBef>
                <a:spcPts val="0"/>
              </a:spcBef>
              <a:buFont typeface="Arial" panose="020B0604020202020204" pitchFamily="34" charset="0"/>
              <a:buChar char="•"/>
            </a:pPr>
            <a:r>
              <a:rPr lang="en-US" sz="1800" dirty="0">
                <a:solidFill>
                  <a:schemeClr val="tx1"/>
                </a:solidFill>
              </a:rPr>
              <a:t>Guidance is needed for safely installing guardrail systems before anchorage is installed</a:t>
            </a:r>
          </a:p>
          <a:p>
            <a:pPr lvl="1" indent="-285750" algn="l">
              <a:spcBef>
                <a:spcPts val="0"/>
              </a:spcBef>
              <a:buFont typeface="Arial" panose="020B0604020202020204" pitchFamily="34" charset="0"/>
              <a:buChar char="•"/>
            </a:pPr>
            <a:r>
              <a:rPr lang="en-US" sz="1800" dirty="0">
                <a:solidFill>
                  <a:schemeClr val="tx1"/>
                </a:solidFill>
              </a:rPr>
              <a:t>States will be able to safely protect errant motorists under this unanchored condition</a:t>
            </a:r>
            <a:endParaRPr lang="en-US" sz="2000" b="1" dirty="0">
              <a:solidFill>
                <a:schemeClr val="tx1"/>
              </a:solidFill>
            </a:endParaRPr>
          </a:p>
          <a:p>
            <a:pPr algn="l">
              <a:spcBef>
                <a:spcPts val="0"/>
              </a:spcBef>
              <a:spcAft>
                <a:spcPts val="600"/>
              </a:spcAft>
            </a:pPr>
            <a:r>
              <a:rPr lang="en-US" sz="2000" b="1" dirty="0">
                <a:solidFill>
                  <a:schemeClr val="tx1"/>
                </a:solidFill>
              </a:rPr>
              <a:t>Funding</a:t>
            </a:r>
          </a:p>
          <a:p>
            <a:pPr lvl="1" indent="-285750" algn="l">
              <a:spcBef>
                <a:spcPts val="0"/>
              </a:spcBef>
              <a:buFont typeface="Arial" panose="020B0604020202020204" pitchFamily="34" charset="0"/>
              <a:buChar char="•"/>
            </a:pPr>
            <a:r>
              <a:rPr lang="en-US" sz="1800" dirty="0">
                <a:solidFill>
                  <a:schemeClr val="tx1"/>
                </a:solidFill>
              </a:rPr>
              <a:t>$130,000</a:t>
            </a: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lvl="1" indent="-285750" algn="l">
              <a:spcBef>
                <a:spcPts val="0"/>
              </a:spcBef>
              <a:buFont typeface="Arial" panose="020B0604020202020204" pitchFamily="34" charset="0"/>
              <a:buChar char="•"/>
            </a:pPr>
            <a:r>
              <a:rPr lang="en-US" sz="1800" dirty="0">
                <a:solidFill>
                  <a:schemeClr val="tx1"/>
                </a:solidFill>
              </a:rPr>
              <a:t>9 months</a:t>
            </a:r>
            <a:endParaRPr lang="en-US" sz="2000" b="1"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2019-20-LSRB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p:cNvSpPr txBox="1">
            <a:spLocks/>
          </p:cNvSpPr>
          <p:nvPr/>
        </p:nvSpPr>
        <p:spPr>
          <a:xfrm>
            <a:off x="1143000" y="137102"/>
            <a:ext cx="6400800"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Design and Testing of a MASH TL-3 Thrie-Beam System for Roadside and Median Applications</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59396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Steel Post Downstream End Anchor </a:t>
            </a:r>
          </a:p>
        </p:txBody>
      </p:sp>
      <p:sp>
        <p:nvSpPr>
          <p:cNvPr id="6" name="Rectangle 3"/>
          <p:cNvSpPr txBox="1">
            <a:spLocks noChangeArrowheads="1"/>
          </p:cNvSpPr>
          <p:nvPr/>
        </p:nvSpPr>
        <p:spPr>
          <a:xfrm>
            <a:off x="228600" y="1140823"/>
            <a:ext cx="8686800" cy="266917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PS Developers: </a:t>
            </a:r>
            <a:r>
              <a:rPr lang="en-US" sz="1800" dirty="0">
                <a:solidFill>
                  <a:schemeClr val="tx1"/>
                </a:solidFill>
              </a:rPr>
              <a:t>Jeff (AK)</a:t>
            </a:r>
          </a:p>
          <a:p>
            <a:pPr algn="l">
              <a:spcBef>
                <a:spcPts val="0"/>
              </a:spcBef>
              <a:spcAft>
                <a:spcPts val="600"/>
              </a:spcAft>
            </a:pPr>
            <a:r>
              <a:rPr lang="en-US" sz="1800" b="1" dirty="0">
                <a:solidFill>
                  <a:schemeClr val="tx1"/>
                </a:solidFill>
              </a:rPr>
              <a:t>Project Synopsis</a:t>
            </a:r>
          </a:p>
          <a:p>
            <a:pPr lvl="1" indent="-285750" algn="l">
              <a:spcBef>
                <a:spcPts val="0"/>
              </a:spcBef>
              <a:buFont typeface="Arial" panose="020B0604020202020204" pitchFamily="34" charset="0"/>
              <a:buChar char="•"/>
            </a:pPr>
            <a:r>
              <a:rPr lang="en-US" sz="1600" dirty="0">
                <a:solidFill>
                  <a:schemeClr val="tx1"/>
                </a:solidFill>
              </a:rPr>
              <a:t>Evaluate design alternatives for Steel Post Downstream End Anchor for 31” w-beam guardrail and conduct crash testing under MASH 2016 conditions.  Project will use analysis, simulation, as required, and conduct full-scale testing necessary to obtain an eligibility letter.</a:t>
            </a:r>
          </a:p>
          <a:p>
            <a:pPr lvl="1" indent="-285750" algn="l">
              <a:spcBef>
                <a:spcPts val="0"/>
              </a:spcBef>
              <a:buFont typeface="Arial" panose="020B0604020202020204" pitchFamily="34" charset="0"/>
              <a:buChar char="•"/>
            </a:pPr>
            <a:endParaRPr lang="en-US" sz="1600" dirty="0">
              <a:solidFill>
                <a:schemeClr val="tx1"/>
              </a:solidFill>
            </a:endParaRPr>
          </a:p>
          <a:p>
            <a:pPr algn="l">
              <a:spcBef>
                <a:spcPts val="0"/>
              </a:spcBef>
              <a:spcAft>
                <a:spcPts val="600"/>
              </a:spcAft>
            </a:pPr>
            <a:r>
              <a:rPr lang="en-US" sz="1800" b="1" dirty="0">
                <a:solidFill>
                  <a:schemeClr val="tx1"/>
                </a:solidFill>
              </a:rPr>
              <a:t>Project Goal(s)</a:t>
            </a:r>
          </a:p>
          <a:p>
            <a:pPr algn="l">
              <a:spcBef>
                <a:spcPts val="0"/>
              </a:spcBef>
              <a:spcAft>
                <a:spcPts val="600"/>
              </a:spcAft>
            </a:pPr>
            <a:r>
              <a:rPr lang="en-US" sz="1600" dirty="0">
                <a:solidFill>
                  <a:schemeClr val="tx1"/>
                </a:solidFill>
              </a:rPr>
              <a:t>Design and test a steel post downstream end anchor as an alternative to existing MASH 2016 compliant w-beam guardrail end anchors that use timber posts.  </a:t>
            </a:r>
          </a:p>
        </p:txBody>
      </p:sp>
      <p:sp>
        <p:nvSpPr>
          <p:cNvPr id="8"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2019-36-LSRB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28600" y="3886200"/>
            <a:ext cx="5791200" cy="22098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Project Background</a:t>
            </a:r>
          </a:p>
          <a:p>
            <a:pPr lvl="1" indent="-285750" algn="l">
              <a:spcBef>
                <a:spcPts val="0"/>
              </a:spcBef>
              <a:buFont typeface="Arial" panose="020B0604020202020204" pitchFamily="34" charset="0"/>
              <a:buChar char="•"/>
            </a:pPr>
            <a:r>
              <a:rPr lang="en-US" sz="1600" dirty="0">
                <a:solidFill>
                  <a:schemeClr val="tx1"/>
                </a:solidFill>
              </a:rPr>
              <a:t>Wood anchor posts have failed in testing. Need for material w/ consistent and reliable material properties.</a:t>
            </a:r>
          </a:p>
          <a:p>
            <a:pPr lvl="1" indent="-285750" algn="l">
              <a:spcBef>
                <a:spcPts val="0"/>
              </a:spcBef>
              <a:buFont typeface="Arial" panose="020B0604020202020204" pitchFamily="34" charset="0"/>
              <a:buChar char="•"/>
            </a:pPr>
            <a:r>
              <a:rPr lang="en-US" sz="1600" dirty="0">
                <a:solidFill>
                  <a:schemeClr val="tx1"/>
                </a:solidFill>
              </a:rPr>
              <a:t>BCT Timber posts in BCT Post Sleeves: maintenance issues.</a:t>
            </a:r>
          </a:p>
          <a:p>
            <a:pPr lvl="1" indent="-285750" algn="l">
              <a:spcBef>
                <a:spcPts val="0"/>
              </a:spcBef>
              <a:buFont typeface="Arial" panose="020B0604020202020204" pitchFamily="34" charset="0"/>
              <a:buChar char="•"/>
            </a:pPr>
            <a:r>
              <a:rPr lang="en-US" sz="1600" dirty="0">
                <a:solidFill>
                  <a:schemeClr val="tx1"/>
                </a:solidFill>
              </a:rPr>
              <a:t>Alternative: steel posts easier to maintain (?), more dependable than wood posts (?)</a:t>
            </a:r>
          </a:p>
          <a:p>
            <a:pPr lvl="1" indent="-285750" algn="l">
              <a:spcBef>
                <a:spcPts val="0"/>
              </a:spcBef>
              <a:buFont typeface="Arial" panose="020B0604020202020204" pitchFamily="34" charset="0"/>
              <a:buChar char="•"/>
            </a:pPr>
            <a:r>
              <a:rPr lang="en-US" sz="1600" dirty="0">
                <a:solidFill>
                  <a:schemeClr val="tx1"/>
                </a:solidFill>
              </a:rPr>
              <a:t>Steel posts (direct bury or in tubes) </a:t>
            </a:r>
            <a:r>
              <a:rPr lang="en-US" sz="1600" dirty="0">
                <a:solidFill>
                  <a:schemeClr val="tx1"/>
                </a:solidFill>
                <a:sym typeface="Wingdings" panose="05000000000000000000" pitchFamily="2" charset="2"/>
              </a:rPr>
              <a:t></a:t>
            </a:r>
            <a:r>
              <a:rPr lang="en-US" sz="1600" dirty="0">
                <a:solidFill>
                  <a:schemeClr val="tx1"/>
                </a:solidFill>
              </a:rPr>
              <a:t> easier replacement /maintenance, durability</a:t>
            </a:r>
          </a:p>
        </p:txBody>
      </p:sp>
      <p:pic>
        <p:nvPicPr>
          <p:cNvPr id="5" name="Picture 4"/>
          <p:cNvPicPr>
            <a:picLocks noChangeAspect="1"/>
          </p:cNvPicPr>
          <p:nvPr/>
        </p:nvPicPr>
        <p:blipFill>
          <a:blip r:embed="rId3"/>
          <a:stretch>
            <a:fillRect/>
          </a:stretch>
        </p:blipFill>
        <p:spPr>
          <a:xfrm>
            <a:off x="6019800" y="4191000"/>
            <a:ext cx="3006067" cy="1752600"/>
          </a:xfrm>
          <a:prstGeom prst="rect">
            <a:avLst/>
          </a:prstGeom>
        </p:spPr>
      </p:pic>
    </p:spTree>
    <p:extLst>
      <p:ext uri="{BB962C8B-B14F-4D97-AF65-F5344CB8AC3E}">
        <p14:creationId xmlns:p14="http://schemas.microsoft.com/office/powerpoint/2010/main" val="3334582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763000"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1. Design Development &amp; Finite Element Investigation.</a:t>
            </a:r>
          </a:p>
          <a:p>
            <a:pPr algn="l">
              <a:spcBef>
                <a:spcPts val="0"/>
              </a:spcBef>
              <a:spcAft>
                <a:spcPts val="300"/>
              </a:spcAft>
            </a:pPr>
            <a:r>
              <a:rPr lang="en-US" sz="1600" dirty="0">
                <a:solidFill>
                  <a:schemeClr val="tx1"/>
                </a:solidFill>
              </a:rPr>
              <a:t>      Develop design system</a:t>
            </a:r>
          </a:p>
          <a:p>
            <a:pPr algn="l">
              <a:spcBef>
                <a:spcPts val="0"/>
              </a:spcBef>
              <a:spcAft>
                <a:spcPts val="300"/>
              </a:spcAft>
            </a:pPr>
            <a:r>
              <a:rPr lang="en-US" sz="1600" dirty="0">
                <a:solidFill>
                  <a:schemeClr val="tx1"/>
                </a:solidFill>
              </a:rPr>
              <a:t>      Conduct finite element simulation as design aid and to investigate CIP for full-scale crash testing. </a:t>
            </a:r>
          </a:p>
          <a:p>
            <a:pPr marL="285750" indent="-285750" algn="l">
              <a:spcBef>
                <a:spcPts val="0"/>
              </a:spcBef>
              <a:spcAft>
                <a:spcPts val="300"/>
              </a:spcAft>
              <a:buFont typeface="Wingdings" panose="05000000000000000000" pitchFamily="2" charset="2"/>
              <a:buChar char="§"/>
            </a:pPr>
            <a:endParaRPr lang="en-US" sz="1600" b="1" dirty="0">
              <a:solidFill>
                <a:schemeClr val="tx1"/>
              </a:solidFill>
            </a:endParaRP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2. Component Testing.</a:t>
            </a:r>
          </a:p>
          <a:p>
            <a:pPr marL="285750" indent="-285750" algn="l">
              <a:spcBef>
                <a:spcPts val="0"/>
              </a:spcBef>
              <a:spcAft>
                <a:spcPts val="300"/>
              </a:spcAft>
            </a:pPr>
            <a:r>
              <a:rPr lang="en-US" sz="1600" dirty="0">
                <a:solidFill>
                  <a:schemeClr val="tx1"/>
                </a:solidFill>
              </a:rPr>
              <a:t>      Develop appropriate component testing as design aid for the proposed system, and as preliminary    component behavior investigation.</a:t>
            </a:r>
          </a:p>
          <a:p>
            <a:pPr marL="285750" indent="-285750" algn="l">
              <a:spcBef>
                <a:spcPts val="0"/>
              </a:spcBef>
              <a:spcAft>
                <a:spcPts val="300"/>
              </a:spcAft>
              <a:buFont typeface="Wingdings" panose="05000000000000000000" pitchFamily="2" charset="2"/>
              <a:buChar char="§"/>
            </a:pPr>
            <a:endParaRPr lang="en-US" sz="1600" b="1" dirty="0">
              <a:solidFill>
                <a:schemeClr val="tx1"/>
              </a:solidFill>
            </a:endParaRP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3. System Construction &amp; Full-Scale Crash Testing.</a:t>
            </a:r>
          </a:p>
          <a:p>
            <a:pPr algn="l">
              <a:spcBef>
                <a:spcPts val="0"/>
              </a:spcBef>
              <a:spcAft>
                <a:spcPts val="300"/>
              </a:spcAft>
            </a:pPr>
            <a:r>
              <a:rPr lang="en-US" sz="1600" dirty="0">
                <a:solidFill>
                  <a:schemeClr val="tx1"/>
                </a:solidFill>
              </a:rPr>
              <a:t>      Build test article.</a:t>
            </a:r>
          </a:p>
          <a:p>
            <a:pPr algn="l">
              <a:spcBef>
                <a:spcPts val="0"/>
              </a:spcBef>
              <a:spcAft>
                <a:spcPts val="300"/>
              </a:spcAft>
            </a:pPr>
            <a:r>
              <a:rPr lang="en-US" sz="1600" dirty="0">
                <a:solidFill>
                  <a:schemeClr val="tx1"/>
                </a:solidFill>
              </a:rPr>
              <a:t>      Conduct full-scale crash testing.</a:t>
            </a:r>
          </a:p>
          <a:p>
            <a:pPr algn="l">
              <a:spcBef>
                <a:spcPts val="0"/>
              </a:spcBef>
              <a:spcAft>
                <a:spcPts val="300"/>
              </a:spcAft>
            </a:pPr>
            <a:endParaRPr lang="en-US" sz="1800" dirty="0">
              <a:solidFill>
                <a:schemeClr val="tx1"/>
              </a:solidFill>
            </a:endParaRPr>
          </a:p>
          <a:p>
            <a:pPr algn="l">
              <a:spcBef>
                <a:spcPts val="0"/>
              </a:spcBef>
              <a:spcAft>
                <a:spcPts val="600"/>
              </a:spcAft>
            </a:pPr>
            <a:r>
              <a:rPr lang="en-US" sz="2000" b="1" dirty="0">
                <a:solidFill>
                  <a:schemeClr val="tx1"/>
                </a:solidFill>
              </a:rPr>
              <a:t>Deliverables</a:t>
            </a:r>
          </a:p>
          <a:p>
            <a:pPr marL="285750" indent="-285750" algn="l">
              <a:spcBef>
                <a:spcPts val="0"/>
              </a:spcBef>
              <a:spcAft>
                <a:spcPts val="600"/>
              </a:spcAft>
              <a:buFont typeface="Wingdings" panose="05000000000000000000" pitchFamily="2" charset="2"/>
              <a:buChar char="§"/>
            </a:pPr>
            <a:r>
              <a:rPr lang="en-US" sz="1600" dirty="0">
                <a:solidFill>
                  <a:schemeClr val="tx1"/>
                </a:solidFill>
              </a:rPr>
              <a:t>Provide a downstream end anchor design that relies on steel posts.  Provide a crash test report and supporting materials sufficient for FHWA consideration of a MASH eligibility letter.</a:t>
            </a: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txBox="1">
            <a:spLocks/>
          </p:cNvSpPr>
          <p:nvPr/>
        </p:nvSpPr>
        <p:spPr>
          <a:xfrm>
            <a:off x="1773153" y="137102"/>
            <a:ext cx="6923171"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cs typeface="Times New Roman" panose="02020603050405020304" pitchFamily="18" charset="0"/>
              </a:rPr>
              <a:t>Steel Post Downstream End Anchor </a:t>
            </a:r>
          </a:p>
        </p:txBody>
      </p:sp>
      <p:sp>
        <p:nvSpPr>
          <p:cNvPr id="9"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2019-36-LSRB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3212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00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342900" indent="-342900" algn="l">
              <a:spcBef>
                <a:spcPts val="0"/>
              </a:spcBef>
              <a:spcAft>
                <a:spcPts val="300"/>
              </a:spcAft>
              <a:buFont typeface="Wingdings" panose="05000000000000000000" pitchFamily="2" charset="2"/>
              <a:buChar char="§"/>
            </a:pPr>
            <a:r>
              <a:rPr lang="en-US" sz="1800" dirty="0">
                <a:solidFill>
                  <a:schemeClr val="tx1"/>
                </a:solidFill>
              </a:rPr>
              <a:t>Failure of BCT timber posts in downstream end anchors suggests an alternative should be investigated.  Maintaining tension in a w-beam barrier system is critical to guardrail performance and reducing road user risk to an acceptable level.  </a:t>
            </a:r>
          </a:p>
          <a:p>
            <a:pPr marL="342900" indent="-342900" algn="l">
              <a:spcBef>
                <a:spcPts val="0"/>
              </a:spcBef>
              <a:spcAft>
                <a:spcPts val="300"/>
              </a:spcAft>
              <a:buFont typeface="Wingdings" panose="05000000000000000000" pitchFamily="2" charset="2"/>
              <a:buChar char="§"/>
            </a:pPr>
            <a:r>
              <a:rPr lang="en-US" sz="1800" dirty="0">
                <a:solidFill>
                  <a:schemeClr val="tx1"/>
                </a:solidFill>
              </a:rPr>
              <a:t>Improving ease of maintenance can reduce exposure of motorists to temporary work zones and equipment, and shorten the time maintenance personnel are exposed to traffic when working near open lanes of traffic.  </a:t>
            </a:r>
          </a:p>
          <a:p>
            <a:pPr marL="342900" indent="-342900" algn="l">
              <a:spcBef>
                <a:spcPts val="0"/>
              </a:spcBef>
              <a:spcAft>
                <a:spcPts val="300"/>
              </a:spcAft>
              <a:buFont typeface="Wingdings" panose="05000000000000000000" pitchFamily="2" charset="2"/>
              <a:buChar char="§"/>
            </a:pPr>
            <a:r>
              <a:rPr lang="en-US" sz="1800" dirty="0">
                <a:solidFill>
                  <a:schemeClr val="tx1"/>
                </a:solidFill>
              </a:rPr>
              <a:t>Steel posts are less prone to rot, pests, or undetected structural weakness or damage than wood posts.  Reducing use of wood posts where possible may provide immediate safety and service advantages. </a:t>
            </a:r>
          </a:p>
          <a:p>
            <a:pPr algn="l">
              <a:spcBef>
                <a:spcPts val="0"/>
              </a:spcBef>
              <a:spcAft>
                <a:spcPts val="600"/>
              </a:spcAft>
            </a:pPr>
            <a:endParaRPr lang="en-US" sz="1000" b="1" dirty="0">
              <a:solidFill>
                <a:schemeClr val="tx1"/>
              </a:solidFill>
            </a:endParaRPr>
          </a:p>
          <a:p>
            <a:pPr algn="l">
              <a:spcBef>
                <a:spcPts val="0"/>
              </a:spcBef>
              <a:spcAft>
                <a:spcPts val="600"/>
              </a:spcAft>
            </a:pPr>
            <a:r>
              <a:rPr lang="en-US" sz="2000" b="1" dirty="0">
                <a:solidFill>
                  <a:schemeClr val="tx1"/>
                </a:solidFill>
              </a:rPr>
              <a:t>Funding:  $170,000</a:t>
            </a:r>
          </a:p>
          <a:p>
            <a:pPr algn="l">
              <a:spcBef>
                <a:spcPts val="0"/>
              </a:spcBef>
              <a:spcAft>
                <a:spcPts val="600"/>
              </a:spcAft>
            </a:pPr>
            <a:endParaRPr lang="en-US" sz="1000" b="1" dirty="0">
              <a:solidFill>
                <a:schemeClr val="tx1"/>
              </a:solidFill>
            </a:endParaRPr>
          </a:p>
          <a:p>
            <a:pPr algn="l">
              <a:spcBef>
                <a:spcPts val="0"/>
              </a:spcBef>
              <a:spcAft>
                <a:spcPts val="600"/>
              </a:spcAft>
            </a:pPr>
            <a:r>
              <a:rPr lang="en-US" sz="2000" b="1" dirty="0">
                <a:solidFill>
                  <a:schemeClr val="tx1"/>
                </a:solidFill>
              </a:rPr>
              <a:t>Research Period : 18 months</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Steel Post Downstream End Anchor </a:t>
            </a:r>
          </a:p>
        </p:txBody>
      </p:sp>
      <p:sp>
        <p:nvSpPr>
          <p:cNvPr id="9"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2019-36-LSRB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0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BIB Terminal Additional Crash Testing</a:t>
            </a:r>
          </a:p>
        </p:txBody>
      </p:sp>
      <p:sp>
        <p:nvSpPr>
          <p:cNvPr id="6" name="Rectangle 3"/>
          <p:cNvSpPr txBox="1">
            <a:spLocks noChangeArrowheads="1"/>
          </p:cNvSpPr>
          <p:nvPr/>
        </p:nvSpPr>
        <p:spPr>
          <a:xfrm>
            <a:off x="273943" y="1140823"/>
            <a:ext cx="8467725" cy="495517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PS Developers: </a:t>
            </a:r>
            <a:r>
              <a:rPr lang="en-US" sz="1800" dirty="0">
                <a:solidFill>
                  <a:schemeClr val="tx1"/>
                </a:solidFill>
              </a:rPr>
              <a:t>Jeff (AK); Christopher (OR), Josh (CO), Fil (IL)</a:t>
            </a:r>
          </a:p>
          <a:p>
            <a:pPr algn="l">
              <a:spcBef>
                <a:spcPts val="0"/>
              </a:spcBef>
              <a:spcAft>
                <a:spcPts val="600"/>
              </a:spcAft>
            </a:pPr>
            <a:r>
              <a:rPr lang="en-US" sz="1800" b="1" dirty="0">
                <a:solidFill>
                  <a:schemeClr val="tx1"/>
                </a:solidFill>
              </a:rPr>
              <a:t>Project Synopsis</a:t>
            </a:r>
          </a:p>
          <a:p>
            <a:pPr lvl="1" indent="-285750" algn="l">
              <a:spcBef>
                <a:spcPts val="0"/>
              </a:spcBef>
              <a:buFont typeface="Arial" panose="020B0604020202020204" pitchFamily="34" charset="0"/>
              <a:buChar char="•"/>
            </a:pPr>
            <a:r>
              <a:rPr lang="en-US" sz="1600" dirty="0">
                <a:solidFill>
                  <a:schemeClr val="tx1"/>
                </a:solidFill>
              </a:rPr>
              <a:t>Conduct additional crash testing as required by FHWA, producing acceptable results under MASH conditions to qualify for an FHWA eligibility letter.  </a:t>
            </a:r>
          </a:p>
          <a:p>
            <a:pPr lvl="1" indent="-285750" algn="l">
              <a:spcBef>
                <a:spcPts val="0"/>
              </a:spcBef>
              <a:buFont typeface="Arial" panose="020B0604020202020204" pitchFamily="34" charset="0"/>
              <a:buChar char="•"/>
            </a:pPr>
            <a:r>
              <a:rPr lang="en-US" sz="1600" dirty="0">
                <a:solidFill>
                  <a:schemeClr val="tx1"/>
                </a:solidFill>
              </a:rPr>
              <a:t>Project will use analysis, simulation, as required, and conduct required testing</a:t>
            </a:r>
          </a:p>
          <a:p>
            <a:pPr lvl="1" indent="-285750" algn="l">
              <a:spcBef>
                <a:spcPts val="0"/>
              </a:spcBef>
              <a:buFont typeface="Arial" panose="020B0604020202020204" pitchFamily="34" charset="0"/>
              <a:buChar char="•"/>
            </a:pPr>
            <a:endParaRPr lang="en-US" sz="1600" dirty="0">
              <a:solidFill>
                <a:schemeClr val="tx1"/>
              </a:solidFill>
            </a:endParaRPr>
          </a:p>
          <a:p>
            <a:pPr algn="l">
              <a:spcBef>
                <a:spcPts val="0"/>
              </a:spcBef>
              <a:spcAft>
                <a:spcPts val="600"/>
              </a:spcAft>
            </a:pPr>
            <a:r>
              <a:rPr lang="en-US" sz="1800" b="1" dirty="0">
                <a:solidFill>
                  <a:schemeClr val="tx1"/>
                </a:solidFill>
              </a:rPr>
              <a:t>Project Goal(s)</a:t>
            </a:r>
          </a:p>
          <a:p>
            <a:pPr algn="l">
              <a:spcBef>
                <a:spcPts val="0"/>
              </a:spcBef>
              <a:spcAft>
                <a:spcPts val="600"/>
              </a:spcAft>
            </a:pPr>
            <a:r>
              <a:rPr lang="en-US" sz="1600" dirty="0">
                <a:solidFill>
                  <a:schemeClr val="tx1"/>
                </a:solidFill>
              </a:rPr>
              <a:t>Conduct additional crash testing required by revision to MASH16.  Additional crash testing is TBD.  </a:t>
            </a:r>
          </a:p>
          <a:p>
            <a:pPr algn="l">
              <a:spcBef>
                <a:spcPts val="0"/>
              </a:spcBef>
              <a:spcAft>
                <a:spcPts val="600"/>
              </a:spcAft>
            </a:pPr>
            <a:r>
              <a:rPr lang="en-US" sz="1600" dirty="0">
                <a:solidFill>
                  <a:schemeClr val="tx1"/>
                </a:solidFill>
              </a:rPr>
              <a:t>Tests 3-34 and 3-35 were conducted successfully with the following BIB configuration: 4:1 Foreslope/ 2:1 Backslope/ V-Ditch.  </a:t>
            </a:r>
          </a:p>
        </p:txBody>
      </p:sp>
      <p:pic>
        <p:nvPicPr>
          <p:cNvPr id="9" name="Picture 8"/>
          <p:cNvPicPr>
            <a:picLocks noChangeAspect="1"/>
          </p:cNvPicPr>
          <p:nvPr/>
        </p:nvPicPr>
        <p:blipFill rotWithShape="1">
          <a:blip r:embed="rId3"/>
          <a:srcRect l="41559" b="1242"/>
          <a:stretch/>
        </p:blipFill>
        <p:spPr>
          <a:xfrm>
            <a:off x="5547146" y="4343400"/>
            <a:ext cx="3152976" cy="1720516"/>
          </a:xfrm>
          <a:prstGeom prst="rect">
            <a:avLst/>
          </a:prstGeom>
          <a:ln w="38100">
            <a:solidFill>
              <a:srgbClr val="0070C0"/>
            </a:solidFill>
          </a:ln>
        </p:spPr>
      </p:pic>
      <p:sp>
        <p:nvSpPr>
          <p:cNvPr id="8"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2019-37-LSRB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49881" y="4343400"/>
            <a:ext cx="5255720" cy="1752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Project Background</a:t>
            </a:r>
          </a:p>
          <a:p>
            <a:pPr lvl="1" indent="-285750" algn="l">
              <a:spcBef>
                <a:spcPts val="0"/>
              </a:spcBef>
              <a:buFont typeface="Arial" panose="020B0604020202020204" pitchFamily="34" charset="0"/>
              <a:buChar char="•"/>
            </a:pPr>
            <a:r>
              <a:rPr lang="en-US" sz="1600" dirty="0">
                <a:solidFill>
                  <a:schemeClr val="tx1"/>
                </a:solidFill>
              </a:rPr>
              <a:t>MASH 2016 crash tests 3-34 (car) and 3-35 (pickup) conducted successfully on 4:1 Foreslope/ 2:1 Backslope/ V-Ditch.  Other tests identified in MASH16 were evaluated as “non-relevant” and were not conducted</a:t>
            </a:r>
          </a:p>
        </p:txBody>
      </p:sp>
    </p:spTree>
    <p:extLst>
      <p:ext uri="{BB962C8B-B14F-4D97-AF65-F5344CB8AC3E}">
        <p14:creationId xmlns:p14="http://schemas.microsoft.com/office/powerpoint/2010/main" val="126623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763000"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1. Finite Element Investigation on the Newly Proposed Tests.</a:t>
            </a:r>
          </a:p>
          <a:p>
            <a:pPr algn="l">
              <a:spcBef>
                <a:spcPts val="0"/>
              </a:spcBef>
              <a:spcAft>
                <a:spcPts val="300"/>
              </a:spcAft>
            </a:pPr>
            <a:r>
              <a:rPr lang="en-US" sz="1600" dirty="0">
                <a:solidFill>
                  <a:schemeClr val="tx1"/>
                </a:solidFill>
              </a:rPr>
              <a:t>      Conduct finite element simulation to investigate CIP for additional full-scale crash testing. </a:t>
            </a:r>
          </a:p>
          <a:p>
            <a:pPr marL="285750" indent="-285750" algn="l">
              <a:spcBef>
                <a:spcPts val="0"/>
              </a:spcBef>
              <a:spcAft>
                <a:spcPts val="300"/>
              </a:spcAft>
              <a:buFont typeface="Wingdings" panose="05000000000000000000" pitchFamily="2" charset="2"/>
              <a:buChar char="§"/>
            </a:pPr>
            <a:endParaRPr lang="en-US" sz="1600" b="1" dirty="0">
              <a:solidFill>
                <a:schemeClr val="tx1"/>
              </a:solidFill>
            </a:endParaRP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2. System Construction &amp; Full-Scale Crash Testing.</a:t>
            </a:r>
          </a:p>
          <a:p>
            <a:pPr algn="l">
              <a:spcBef>
                <a:spcPts val="0"/>
              </a:spcBef>
              <a:spcAft>
                <a:spcPts val="300"/>
              </a:spcAft>
            </a:pPr>
            <a:r>
              <a:rPr lang="en-US" sz="1600" dirty="0">
                <a:solidFill>
                  <a:schemeClr val="tx1"/>
                </a:solidFill>
              </a:rPr>
              <a:t>      Build test article.</a:t>
            </a:r>
          </a:p>
          <a:p>
            <a:pPr algn="l">
              <a:spcBef>
                <a:spcPts val="0"/>
              </a:spcBef>
              <a:spcAft>
                <a:spcPts val="300"/>
              </a:spcAft>
            </a:pPr>
            <a:r>
              <a:rPr lang="en-US" sz="1600" dirty="0">
                <a:solidFill>
                  <a:schemeClr val="tx1"/>
                </a:solidFill>
              </a:rPr>
              <a:t>      Conduct additional full-scale crash testing.</a:t>
            </a:r>
          </a:p>
          <a:p>
            <a:pPr marL="285750" indent="-285750" algn="l">
              <a:spcBef>
                <a:spcPts val="0"/>
              </a:spcBef>
              <a:spcAft>
                <a:spcPts val="300"/>
              </a:spcAft>
              <a:buFont typeface="Wingdings" panose="05000000000000000000" pitchFamily="2" charset="2"/>
              <a:buChar char="§"/>
            </a:pPr>
            <a:endParaRPr lang="en-US" sz="1600" b="1" dirty="0">
              <a:solidFill>
                <a:schemeClr val="tx1"/>
              </a:solidFill>
            </a:endParaRP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3. Recommendations.</a:t>
            </a:r>
          </a:p>
          <a:p>
            <a:pPr algn="l">
              <a:spcBef>
                <a:spcPts val="0"/>
              </a:spcBef>
              <a:spcAft>
                <a:spcPts val="300"/>
              </a:spcAft>
            </a:pPr>
            <a:r>
              <a:rPr lang="en-US" sz="1600" dirty="0">
                <a:solidFill>
                  <a:schemeClr val="tx1"/>
                </a:solidFill>
              </a:rPr>
              <a:t>      Summarize recommendations based on additional testing. </a:t>
            </a:r>
          </a:p>
          <a:p>
            <a:pPr algn="l">
              <a:spcBef>
                <a:spcPts val="0"/>
              </a:spcBef>
              <a:spcAft>
                <a:spcPts val="300"/>
              </a:spcAft>
            </a:pPr>
            <a:endParaRPr lang="en-US" sz="1800" dirty="0">
              <a:solidFill>
                <a:schemeClr val="tx1"/>
              </a:solidFill>
            </a:endParaRPr>
          </a:p>
          <a:p>
            <a:pPr algn="l">
              <a:spcBef>
                <a:spcPts val="0"/>
              </a:spcBef>
              <a:spcAft>
                <a:spcPts val="600"/>
              </a:spcAft>
            </a:pPr>
            <a:r>
              <a:rPr lang="en-US" sz="2000" b="1" dirty="0">
                <a:solidFill>
                  <a:schemeClr val="tx1"/>
                </a:solidFill>
              </a:rPr>
              <a:t>Deliverables</a:t>
            </a:r>
          </a:p>
          <a:p>
            <a:pPr marL="285750" indent="-285750" algn="l">
              <a:spcBef>
                <a:spcPts val="0"/>
              </a:spcBef>
              <a:spcAft>
                <a:spcPts val="600"/>
              </a:spcAft>
              <a:buFont typeface="Wingdings" panose="05000000000000000000" pitchFamily="2" charset="2"/>
              <a:buChar char="§"/>
            </a:pPr>
            <a:r>
              <a:rPr lang="en-US" sz="1600" dirty="0">
                <a:solidFill>
                  <a:schemeClr val="tx1"/>
                </a:solidFill>
              </a:rPr>
              <a:t>Crash test results (tests TBD) and supporting materials which, when presented in combination with the results and materials obtained under Test Report Number 608431-07-1&amp;2, will be sufficient to request FHWA consideration for an eligibility letter.</a:t>
            </a: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txBox="1">
            <a:spLocks/>
          </p:cNvSpPr>
          <p:nvPr/>
        </p:nvSpPr>
        <p:spPr>
          <a:xfrm>
            <a:off x="1773153" y="137102"/>
            <a:ext cx="6923171"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cs typeface="Times New Roman" panose="02020603050405020304" pitchFamily="18" charset="0"/>
              </a:rPr>
              <a:t>BIB Terminal Additional Crash Testing</a:t>
            </a:r>
          </a:p>
        </p:txBody>
      </p:sp>
      <p:sp>
        <p:nvSpPr>
          <p:cNvPr id="9"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2019-37-LSRB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58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00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342900" indent="-342900" algn="l">
              <a:spcBef>
                <a:spcPts val="0"/>
              </a:spcBef>
              <a:spcAft>
                <a:spcPts val="600"/>
              </a:spcAft>
              <a:buFont typeface="Wingdings" panose="05000000000000000000" pitchFamily="2" charset="2"/>
              <a:buChar char="§"/>
            </a:pPr>
            <a:r>
              <a:rPr lang="en-US" sz="1800" dirty="0">
                <a:solidFill>
                  <a:schemeClr val="tx1"/>
                </a:solidFill>
              </a:rPr>
              <a:t>MASH tests have been successfully completed (3-34, 3-35) which show that small cars do not snag with an elevated rail height and the system has strength to withstand pickup truck impact.  At a future time, FHWA may require additional crash testing in order to issue an eligibility letter for installation on the NHS.</a:t>
            </a:r>
          </a:p>
          <a:p>
            <a:pPr marL="342900" indent="-342900" algn="l">
              <a:spcBef>
                <a:spcPts val="0"/>
              </a:spcBef>
              <a:spcAft>
                <a:spcPts val="600"/>
              </a:spcAft>
              <a:buFont typeface="Wingdings" panose="05000000000000000000" pitchFamily="2" charset="2"/>
              <a:buChar char="§"/>
            </a:pPr>
            <a:endParaRPr lang="en-US" sz="1800" dirty="0">
              <a:solidFill>
                <a:schemeClr val="tx1"/>
              </a:solidFill>
            </a:endParaRPr>
          </a:p>
          <a:p>
            <a:pPr marL="342900" indent="-342900" algn="l">
              <a:spcBef>
                <a:spcPts val="0"/>
              </a:spcBef>
              <a:spcAft>
                <a:spcPts val="600"/>
              </a:spcAft>
              <a:buFont typeface="Wingdings" panose="05000000000000000000" pitchFamily="2" charset="2"/>
              <a:buChar char="§"/>
            </a:pPr>
            <a:r>
              <a:rPr lang="en-US" sz="1800" dirty="0">
                <a:solidFill>
                  <a:schemeClr val="tx1"/>
                </a:solidFill>
              </a:rPr>
              <a:t>BIB Terminal eliminates the potential for terminal end strike.  Completing additional testing required in order to obtain an FHWA eligibility letter will enable wider installation of this terminal across the NHS with the potential to reduce risk to the traveling public.</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  $100,000</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 1 year</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BIB Terminal Additional Crash Testing</a:t>
            </a:r>
          </a:p>
        </p:txBody>
      </p:sp>
      <p:sp>
        <p:nvSpPr>
          <p:cNvPr id="9"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2019-37-LSRB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37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137102"/>
            <a:ext cx="6400800" cy="761999"/>
          </a:xfrm>
        </p:spPr>
        <p:txBody>
          <a:bodyPr/>
          <a:lstStyle/>
          <a:p>
            <a:pPr algn="l"/>
            <a:r>
              <a:rPr lang="en-US" sz="2400" b="1" dirty="0">
                <a:cs typeface="Times New Roman" panose="02020603050405020304" pitchFamily="18" charset="0"/>
              </a:rPr>
              <a:t>Design and Testing of a </a:t>
            </a:r>
            <a:r>
              <a:rPr lang="en-US" sz="2400" b="1" dirty="0" err="1">
                <a:cs typeface="Times New Roman" panose="02020603050405020304" pitchFamily="18" charset="0"/>
              </a:rPr>
              <a:t>Thrie</a:t>
            </a:r>
            <a:r>
              <a:rPr lang="en-US" sz="2400" b="1" dirty="0">
                <a:cs typeface="Times New Roman" panose="02020603050405020304" pitchFamily="18" charset="0"/>
              </a:rPr>
              <a:t>-beam System at a Fixed Object</a:t>
            </a:r>
          </a:p>
        </p:txBody>
      </p:sp>
      <p:sp>
        <p:nvSpPr>
          <p:cNvPr id="6" name="Rectangle 3"/>
          <p:cNvSpPr txBox="1">
            <a:spLocks noChangeArrowheads="1"/>
          </p:cNvSpPr>
          <p:nvPr/>
        </p:nvSpPr>
        <p:spPr>
          <a:xfrm>
            <a:off x="273943" y="1040637"/>
            <a:ext cx="8467725" cy="2997964"/>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a:t>
            </a:r>
          </a:p>
          <a:p>
            <a:pPr marL="342900" indent="-342900" algn="l">
              <a:spcBef>
                <a:spcPts val="0"/>
              </a:spcBef>
              <a:spcAft>
                <a:spcPts val="600"/>
              </a:spcAft>
              <a:buFont typeface="Arial" panose="020B0604020202020204" pitchFamily="34" charset="0"/>
              <a:buChar char="•"/>
            </a:pPr>
            <a:r>
              <a:rPr lang="en-US" sz="1800" dirty="0">
                <a:solidFill>
                  <a:schemeClr val="tx1"/>
                </a:solidFill>
              </a:rPr>
              <a:t>John (WSDOT)</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Develop and crash test a MASH TL-3 </a:t>
            </a:r>
            <a:r>
              <a:rPr lang="en-US" sz="1800" dirty="0" err="1">
                <a:solidFill>
                  <a:schemeClr val="tx1"/>
                </a:solidFill>
              </a:rPr>
              <a:t>thrie</a:t>
            </a:r>
            <a:r>
              <a:rPr lang="en-US" sz="1800" dirty="0">
                <a:solidFill>
                  <a:schemeClr val="tx1"/>
                </a:solidFill>
              </a:rPr>
              <a:t>-beam roadside system at a fixed object</a:t>
            </a:r>
          </a:p>
          <a:p>
            <a:pPr lvl="1" indent="-285750" algn="l">
              <a:spcBef>
                <a:spcPts val="0"/>
              </a:spcBef>
              <a:buFont typeface="Arial" panose="020B0604020202020204" pitchFamily="34" charset="0"/>
              <a:buChar char="•"/>
            </a:pPr>
            <a:r>
              <a:rPr lang="en-US" sz="1800" dirty="0">
                <a:solidFill>
                  <a:schemeClr val="tx1"/>
                </a:solidFill>
              </a:rPr>
              <a:t>System to have minimal deflection and “close to rigid” behavior</a:t>
            </a:r>
          </a:p>
          <a:p>
            <a:pPr lvl="1" indent="-285750" algn="l">
              <a:spcBef>
                <a:spcPts val="0"/>
              </a:spcBef>
              <a:buFont typeface="Arial" panose="020B0604020202020204" pitchFamily="34" charset="0"/>
              <a:buChar char="•"/>
            </a:pPr>
            <a:r>
              <a:rPr lang="en-US" sz="1800" dirty="0">
                <a:solidFill>
                  <a:schemeClr val="tx1"/>
                </a:solidFill>
              </a:rPr>
              <a:t>Cost effective alternative to concrete </a:t>
            </a:r>
            <a:r>
              <a:rPr lang="en-US" sz="1800" dirty="0" err="1">
                <a:solidFill>
                  <a:schemeClr val="tx1"/>
                </a:solidFill>
              </a:rPr>
              <a:t>barrer</a:t>
            </a:r>
            <a:endParaRPr lang="en-US" sz="1800" dirty="0">
              <a:solidFill>
                <a:schemeClr val="tx1"/>
              </a:solidFill>
            </a:endParaRPr>
          </a:p>
          <a:p>
            <a:pPr algn="l">
              <a:spcBef>
                <a:spcPts val="0"/>
              </a:spcBef>
              <a:spcAft>
                <a:spcPts val="600"/>
              </a:spcAft>
            </a:pPr>
            <a:r>
              <a:rPr lang="en-US" sz="2000" b="1" dirty="0">
                <a:solidFill>
                  <a:schemeClr val="tx1"/>
                </a:solidFill>
              </a:rPr>
              <a:t>Project Goal(s)</a:t>
            </a:r>
            <a:endParaRPr lang="en-US" sz="1000" dirty="0">
              <a:solidFill>
                <a:schemeClr val="tx1"/>
              </a:solidFill>
            </a:endParaRPr>
          </a:p>
          <a:p>
            <a:pPr lvl="1" indent="-285750" algn="l">
              <a:spcBef>
                <a:spcPts val="0"/>
              </a:spcBef>
              <a:buFont typeface="Arial" panose="020B0604020202020204" pitchFamily="34" charset="0"/>
              <a:buChar char="•"/>
            </a:pPr>
            <a:r>
              <a:rPr lang="en-US" sz="1800" dirty="0">
                <a:solidFill>
                  <a:schemeClr val="tx1"/>
                </a:solidFill>
              </a:rPr>
              <a:t>Develop and crash test a MASH TL-3 </a:t>
            </a:r>
            <a:r>
              <a:rPr lang="en-US" sz="1800" dirty="0" err="1">
                <a:solidFill>
                  <a:schemeClr val="tx1"/>
                </a:solidFill>
              </a:rPr>
              <a:t>thrie</a:t>
            </a:r>
            <a:r>
              <a:rPr lang="en-US" sz="1800" dirty="0">
                <a:solidFill>
                  <a:schemeClr val="tx1"/>
                </a:solidFill>
              </a:rPr>
              <a:t>-beam roadside system for protecting errant motorists from a fixed object</a:t>
            </a: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2019-39-LSRB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b="11291"/>
          <a:stretch/>
        </p:blipFill>
        <p:spPr>
          <a:xfrm>
            <a:off x="1243772" y="3962400"/>
            <a:ext cx="6199255" cy="2167646"/>
          </a:xfrm>
          <a:prstGeom prst="rect">
            <a:avLst/>
          </a:prstGeom>
        </p:spPr>
      </p:pic>
    </p:spTree>
    <p:extLst>
      <p:ext uri="{BB962C8B-B14F-4D97-AF65-F5344CB8AC3E}">
        <p14:creationId xmlns:p14="http://schemas.microsoft.com/office/powerpoint/2010/main" val="234512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768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WSDOT system for a nested </a:t>
            </a:r>
            <a:r>
              <a:rPr lang="en-US" sz="1800" dirty="0" err="1">
                <a:solidFill>
                  <a:schemeClr val="tx1"/>
                </a:solidFill>
              </a:rPr>
              <a:t>thrie</a:t>
            </a:r>
            <a:r>
              <a:rPr lang="en-US" sz="1800" dirty="0">
                <a:solidFill>
                  <a:schemeClr val="tx1"/>
                </a:solidFill>
              </a:rPr>
              <a:t>-beam with reduced post spacing shields fixed objects</a:t>
            </a:r>
          </a:p>
          <a:p>
            <a:pPr lvl="1" indent="-285750" algn="l">
              <a:spcBef>
                <a:spcPts val="0"/>
              </a:spcBef>
              <a:buFont typeface="Arial" panose="020B0604020202020204" pitchFamily="34" charset="0"/>
              <a:buChar char="•"/>
            </a:pPr>
            <a:r>
              <a:rPr lang="en-US" sz="1800" dirty="0">
                <a:solidFill>
                  <a:schemeClr val="tx1"/>
                </a:solidFill>
              </a:rPr>
              <a:t>Fixed object is in close proximity to roadway</a:t>
            </a:r>
            <a:r>
              <a:rPr lang="en-US" sz="1800" dirty="0">
                <a:solidFill>
                  <a:schemeClr val="tx1"/>
                </a:solidFill>
                <a:sym typeface="Wingdings" panose="05000000000000000000" pitchFamily="2" charset="2"/>
              </a:rPr>
              <a:t> need for minimal deflection</a:t>
            </a:r>
            <a:endParaRPr lang="en-US" sz="1800" dirty="0">
              <a:solidFill>
                <a:schemeClr val="tx1"/>
              </a:solidFill>
            </a:endParaRPr>
          </a:p>
          <a:p>
            <a:pPr lvl="1" indent="-285750" algn="l">
              <a:spcBef>
                <a:spcPts val="0"/>
              </a:spcBef>
              <a:buFont typeface="Arial" panose="020B0604020202020204" pitchFamily="34" charset="0"/>
              <a:buChar char="•"/>
            </a:pPr>
            <a:r>
              <a:rPr lang="en-US" sz="1800" dirty="0">
                <a:solidFill>
                  <a:schemeClr val="tx1"/>
                </a:solidFill>
              </a:rPr>
              <a:t>Could provide a cost effective alternative to a concrete barrier</a:t>
            </a:r>
          </a:p>
          <a:p>
            <a:pPr algn="l">
              <a:spcBef>
                <a:spcPts val="0"/>
              </a:spcBef>
              <a:spcAft>
                <a:spcPts val="600"/>
              </a:spcAft>
            </a:pPr>
            <a:r>
              <a:rPr lang="en-US" sz="2000" b="1" dirty="0">
                <a:solidFill>
                  <a:schemeClr val="tx1"/>
                </a:solidFill>
              </a:rPr>
              <a:t>Proposed Work Plan</a:t>
            </a:r>
          </a:p>
          <a:p>
            <a:pPr lvl="1" indent="-285750" algn="l">
              <a:spcBef>
                <a:spcPts val="0"/>
              </a:spcBef>
              <a:buFont typeface="Arial" panose="020B0604020202020204" pitchFamily="34" charset="0"/>
              <a:buChar char="•"/>
            </a:pPr>
            <a:r>
              <a:rPr lang="en-US" sz="1800" dirty="0">
                <a:solidFill>
                  <a:schemeClr val="tx1"/>
                </a:solidFill>
              </a:rPr>
              <a:t>Task 1: Design Development</a:t>
            </a:r>
          </a:p>
          <a:p>
            <a:pPr lvl="2" indent="-285750" algn="l">
              <a:spcBef>
                <a:spcPts val="0"/>
              </a:spcBef>
              <a:buFont typeface="Arial" panose="020B0604020202020204" pitchFamily="34" charset="0"/>
              <a:buChar char="•"/>
            </a:pPr>
            <a:r>
              <a:rPr lang="en-US" sz="1400" dirty="0">
                <a:solidFill>
                  <a:schemeClr val="tx1"/>
                </a:solidFill>
              </a:rPr>
              <a:t>Review previous literature and research</a:t>
            </a:r>
          </a:p>
          <a:p>
            <a:pPr lvl="2" indent="-285750" algn="l">
              <a:spcBef>
                <a:spcPts val="0"/>
              </a:spcBef>
              <a:buFont typeface="Arial" panose="020B0604020202020204" pitchFamily="34" charset="0"/>
              <a:buChar char="•"/>
            </a:pPr>
            <a:r>
              <a:rPr lang="en-US" sz="1400" dirty="0">
                <a:solidFill>
                  <a:schemeClr val="tx1"/>
                </a:solidFill>
              </a:rPr>
              <a:t>Preliminary analysis</a:t>
            </a:r>
          </a:p>
          <a:p>
            <a:pPr lvl="2" indent="-285750" algn="l">
              <a:spcBef>
                <a:spcPts val="0"/>
              </a:spcBef>
              <a:buFont typeface="Arial" panose="020B0604020202020204" pitchFamily="34" charset="0"/>
              <a:buChar char="•"/>
            </a:pPr>
            <a:r>
              <a:rPr lang="en-US" sz="1400" dirty="0">
                <a:solidFill>
                  <a:schemeClr val="tx1"/>
                </a:solidFill>
              </a:rPr>
              <a:t>Computer simulation</a:t>
            </a:r>
          </a:p>
          <a:p>
            <a:pPr lvl="1" indent="-285750" algn="l">
              <a:spcBef>
                <a:spcPts val="0"/>
              </a:spcBef>
              <a:buFont typeface="Arial" panose="020B0604020202020204" pitchFamily="34" charset="0"/>
              <a:buChar char="•"/>
            </a:pPr>
            <a:r>
              <a:rPr lang="en-US" sz="1800" dirty="0">
                <a:solidFill>
                  <a:schemeClr val="tx1"/>
                </a:solidFill>
              </a:rPr>
              <a:t>Task 2: MASH Crash Testing</a:t>
            </a:r>
          </a:p>
          <a:p>
            <a:pPr lvl="2" indent="-285750" algn="l">
              <a:spcBef>
                <a:spcPts val="0"/>
              </a:spcBef>
              <a:buFont typeface="Arial" panose="020B0604020202020204" pitchFamily="34" charset="0"/>
              <a:buChar char="•"/>
            </a:pPr>
            <a:r>
              <a:rPr lang="en-US" sz="1400" dirty="0">
                <a:solidFill>
                  <a:schemeClr val="tx1"/>
                </a:solidFill>
              </a:rPr>
              <a:t>Crash test the roadside system to MASH TL-3. </a:t>
            </a:r>
          </a:p>
          <a:p>
            <a:pPr algn="l">
              <a:spcBef>
                <a:spcPts val="0"/>
              </a:spcBef>
              <a:spcAft>
                <a:spcPts val="600"/>
              </a:spcAft>
            </a:pPr>
            <a:endParaRPr lang="en-US" sz="18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2019-39-LSRB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ctrTitle"/>
          </p:nvPr>
        </p:nvSpPr>
        <p:spPr>
          <a:xfrm>
            <a:off x="1143000" y="137102"/>
            <a:ext cx="6400800" cy="761999"/>
          </a:xfrm>
        </p:spPr>
        <p:txBody>
          <a:bodyPr/>
          <a:lstStyle/>
          <a:p>
            <a:pPr algn="l"/>
            <a:r>
              <a:rPr lang="en-US" sz="2400" b="1" dirty="0">
                <a:cs typeface="Times New Roman" panose="02020603050405020304" pitchFamily="18" charset="0"/>
              </a:rPr>
              <a:t>Design and Testing of a </a:t>
            </a:r>
            <a:r>
              <a:rPr lang="en-US" sz="2400" b="1" dirty="0" err="1">
                <a:cs typeface="Times New Roman" panose="02020603050405020304" pitchFamily="18" charset="0"/>
              </a:rPr>
              <a:t>Thrie</a:t>
            </a:r>
            <a:r>
              <a:rPr lang="en-US" sz="2400" b="1" dirty="0">
                <a:cs typeface="Times New Roman" panose="02020603050405020304" pitchFamily="18" charset="0"/>
              </a:rPr>
              <a:t>-beam System at a Fixed Object</a:t>
            </a:r>
          </a:p>
        </p:txBody>
      </p:sp>
    </p:spTree>
    <p:extLst>
      <p:ext uri="{BB962C8B-B14F-4D97-AF65-F5344CB8AC3E}">
        <p14:creationId xmlns:p14="http://schemas.microsoft.com/office/powerpoint/2010/main" val="1293576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Deliverables </a:t>
            </a:r>
          </a:p>
          <a:p>
            <a:pPr lvl="1" indent="-285750" algn="l">
              <a:spcBef>
                <a:spcPts val="0"/>
              </a:spcBef>
              <a:buFont typeface="Arial" panose="020B0604020202020204" pitchFamily="34" charset="0"/>
              <a:buChar char="•"/>
            </a:pPr>
            <a:r>
              <a:rPr lang="en-US" sz="1800" dirty="0">
                <a:solidFill>
                  <a:schemeClr val="tx1"/>
                </a:solidFill>
              </a:rPr>
              <a:t>Design for a MASH compliant roadside </a:t>
            </a:r>
            <a:r>
              <a:rPr lang="en-US" sz="1800" dirty="0" err="1">
                <a:solidFill>
                  <a:schemeClr val="tx1"/>
                </a:solidFill>
              </a:rPr>
              <a:t>thrie</a:t>
            </a:r>
            <a:r>
              <a:rPr lang="en-US" sz="1800" dirty="0">
                <a:solidFill>
                  <a:schemeClr val="tx1"/>
                </a:solidFill>
              </a:rPr>
              <a:t>-beam barrier that provides a “close to rigid” condition</a:t>
            </a:r>
          </a:p>
          <a:p>
            <a:pPr lvl="1" indent="-285750" algn="l">
              <a:spcBef>
                <a:spcPts val="0"/>
              </a:spcBef>
              <a:buFont typeface="Arial" panose="020B0604020202020204" pitchFamily="34" charset="0"/>
              <a:buChar char="•"/>
            </a:pPr>
            <a:r>
              <a:rPr lang="en-US" sz="1800" dirty="0">
                <a:solidFill>
                  <a:schemeClr val="tx1"/>
                </a:solidFill>
              </a:rPr>
              <a:t>Technical report documenting the project</a:t>
            </a:r>
            <a:endParaRPr lang="en-US" sz="2000" b="1" dirty="0">
              <a:solidFill>
                <a:schemeClr val="tx1"/>
              </a:solidFill>
            </a:endParaRPr>
          </a:p>
          <a:p>
            <a:pPr algn="l">
              <a:spcBef>
                <a:spcPts val="0"/>
              </a:spcBef>
              <a:spcAft>
                <a:spcPts val="600"/>
              </a:spcAft>
            </a:pPr>
            <a:r>
              <a:rPr lang="en-US" sz="2000" b="1" dirty="0">
                <a:solidFill>
                  <a:schemeClr val="tx1"/>
                </a:solidFill>
              </a:rPr>
              <a:t>Urgency and Expected Benefit</a:t>
            </a:r>
          </a:p>
          <a:p>
            <a:pPr lvl="1" indent="-285750" algn="l">
              <a:spcBef>
                <a:spcPts val="0"/>
              </a:spcBef>
              <a:buFont typeface="Arial" panose="020B0604020202020204" pitchFamily="34" charset="0"/>
              <a:buChar char="•"/>
            </a:pPr>
            <a:r>
              <a:rPr lang="en-US" sz="1800" dirty="0">
                <a:solidFill>
                  <a:schemeClr val="tx1"/>
                </a:solidFill>
              </a:rPr>
              <a:t>Provides a cost effective alternative to concrete barriers when minimal deflection is needed</a:t>
            </a:r>
          </a:p>
          <a:p>
            <a:pPr algn="l">
              <a:spcBef>
                <a:spcPts val="0"/>
              </a:spcBef>
              <a:spcAft>
                <a:spcPts val="600"/>
              </a:spcAft>
            </a:pPr>
            <a:r>
              <a:rPr lang="en-US" sz="2000" b="1" dirty="0">
                <a:solidFill>
                  <a:schemeClr val="tx1"/>
                </a:solidFill>
              </a:rPr>
              <a:t>Funding</a:t>
            </a:r>
          </a:p>
          <a:p>
            <a:pPr lvl="1" indent="-285750" algn="l">
              <a:spcBef>
                <a:spcPts val="0"/>
              </a:spcBef>
              <a:buFont typeface="Arial" panose="020B0604020202020204" pitchFamily="34" charset="0"/>
              <a:buChar char="•"/>
            </a:pPr>
            <a:r>
              <a:rPr lang="en-US" sz="1800" dirty="0">
                <a:solidFill>
                  <a:schemeClr val="tx1"/>
                </a:solidFill>
              </a:rPr>
              <a:t>$</a:t>
            </a: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lvl="1" indent="-285750" algn="l">
              <a:spcBef>
                <a:spcPts val="0"/>
              </a:spcBef>
              <a:buFont typeface="Arial" panose="020B0604020202020204" pitchFamily="34" charset="0"/>
              <a:buChar char="•"/>
            </a:pPr>
            <a:r>
              <a:rPr lang="en-US" sz="1800">
                <a:solidFill>
                  <a:schemeClr val="tx1"/>
                </a:solidFill>
              </a:rPr>
              <a:t>months</a:t>
            </a:r>
            <a:endParaRPr lang="en-US" sz="20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2019-39-LSRB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3"/>
          <p:cNvSpPr>
            <a:spLocks noGrp="1"/>
          </p:cNvSpPr>
          <p:nvPr>
            <p:ph type="ctrTitle"/>
          </p:nvPr>
        </p:nvSpPr>
        <p:spPr>
          <a:xfrm>
            <a:off x="1143000" y="137102"/>
            <a:ext cx="6400800" cy="761999"/>
          </a:xfrm>
        </p:spPr>
        <p:txBody>
          <a:bodyPr/>
          <a:lstStyle/>
          <a:p>
            <a:pPr algn="l"/>
            <a:r>
              <a:rPr lang="en-US" sz="2400" b="1" dirty="0">
                <a:cs typeface="Times New Roman" panose="02020603050405020304" pitchFamily="18" charset="0"/>
              </a:rPr>
              <a:t>Design and Testing of a </a:t>
            </a:r>
            <a:r>
              <a:rPr lang="en-US" sz="2400" b="1" dirty="0" err="1">
                <a:cs typeface="Times New Roman" panose="02020603050405020304" pitchFamily="18" charset="0"/>
              </a:rPr>
              <a:t>Thrie</a:t>
            </a:r>
            <a:r>
              <a:rPr lang="en-US" sz="2400" b="1" dirty="0">
                <a:cs typeface="Times New Roman" panose="02020603050405020304" pitchFamily="18" charset="0"/>
              </a:rPr>
              <a:t>-beam System at a Fixed Object</a:t>
            </a:r>
          </a:p>
        </p:txBody>
      </p:sp>
    </p:spTree>
    <p:extLst>
      <p:ext uri="{BB962C8B-B14F-4D97-AF65-F5344CB8AC3E}">
        <p14:creationId xmlns:p14="http://schemas.microsoft.com/office/powerpoint/2010/main" val="16122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Deliverables </a:t>
            </a:r>
          </a:p>
          <a:p>
            <a:pPr lvl="1" indent="-285750" algn="l">
              <a:spcBef>
                <a:spcPts val="0"/>
              </a:spcBef>
              <a:buFont typeface="Arial" panose="020B0604020202020204" pitchFamily="34" charset="0"/>
              <a:buChar char="•"/>
            </a:pPr>
            <a:r>
              <a:rPr lang="en-US" sz="1800" dirty="0">
                <a:solidFill>
                  <a:schemeClr val="tx1"/>
                </a:solidFill>
              </a:rPr>
              <a:t>MASH TL-3 crash tested designs for roadside and median </a:t>
            </a:r>
            <a:r>
              <a:rPr lang="en-US" sz="1800" dirty="0" err="1">
                <a:solidFill>
                  <a:schemeClr val="tx1"/>
                </a:solidFill>
              </a:rPr>
              <a:t>thrie</a:t>
            </a:r>
            <a:r>
              <a:rPr lang="en-US" sz="1800" dirty="0">
                <a:solidFill>
                  <a:schemeClr val="tx1"/>
                </a:solidFill>
              </a:rPr>
              <a:t>-beam barriers</a:t>
            </a:r>
          </a:p>
          <a:p>
            <a:pPr lvl="1" indent="-285750" algn="l">
              <a:spcBef>
                <a:spcPts val="0"/>
              </a:spcBef>
              <a:buFont typeface="Arial" panose="020B0604020202020204" pitchFamily="34" charset="0"/>
              <a:buChar char="•"/>
            </a:pPr>
            <a:r>
              <a:rPr lang="en-US" sz="1800" dirty="0">
                <a:solidFill>
                  <a:schemeClr val="tx1"/>
                </a:solidFill>
              </a:rPr>
              <a:t>Computer simulated design for a transition from w-beam to </a:t>
            </a:r>
            <a:r>
              <a:rPr lang="en-US" sz="1800" dirty="0" err="1">
                <a:solidFill>
                  <a:schemeClr val="tx1"/>
                </a:solidFill>
              </a:rPr>
              <a:t>thrie</a:t>
            </a:r>
            <a:r>
              <a:rPr lang="en-US" sz="1800" dirty="0">
                <a:solidFill>
                  <a:schemeClr val="tx1"/>
                </a:solidFill>
              </a:rPr>
              <a:t>-beam guardrail</a:t>
            </a:r>
          </a:p>
          <a:p>
            <a:pPr lvl="1" indent="-285750" algn="l">
              <a:spcBef>
                <a:spcPts val="0"/>
              </a:spcBef>
              <a:buFont typeface="Arial" panose="020B0604020202020204" pitchFamily="34" charset="0"/>
              <a:buChar char="•"/>
            </a:pPr>
            <a:r>
              <a:rPr lang="en-US" sz="1800" dirty="0">
                <a:solidFill>
                  <a:schemeClr val="tx1"/>
                </a:solidFill>
              </a:rPr>
              <a:t>Technical report documenting the project</a:t>
            </a:r>
            <a:endParaRPr lang="en-US" sz="2000" b="1" dirty="0">
              <a:solidFill>
                <a:schemeClr val="tx1"/>
              </a:solidFill>
            </a:endParaRPr>
          </a:p>
          <a:p>
            <a:pPr algn="l">
              <a:spcBef>
                <a:spcPts val="0"/>
              </a:spcBef>
              <a:spcAft>
                <a:spcPts val="600"/>
              </a:spcAft>
            </a:pPr>
            <a:r>
              <a:rPr lang="en-US" sz="2000" b="1" dirty="0">
                <a:solidFill>
                  <a:schemeClr val="tx1"/>
                </a:solidFill>
              </a:rPr>
              <a:t>Urgency and Expected Benefit</a:t>
            </a:r>
          </a:p>
          <a:p>
            <a:pPr lvl="1" indent="-285750" algn="l">
              <a:spcBef>
                <a:spcPts val="0"/>
              </a:spcBef>
              <a:buFont typeface="Arial" panose="020B0604020202020204" pitchFamily="34" charset="0"/>
              <a:buChar char="•"/>
            </a:pPr>
            <a:r>
              <a:rPr lang="en-US" sz="1800" dirty="0">
                <a:solidFill>
                  <a:schemeClr val="tx1"/>
                </a:solidFill>
              </a:rPr>
              <a:t>Limited available guardrail options for enhanced protection from hazards </a:t>
            </a:r>
          </a:p>
          <a:p>
            <a:pPr lvl="1" indent="-285750" algn="l">
              <a:spcBef>
                <a:spcPts val="0"/>
              </a:spcBef>
              <a:buFont typeface="Arial" panose="020B0604020202020204" pitchFamily="34" charset="0"/>
              <a:buChar char="•"/>
            </a:pPr>
            <a:r>
              <a:rPr lang="en-US" sz="1800" dirty="0">
                <a:solidFill>
                  <a:schemeClr val="tx1"/>
                </a:solidFill>
              </a:rPr>
              <a:t>Immediate benefit to safety by reducing impact severity and financially by having an alternative to concrete barrier.</a:t>
            </a:r>
            <a:endParaRPr lang="en-US" sz="2000" b="1" dirty="0">
              <a:solidFill>
                <a:schemeClr val="tx1"/>
              </a:solidFill>
            </a:endParaRPr>
          </a:p>
          <a:p>
            <a:pPr algn="l">
              <a:spcBef>
                <a:spcPts val="0"/>
              </a:spcBef>
              <a:spcAft>
                <a:spcPts val="600"/>
              </a:spcAft>
            </a:pPr>
            <a:r>
              <a:rPr lang="en-US" sz="2000" b="1" dirty="0">
                <a:solidFill>
                  <a:schemeClr val="tx1"/>
                </a:solidFill>
              </a:rPr>
              <a:t>Funding</a:t>
            </a:r>
          </a:p>
          <a:p>
            <a:pPr lvl="1" indent="-285750" algn="l">
              <a:spcBef>
                <a:spcPts val="0"/>
              </a:spcBef>
              <a:buFont typeface="Arial" panose="020B0604020202020204" pitchFamily="34" charset="0"/>
              <a:buChar char="•"/>
            </a:pPr>
            <a:r>
              <a:rPr lang="en-US" sz="1800" dirty="0">
                <a:solidFill>
                  <a:schemeClr val="tx1"/>
                </a:solidFill>
              </a:rPr>
              <a:t>$300,000</a:t>
            </a:r>
            <a:endParaRPr lang="en-US" sz="2000" b="1" dirty="0">
              <a:solidFill>
                <a:schemeClr val="tx1"/>
              </a:solidFill>
            </a:endParaRPr>
          </a:p>
          <a:p>
            <a:pPr algn="l">
              <a:spcBef>
                <a:spcPts val="0"/>
              </a:spcBef>
              <a:spcAft>
                <a:spcPts val="600"/>
              </a:spcAft>
            </a:pPr>
            <a:r>
              <a:rPr lang="en-US" sz="2000" b="1" dirty="0">
                <a:solidFill>
                  <a:schemeClr val="tx1"/>
                </a:solidFill>
              </a:rPr>
              <a:t>Research Period </a:t>
            </a:r>
          </a:p>
          <a:p>
            <a:pPr lvl="1" indent="-285750" algn="l">
              <a:spcBef>
                <a:spcPts val="0"/>
              </a:spcBef>
              <a:buFont typeface="Arial" panose="020B0604020202020204" pitchFamily="34" charset="0"/>
              <a:buChar char="•"/>
            </a:pPr>
            <a:r>
              <a:rPr lang="en-US" sz="1800" dirty="0">
                <a:solidFill>
                  <a:schemeClr val="tx1"/>
                </a:solidFill>
              </a:rPr>
              <a:t>18 months</a:t>
            </a:r>
            <a:endParaRPr lang="en-US" sz="2000" b="1" dirty="0">
              <a:solidFill>
                <a:schemeClr val="tx1"/>
              </a:solidFill>
            </a:endParaRPr>
          </a:p>
          <a:p>
            <a:pPr algn="l">
              <a:spcBef>
                <a:spcPts val="0"/>
              </a:spcBef>
              <a:spcAft>
                <a:spcPts val="600"/>
              </a:spcAft>
            </a:pPr>
            <a:endParaRPr lang="en-US" sz="2000" b="1" dirty="0">
              <a:solidFill>
                <a:schemeClr val="tx1"/>
              </a:solidFill>
            </a:endParaRP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2019-13-LSRB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3"/>
          <p:cNvSpPr txBox="1">
            <a:spLocks/>
          </p:cNvSpPr>
          <p:nvPr/>
        </p:nvSpPr>
        <p:spPr>
          <a:xfrm>
            <a:off x="1143000" y="137102"/>
            <a:ext cx="6400800"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Design and Testing of a MASH TL-3 Thrie-Beam System for Roadside and Median Applications</a:t>
            </a:r>
            <a:endParaRPr lang="en-US" sz="2400" b="1" dirty="0">
              <a:cs typeface="Times New Roman" panose="02020603050405020304" pitchFamily="18" charset="0"/>
            </a:endParaRPr>
          </a:p>
        </p:txBody>
      </p:sp>
    </p:spTree>
    <p:extLst>
      <p:ext uri="{BB962C8B-B14F-4D97-AF65-F5344CB8AC3E}">
        <p14:creationId xmlns:p14="http://schemas.microsoft.com/office/powerpoint/2010/main" val="2879097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31” W-beam Guardrail (Steel and Wood Post) in Asphalt Mow Strips</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Kurt </a:t>
            </a:r>
            <a:r>
              <a:rPr lang="en-US" sz="2000" b="1" dirty="0" err="1">
                <a:solidFill>
                  <a:schemeClr val="tx1"/>
                </a:solidFill>
              </a:rPr>
              <a:t>Brauner</a:t>
            </a:r>
            <a:r>
              <a:rPr lang="en-US" sz="2000" b="1" dirty="0">
                <a:solidFill>
                  <a:schemeClr val="tx1"/>
                </a:solidFill>
              </a:rPr>
              <a:t>, LA</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There is a need to install the W-beam guardrail system in asphalt without having to construct a concrete mow-strip to control vegetation. Currently there is no design of the mow-strip for asphalt</a:t>
            </a:r>
          </a:p>
          <a:p>
            <a:pPr algn="l">
              <a:spcBef>
                <a:spcPts val="0"/>
              </a:spcBef>
              <a:spcAft>
                <a:spcPts val="600"/>
              </a:spcAft>
            </a:pPr>
            <a:r>
              <a:rPr lang="en-US" sz="2000" b="1" dirty="0">
                <a:solidFill>
                  <a:schemeClr val="tx1"/>
                </a:solidFill>
              </a:rPr>
              <a:t>Project Goal(s)</a:t>
            </a:r>
          </a:p>
          <a:p>
            <a:pPr algn="l">
              <a:spcBef>
                <a:spcPts val="0"/>
              </a:spcBef>
              <a:spcAft>
                <a:spcPts val="600"/>
              </a:spcAft>
            </a:pPr>
            <a:r>
              <a:rPr lang="en-US" sz="1800" dirty="0">
                <a:solidFill>
                  <a:schemeClr val="tx1"/>
                </a:solidFill>
              </a:rPr>
              <a:t>To develop and test an asphalt mow-strip that allows installation of wood post and steel post W-beam guardrails with posts installed directly in asphalt as opposed to a backfilled low-strength grout. Testing would be needed for MASH TL-3 for both systems </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2019-40-LSRB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3" y="3886200"/>
            <a:ext cx="5974457" cy="2634476"/>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Need MASH system for installing the wood &amp; steel post guardrail in asphalt, without a concrete mow-strip</a:t>
            </a:r>
          </a:p>
          <a:p>
            <a:pPr lvl="1" indent="-285750" algn="l">
              <a:spcBef>
                <a:spcPts val="0"/>
              </a:spcBef>
              <a:buFont typeface="Arial" panose="020B0604020202020204" pitchFamily="34" charset="0"/>
              <a:buChar char="•"/>
            </a:pPr>
            <a:r>
              <a:rPr lang="en-US" sz="1800" dirty="0">
                <a:solidFill>
                  <a:schemeClr val="tx1"/>
                </a:solidFill>
              </a:rPr>
              <a:t>Previous MASH Tests 3-10 and 3-11 were successful on steel post W-beam guardrail in concrete mow strip</a:t>
            </a:r>
          </a:p>
          <a:p>
            <a:pPr lvl="1" indent="-285750" algn="l">
              <a:spcBef>
                <a:spcPts val="0"/>
              </a:spcBef>
              <a:buFont typeface="Arial" panose="020B0604020202020204" pitchFamily="34" charset="0"/>
              <a:buChar char="•"/>
            </a:pPr>
            <a:r>
              <a:rPr lang="en-US" sz="1800" dirty="0">
                <a:solidFill>
                  <a:schemeClr val="tx1"/>
                </a:solidFill>
              </a:rPr>
              <a:t>This design was unsuccessful for wood-post W-beam. It passed MASH Test 3-10, but failed Test 3-11</a:t>
            </a:r>
          </a:p>
          <a:p>
            <a:pPr lvl="1" indent="-285750" algn="l">
              <a:spcBef>
                <a:spcPts val="0"/>
              </a:spcBef>
              <a:buFont typeface="Arial" panose="020B0604020202020204" pitchFamily="34" charset="0"/>
              <a:buChar char="•"/>
            </a:pPr>
            <a:endParaRPr lang="en-US" sz="1800" dirty="0">
              <a:solidFill>
                <a:schemeClr val="tx1"/>
              </a:solidFill>
            </a:endParaRPr>
          </a:p>
        </p:txBody>
      </p:sp>
      <p:pic>
        <p:nvPicPr>
          <p:cNvPr id="2" name="Picture 1"/>
          <p:cNvPicPr>
            <a:picLocks noChangeAspect="1"/>
          </p:cNvPicPr>
          <p:nvPr/>
        </p:nvPicPr>
        <p:blipFill>
          <a:blip r:embed="rId2"/>
          <a:stretch>
            <a:fillRect/>
          </a:stretch>
        </p:blipFill>
        <p:spPr>
          <a:xfrm>
            <a:off x="6553201" y="3867503"/>
            <a:ext cx="2535154" cy="2990497"/>
          </a:xfrm>
          <a:prstGeom prst="rect">
            <a:avLst/>
          </a:prstGeom>
        </p:spPr>
      </p:pic>
    </p:spTree>
    <p:extLst>
      <p:ext uri="{BB962C8B-B14F-4D97-AF65-F5344CB8AC3E}">
        <p14:creationId xmlns:p14="http://schemas.microsoft.com/office/powerpoint/2010/main" val="59897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31” Rectangular Wood Post W-Beam Guardrail in Concrete Mow Strips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Bogie Testing</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Perform impact tests of posts installed in various thicknesses of asphalt and compare the force deflection behavior to posts directly installed in soil</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Select designs for the full-scale system</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Testing to be performed for both wood and steel posts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Construction</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Construct and repair test installations of wood-post W-beam guardrail and steel post W-beam guardrail</a:t>
            </a:r>
          </a:p>
          <a:p>
            <a:pPr marL="285750" indent="-285750" algn="l">
              <a:spcBef>
                <a:spcPts val="0"/>
              </a:spcBef>
              <a:spcAft>
                <a:spcPts val="600"/>
              </a:spcAft>
              <a:buFont typeface="Arial" panose="020B0604020202020204" pitchFamily="34" charset="0"/>
              <a:buChar char="•"/>
            </a:pPr>
            <a:r>
              <a:rPr lang="en-US" sz="2000" dirty="0">
                <a:solidFill>
                  <a:schemeClr val="tx1"/>
                </a:solidFill>
              </a:rPr>
              <a:t>Task 3: Testing and Reporting</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Perform MASH Test 3-10 and Test 3-11 for both steel post and wood post guardrail systems</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Prepare final report</a:t>
            </a:r>
          </a:p>
          <a:p>
            <a:pPr algn="l">
              <a:spcBef>
                <a:spcPts val="0"/>
              </a:spcBef>
              <a:spcAft>
                <a:spcPts val="600"/>
              </a:spcAft>
            </a:pPr>
            <a:r>
              <a:rPr lang="en-US" sz="2000" b="1" dirty="0">
                <a:solidFill>
                  <a:schemeClr val="tx1"/>
                </a:solidFill>
              </a:rPr>
              <a:t>Deliverables </a:t>
            </a:r>
          </a:p>
          <a:p>
            <a:pPr marL="285750" indent="-285750" algn="l">
              <a:spcBef>
                <a:spcPts val="0"/>
              </a:spcBef>
              <a:spcAft>
                <a:spcPts val="600"/>
              </a:spcAft>
              <a:buFont typeface="Arial" panose="020B0604020202020204" pitchFamily="34" charset="0"/>
              <a:buChar char="•"/>
            </a:pPr>
            <a:r>
              <a:rPr lang="en-US" sz="1800" dirty="0">
                <a:solidFill>
                  <a:schemeClr val="tx1"/>
                </a:solidFill>
              </a:rPr>
              <a:t>Final report</a:t>
            </a:r>
          </a:p>
          <a:p>
            <a:pPr marL="285750" indent="-285750" algn="l">
              <a:spcBef>
                <a:spcPts val="0"/>
              </a:spcBef>
              <a:spcAft>
                <a:spcPts val="600"/>
              </a:spcAft>
              <a:buFont typeface="Arial" panose="020B0604020202020204" pitchFamily="34" charset="0"/>
              <a:buChar char="•"/>
            </a:pPr>
            <a:r>
              <a:rPr lang="en-US" sz="1800" dirty="0">
                <a:solidFill>
                  <a:schemeClr val="tx1"/>
                </a:solidFill>
              </a:rPr>
              <a:t>Engineering drawings</a:t>
            </a: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2019-40-LSRB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146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31” Rectangular Wood Post W-Beam Guardrail in Concrete Mow Strips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Successful designs will allow agencies to install the W-beam guardrail system in asphalt without having to construct a concrete mow-strip to control vegetation. Currently there is no design of the mow-strip for asphalt. If successful, this design will see immediate implementation</a:t>
            </a:r>
          </a:p>
          <a:p>
            <a:pPr lvl="0" algn="l">
              <a:spcBef>
                <a:spcPts val="0"/>
              </a:spcBef>
              <a:spcAft>
                <a:spcPts val="600"/>
              </a:spcAft>
            </a:pPr>
            <a:r>
              <a:rPr lang="en-US" sz="2000" b="1" dirty="0">
                <a:solidFill>
                  <a:schemeClr val="tx1"/>
                </a:solidFill>
              </a:rPr>
              <a:t>Funding</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Task 1 – Bogie Testing 			$45,000</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Task 2 – Construction			$55,000 (2 installations, 2 repairs)</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Task 3 – Testing and Reporting 		</a:t>
            </a:r>
          </a:p>
          <a:p>
            <a:pPr lvl="0" algn="l">
              <a:spcBef>
                <a:spcPts val="0"/>
              </a:spcBef>
              <a:spcAft>
                <a:spcPts val="600"/>
              </a:spcAft>
            </a:pPr>
            <a:r>
              <a:rPr lang="en-US" sz="1800" dirty="0">
                <a:solidFill>
                  <a:prstClr val="black"/>
                </a:solidFill>
              </a:rPr>
              <a:t>		Test 3-10 x 2		$80,000</a:t>
            </a:r>
          </a:p>
          <a:p>
            <a:pPr lvl="0" algn="l">
              <a:spcBef>
                <a:spcPts val="0"/>
              </a:spcBef>
              <a:spcAft>
                <a:spcPts val="600"/>
              </a:spcAft>
            </a:pPr>
            <a:r>
              <a:rPr lang="en-US" sz="1800" dirty="0">
                <a:solidFill>
                  <a:prstClr val="black"/>
                </a:solidFill>
              </a:rPr>
              <a:t>		Test 3-11 x 2		$90,000</a:t>
            </a:r>
            <a:endParaRPr lang="en-US" sz="1400" dirty="0">
              <a:solidFill>
                <a:prstClr val="black"/>
              </a:solidFill>
            </a:endParaRPr>
          </a:p>
          <a:p>
            <a:pPr lvl="0" algn="l">
              <a:spcBef>
                <a:spcPts val="0"/>
              </a:spcBef>
              <a:spcAft>
                <a:spcPts val="600"/>
              </a:spcAft>
            </a:pPr>
            <a:r>
              <a:rPr lang="en-US" sz="1800" b="1" dirty="0">
                <a:solidFill>
                  <a:prstClr val="black"/>
                </a:solidFill>
              </a:rPr>
              <a:t>				TOTAL	$251,000</a:t>
            </a:r>
          </a:p>
          <a:p>
            <a:pPr algn="l">
              <a:spcBef>
                <a:spcPts val="0"/>
              </a:spcBef>
              <a:spcAft>
                <a:spcPts val="600"/>
              </a:spcAft>
            </a:pPr>
            <a:r>
              <a:rPr lang="en-US" sz="2000" b="1" dirty="0">
                <a:solidFill>
                  <a:schemeClr val="tx1"/>
                </a:solidFill>
              </a:rPr>
              <a:t>Research Period </a:t>
            </a:r>
          </a:p>
          <a:p>
            <a:pPr marL="285750" indent="-285750" algn="l">
              <a:spcBef>
                <a:spcPts val="0"/>
              </a:spcBef>
              <a:spcAft>
                <a:spcPts val="600"/>
              </a:spcAft>
              <a:buFont typeface="Arial" panose="020B0604020202020204" pitchFamily="34" charset="0"/>
              <a:buChar char="•"/>
            </a:pPr>
            <a:r>
              <a:rPr lang="en-US" sz="1800" dirty="0">
                <a:solidFill>
                  <a:prstClr val="black"/>
                </a:solidFill>
              </a:rPr>
              <a:t>12 months</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2019-40-LSRB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77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31” Rectangular Wood Post W-Beam Guardrail in Concrete Mow Strips</a:t>
            </a:r>
          </a:p>
        </p:txBody>
      </p:sp>
      <p:sp>
        <p:nvSpPr>
          <p:cNvPr id="6" name="Rectangle 3"/>
          <p:cNvSpPr txBox="1">
            <a:spLocks noChangeArrowheads="1"/>
          </p:cNvSpPr>
          <p:nvPr/>
        </p:nvSpPr>
        <p:spPr>
          <a:xfrm>
            <a:off x="273943" y="1040636"/>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PS Developers 	Kurt </a:t>
            </a:r>
            <a:r>
              <a:rPr lang="en-US" sz="2000" b="1" dirty="0" err="1">
                <a:solidFill>
                  <a:schemeClr val="tx1"/>
                </a:solidFill>
              </a:rPr>
              <a:t>Brauner</a:t>
            </a:r>
            <a:r>
              <a:rPr lang="en-US" sz="2000" b="1" dirty="0">
                <a:solidFill>
                  <a:schemeClr val="tx1"/>
                </a:solidFill>
              </a:rPr>
              <a:t>, LA</a:t>
            </a:r>
          </a:p>
          <a:p>
            <a:pPr algn="l">
              <a:spcBef>
                <a:spcPts val="0"/>
              </a:spcBef>
              <a:spcAft>
                <a:spcPts val="600"/>
              </a:spcAft>
            </a:pPr>
            <a:r>
              <a:rPr lang="en-US" sz="2000" b="1" dirty="0">
                <a:solidFill>
                  <a:schemeClr val="tx1"/>
                </a:solidFill>
              </a:rPr>
              <a:t>Project Synopsis</a:t>
            </a:r>
          </a:p>
          <a:p>
            <a:pPr lvl="1" indent="-285750" algn="l">
              <a:spcBef>
                <a:spcPts val="0"/>
              </a:spcBef>
              <a:buFont typeface="Arial" panose="020B0604020202020204" pitchFamily="34" charset="0"/>
              <a:buChar char="•"/>
            </a:pPr>
            <a:r>
              <a:rPr lang="en-US" sz="1800" dirty="0">
                <a:solidFill>
                  <a:schemeClr val="tx1"/>
                </a:solidFill>
              </a:rPr>
              <a:t>Design wood-post guardrail installed in concrete mow strip with leave outs around posts that are backfilled with weaker material to allow the post to deflect on MASH TL-3 impacts</a:t>
            </a:r>
          </a:p>
          <a:p>
            <a:pPr algn="l">
              <a:spcBef>
                <a:spcPts val="0"/>
              </a:spcBef>
              <a:spcAft>
                <a:spcPts val="600"/>
              </a:spcAft>
            </a:pPr>
            <a:r>
              <a:rPr lang="en-US" sz="2000" b="1" dirty="0">
                <a:solidFill>
                  <a:schemeClr val="tx1"/>
                </a:solidFill>
              </a:rPr>
              <a:t>Project Goal(s)</a:t>
            </a:r>
          </a:p>
          <a:p>
            <a:pPr algn="l">
              <a:spcBef>
                <a:spcPts val="0"/>
              </a:spcBef>
              <a:spcAft>
                <a:spcPts val="600"/>
              </a:spcAft>
            </a:pPr>
            <a:r>
              <a:rPr lang="en-US" sz="1800" dirty="0">
                <a:solidFill>
                  <a:schemeClr val="tx1"/>
                </a:solidFill>
              </a:rPr>
              <a:t>Develop and analyze various options that will allow a wood post used in a concrete mow strip to perform properly when used as part of MASH TL-3 guardrail </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2019-15-LSRB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73942" y="3613925"/>
            <a:ext cx="5974457" cy="2634476"/>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Project Background</a:t>
            </a:r>
          </a:p>
          <a:p>
            <a:pPr lvl="1" indent="-285750" algn="l">
              <a:spcBef>
                <a:spcPts val="0"/>
              </a:spcBef>
              <a:buFont typeface="Arial" panose="020B0604020202020204" pitchFamily="34" charset="0"/>
              <a:buChar char="•"/>
            </a:pPr>
            <a:r>
              <a:rPr lang="en-US" sz="1800" dirty="0">
                <a:solidFill>
                  <a:schemeClr val="tx1"/>
                </a:solidFill>
              </a:rPr>
              <a:t>TTI performed MASH testing with wood-post mow-strip</a:t>
            </a:r>
          </a:p>
          <a:p>
            <a:pPr lvl="2" indent="-285750" algn="l">
              <a:spcBef>
                <a:spcPts val="0"/>
              </a:spcBef>
              <a:buFont typeface="Arial" panose="020B0604020202020204" pitchFamily="34" charset="0"/>
              <a:buChar char="•"/>
            </a:pPr>
            <a:r>
              <a:rPr lang="en-US" sz="1400" dirty="0">
                <a:solidFill>
                  <a:schemeClr val="tx1"/>
                </a:solidFill>
              </a:rPr>
              <a:t>Small car Test 3-10 passed with </a:t>
            </a:r>
            <a:r>
              <a:rPr lang="en-US" sz="1400" dirty="0">
                <a:solidFill>
                  <a:srgbClr val="0070C0"/>
                </a:solidFill>
              </a:rPr>
              <a:t>40</a:t>
            </a:r>
            <a:r>
              <a:rPr lang="en-US" sz="1400" dirty="0">
                <a:solidFill>
                  <a:schemeClr val="tx1"/>
                </a:solidFill>
              </a:rPr>
              <a:t> inch post embedment</a:t>
            </a:r>
          </a:p>
          <a:p>
            <a:pPr lvl="2" indent="-285750" algn="l">
              <a:spcBef>
                <a:spcPts val="0"/>
              </a:spcBef>
              <a:buFont typeface="Arial" panose="020B0604020202020204" pitchFamily="34" charset="0"/>
              <a:buChar char="•"/>
            </a:pPr>
            <a:r>
              <a:rPr lang="en-US" sz="1400" dirty="0">
                <a:solidFill>
                  <a:schemeClr val="tx1"/>
                </a:solidFill>
              </a:rPr>
              <a:t>Pickup truck Test 3-11 failed with </a:t>
            </a:r>
            <a:r>
              <a:rPr lang="en-US" sz="1400" dirty="0">
                <a:solidFill>
                  <a:srgbClr val="0070C0"/>
                </a:solidFill>
              </a:rPr>
              <a:t>40</a:t>
            </a:r>
            <a:r>
              <a:rPr lang="en-US" sz="1400" dirty="0">
                <a:solidFill>
                  <a:schemeClr val="tx1"/>
                </a:solidFill>
              </a:rPr>
              <a:t> inch embedment</a:t>
            </a:r>
          </a:p>
          <a:p>
            <a:pPr lvl="2" indent="-285750" algn="l">
              <a:spcBef>
                <a:spcPts val="0"/>
              </a:spcBef>
              <a:buFont typeface="Arial" panose="020B0604020202020204" pitchFamily="34" charset="0"/>
              <a:buChar char="•"/>
            </a:pPr>
            <a:r>
              <a:rPr lang="en-US" sz="1400" dirty="0">
                <a:solidFill>
                  <a:schemeClr val="tx1"/>
                </a:solidFill>
              </a:rPr>
              <a:t>Pickup truck Test 3-11 failed with </a:t>
            </a:r>
            <a:r>
              <a:rPr lang="en-US" sz="1400" dirty="0">
                <a:solidFill>
                  <a:srgbClr val="FF0000"/>
                </a:solidFill>
              </a:rPr>
              <a:t>36</a:t>
            </a:r>
            <a:r>
              <a:rPr lang="en-US" sz="1400" dirty="0">
                <a:solidFill>
                  <a:schemeClr val="tx1"/>
                </a:solidFill>
              </a:rPr>
              <a:t> inch post embedment</a:t>
            </a:r>
          </a:p>
          <a:p>
            <a:pPr lvl="1" indent="-285750" algn="l">
              <a:spcBef>
                <a:spcPts val="0"/>
              </a:spcBef>
              <a:buFont typeface="Arial" panose="020B0604020202020204" pitchFamily="34" charset="0"/>
              <a:buChar char="•"/>
            </a:pPr>
            <a:r>
              <a:rPr lang="en-US" sz="1800" dirty="0">
                <a:solidFill>
                  <a:schemeClr val="tx1"/>
                </a:solidFill>
              </a:rPr>
              <a:t>Previous research by TTI under NCHRP Rep. 350 may be useful for this project.</a:t>
            </a:r>
          </a:p>
        </p:txBody>
      </p:sp>
      <p:pic>
        <p:nvPicPr>
          <p:cNvPr id="2" name="Picture 1"/>
          <p:cNvPicPr>
            <a:picLocks noChangeAspect="1"/>
          </p:cNvPicPr>
          <p:nvPr/>
        </p:nvPicPr>
        <p:blipFill>
          <a:blip r:embed="rId2"/>
          <a:stretch>
            <a:fillRect/>
          </a:stretch>
        </p:blipFill>
        <p:spPr>
          <a:xfrm>
            <a:off x="6126374" y="3629025"/>
            <a:ext cx="2737320" cy="3228975"/>
          </a:xfrm>
          <a:prstGeom prst="rect">
            <a:avLst/>
          </a:prstGeom>
        </p:spPr>
      </p:pic>
    </p:spTree>
    <p:extLst>
      <p:ext uri="{BB962C8B-B14F-4D97-AF65-F5344CB8AC3E}">
        <p14:creationId xmlns:p14="http://schemas.microsoft.com/office/powerpoint/2010/main" val="322229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31” Rectangular Wood Post W-Beam Guardrail in Concrete Mow Strips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1: Design</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Evaluate past testing to develop design changes with likelihood of success</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Use past testing as guidance for the design changes</a:t>
            </a:r>
          </a:p>
          <a:p>
            <a:pPr marL="285750" indent="-285750" algn="l">
              <a:spcBef>
                <a:spcPts val="0"/>
              </a:spcBef>
              <a:spcAft>
                <a:spcPts val="600"/>
              </a:spcAft>
              <a:buFont typeface="Arial" panose="020B0604020202020204" pitchFamily="34" charset="0"/>
              <a:buChar char="•"/>
            </a:pPr>
            <a:r>
              <a:rPr lang="en-US" sz="1800" dirty="0">
                <a:solidFill>
                  <a:schemeClr val="tx1"/>
                </a:solidFill>
              </a:rPr>
              <a:t>Task 2: Construction, Testing, &amp; Reporting</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Construct guardrail for testing</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Perform MASH Test 3-11</a:t>
            </a:r>
          </a:p>
          <a:p>
            <a:pPr marL="1200150" lvl="2" indent="-285750" algn="l">
              <a:spcBef>
                <a:spcPts val="0"/>
              </a:spcBef>
              <a:spcAft>
                <a:spcPts val="600"/>
              </a:spcAft>
              <a:buFont typeface="Arial" panose="020B0604020202020204" pitchFamily="34" charset="0"/>
              <a:buChar char="•"/>
            </a:pPr>
            <a:r>
              <a:rPr lang="en-US" sz="1400" dirty="0">
                <a:solidFill>
                  <a:schemeClr val="tx1"/>
                </a:solidFill>
              </a:rPr>
              <a:t>It is expected that that Test 3-10 would not be needed due to changes being small and the previous successful Test 3-10 with 40-inch post embedment</a:t>
            </a:r>
          </a:p>
          <a:p>
            <a:pPr marL="742950" lvl="1" indent="-285750" algn="l">
              <a:spcBef>
                <a:spcPts val="0"/>
              </a:spcBef>
              <a:spcAft>
                <a:spcPts val="600"/>
              </a:spcAft>
              <a:buFont typeface="Arial" panose="020B0604020202020204" pitchFamily="34" charset="0"/>
              <a:buChar char="•"/>
            </a:pPr>
            <a:r>
              <a:rPr lang="en-US" sz="1600" dirty="0">
                <a:solidFill>
                  <a:schemeClr val="tx1"/>
                </a:solidFill>
              </a:rPr>
              <a:t>Final Report</a:t>
            </a:r>
          </a:p>
          <a:p>
            <a:pPr algn="l">
              <a:spcBef>
                <a:spcPts val="0"/>
              </a:spcBef>
              <a:spcAft>
                <a:spcPts val="600"/>
              </a:spcAft>
            </a:pPr>
            <a:r>
              <a:rPr lang="en-US" sz="2000" b="1" dirty="0">
                <a:solidFill>
                  <a:schemeClr val="tx1"/>
                </a:solidFill>
              </a:rPr>
              <a:t>Deliverables </a:t>
            </a:r>
          </a:p>
          <a:p>
            <a:pPr marL="285750" indent="-285750" algn="l">
              <a:spcBef>
                <a:spcPts val="0"/>
              </a:spcBef>
              <a:spcAft>
                <a:spcPts val="600"/>
              </a:spcAft>
              <a:buFont typeface="Arial" panose="020B0604020202020204" pitchFamily="34" charset="0"/>
              <a:buChar char="•"/>
            </a:pPr>
            <a:r>
              <a:rPr lang="en-US" sz="1800" dirty="0">
                <a:solidFill>
                  <a:schemeClr val="tx1"/>
                </a:solidFill>
              </a:rPr>
              <a:t>Final report</a:t>
            </a:r>
          </a:p>
          <a:p>
            <a:pPr marL="285750" indent="-285750" algn="l">
              <a:spcBef>
                <a:spcPts val="0"/>
              </a:spcBef>
              <a:spcAft>
                <a:spcPts val="600"/>
              </a:spcAft>
              <a:buFont typeface="Arial" panose="020B0604020202020204" pitchFamily="34" charset="0"/>
              <a:buChar char="•"/>
            </a:pPr>
            <a:r>
              <a:rPr lang="en-US" sz="1800" dirty="0">
                <a:solidFill>
                  <a:schemeClr val="tx1"/>
                </a:solidFill>
              </a:rPr>
              <a:t>Engineering drawings</a:t>
            </a: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2019-15-LSRB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327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4" y="137102"/>
            <a:ext cx="5486400" cy="761999"/>
          </a:xfrm>
        </p:spPr>
        <p:txBody>
          <a:bodyPr/>
          <a:lstStyle/>
          <a:p>
            <a:pPr algn="l"/>
            <a:r>
              <a:rPr lang="en-US" sz="2400" b="1" dirty="0">
                <a:cs typeface="Times New Roman" panose="02020603050405020304" pitchFamily="18" charset="0"/>
              </a:rPr>
              <a:t>31” Rectangular Wood Post W-Beam Guardrail in Concrete Mow Strips</a:t>
            </a:r>
          </a:p>
        </p:txBody>
      </p:sp>
      <p:sp>
        <p:nvSpPr>
          <p:cNvPr id="6" name="Rectangle 3"/>
          <p:cNvSpPr txBox="1">
            <a:spLocks noChangeArrowheads="1"/>
          </p:cNvSpPr>
          <p:nvPr/>
        </p:nvSpPr>
        <p:spPr>
          <a:xfrm>
            <a:off x="228600" y="1219200"/>
            <a:ext cx="8467725"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Wood post guardrail is widely used in mow-strips based on past successful performance under NCHRP Report 350</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Having a MASH approved system is essential and will have immediate implementation</a:t>
            </a:r>
          </a:p>
          <a:p>
            <a:pPr algn="l">
              <a:spcBef>
                <a:spcPts val="0"/>
              </a:spcBef>
              <a:spcAft>
                <a:spcPts val="600"/>
              </a:spcAft>
            </a:pPr>
            <a:r>
              <a:rPr lang="en-US" sz="2000" b="1" dirty="0">
                <a:solidFill>
                  <a:schemeClr val="tx1"/>
                </a:solidFill>
              </a:rPr>
              <a:t>Funding</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Task 1 – Redesign 			$5,000</a:t>
            </a:r>
          </a:p>
          <a:p>
            <a:pPr marL="285750" lvl="0" indent="-285750" algn="l">
              <a:spcBef>
                <a:spcPts val="0"/>
              </a:spcBef>
              <a:spcAft>
                <a:spcPts val="600"/>
              </a:spcAft>
              <a:buFont typeface="Arial" panose="020B0604020202020204" pitchFamily="34" charset="0"/>
              <a:buChar char="•"/>
            </a:pPr>
            <a:r>
              <a:rPr lang="en-US" sz="1800" dirty="0">
                <a:solidFill>
                  <a:prstClr val="black"/>
                </a:solidFill>
              </a:rPr>
              <a:t>Task 2 – Construction, Testing, &amp; Reporting	$55,000</a:t>
            </a:r>
          </a:p>
          <a:p>
            <a:pPr lvl="0" algn="l">
              <a:spcBef>
                <a:spcPts val="0"/>
              </a:spcBef>
              <a:spcAft>
                <a:spcPts val="600"/>
              </a:spcAft>
            </a:pPr>
            <a:r>
              <a:rPr lang="en-US" sz="1800" b="1" dirty="0">
                <a:solidFill>
                  <a:prstClr val="black"/>
                </a:solidFill>
              </a:rPr>
              <a:t>				TOTAL	$60,000</a:t>
            </a:r>
          </a:p>
          <a:p>
            <a:pPr algn="l">
              <a:spcBef>
                <a:spcPts val="0"/>
              </a:spcBef>
              <a:spcAft>
                <a:spcPts val="600"/>
              </a:spcAft>
            </a:pPr>
            <a:r>
              <a:rPr lang="en-US" sz="2000" b="1" dirty="0">
                <a:solidFill>
                  <a:schemeClr val="tx1"/>
                </a:solidFill>
              </a:rPr>
              <a:t>Research Period </a:t>
            </a:r>
          </a:p>
          <a:p>
            <a:pPr marL="285750" indent="-285750" algn="l">
              <a:spcBef>
                <a:spcPts val="0"/>
              </a:spcBef>
              <a:spcAft>
                <a:spcPts val="600"/>
              </a:spcAft>
              <a:buFont typeface="Arial" panose="020B0604020202020204" pitchFamily="34" charset="0"/>
              <a:buChar char="•"/>
            </a:pPr>
            <a:r>
              <a:rPr lang="en-US" sz="1800" dirty="0">
                <a:solidFill>
                  <a:prstClr val="black"/>
                </a:solidFill>
              </a:rPr>
              <a:t>6 months</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8" name="Text Box 1"/>
          <p:cNvSpPr txBox="1"/>
          <p:nvPr/>
        </p:nvSpPr>
        <p:spPr>
          <a:xfrm>
            <a:off x="6934200" y="43815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2019-15-LSRB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16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BIB Terminal Variations in Foreslope/Backslope/Ditch Configurations</a:t>
            </a:r>
          </a:p>
        </p:txBody>
      </p:sp>
      <p:sp>
        <p:nvSpPr>
          <p:cNvPr id="6" name="Rectangle 3"/>
          <p:cNvSpPr txBox="1">
            <a:spLocks noChangeArrowheads="1"/>
          </p:cNvSpPr>
          <p:nvPr/>
        </p:nvSpPr>
        <p:spPr>
          <a:xfrm>
            <a:off x="273943" y="1140823"/>
            <a:ext cx="8467725" cy="4955177"/>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PS Developers: </a:t>
            </a:r>
            <a:r>
              <a:rPr lang="en-US" sz="1800" dirty="0">
                <a:solidFill>
                  <a:schemeClr val="tx1"/>
                </a:solidFill>
              </a:rPr>
              <a:t>Jeff (AK); Christopher (OR), Josh (CO), Fil (IL)</a:t>
            </a:r>
          </a:p>
          <a:p>
            <a:pPr algn="l">
              <a:spcBef>
                <a:spcPts val="0"/>
              </a:spcBef>
              <a:spcAft>
                <a:spcPts val="600"/>
              </a:spcAft>
            </a:pPr>
            <a:r>
              <a:rPr lang="en-US" sz="1800" b="1" dirty="0">
                <a:solidFill>
                  <a:schemeClr val="tx1"/>
                </a:solidFill>
              </a:rPr>
              <a:t>Project Synopsis</a:t>
            </a:r>
          </a:p>
          <a:p>
            <a:pPr lvl="1" indent="-285750" algn="l">
              <a:spcBef>
                <a:spcPts val="0"/>
              </a:spcBef>
              <a:buFont typeface="Arial" panose="020B0604020202020204" pitchFamily="34" charset="0"/>
              <a:buChar char="•"/>
            </a:pPr>
            <a:r>
              <a:rPr lang="en-US" sz="1600" dirty="0">
                <a:solidFill>
                  <a:schemeClr val="tx1"/>
                </a:solidFill>
              </a:rPr>
              <a:t>Evaluate range of BIB ditch configurations (site variations from crash tested conditions), producing acceptable results under MASH conditions.</a:t>
            </a:r>
          </a:p>
          <a:p>
            <a:pPr lvl="1" indent="-285750" algn="l">
              <a:spcBef>
                <a:spcPts val="0"/>
              </a:spcBef>
              <a:buFont typeface="Arial" panose="020B0604020202020204" pitchFamily="34" charset="0"/>
              <a:buChar char="•"/>
            </a:pPr>
            <a:endParaRPr lang="en-US" sz="1600" dirty="0">
              <a:solidFill>
                <a:schemeClr val="tx1"/>
              </a:solidFill>
            </a:endParaRPr>
          </a:p>
          <a:p>
            <a:pPr algn="l">
              <a:spcBef>
                <a:spcPts val="0"/>
              </a:spcBef>
              <a:spcAft>
                <a:spcPts val="600"/>
              </a:spcAft>
            </a:pPr>
            <a:r>
              <a:rPr lang="en-US" sz="1800" b="1" dirty="0">
                <a:solidFill>
                  <a:schemeClr val="tx1"/>
                </a:solidFill>
              </a:rPr>
              <a:t>Project Goal(s)</a:t>
            </a:r>
          </a:p>
          <a:p>
            <a:pPr algn="l">
              <a:spcBef>
                <a:spcPts val="0"/>
              </a:spcBef>
              <a:spcAft>
                <a:spcPts val="600"/>
              </a:spcAft>
            </a:pPr>
            <a:r>
              <a:rPr lang="en-US" sz="1600" dirty="0">
                <a:solidFill>
                  <a:schemeClr val="tx1"/>
                </a:solidFill>
              </a:rPr>
              <a:t>Consider variations from crash tested configuration to establish:</a:t>
            </a:r>
          </a:p>
          <a:p>
            <a:pPr marL="457200" indent="-288925" algn="l">
              <a:spcBef>
                <a:spcPts val="0"/>
              </a:spcBef>
            </a:pPr>
            <a:r>
              <a:rPr lang="en-US" sz="1600" dirty="0">
                <a:solidFill>
                  <a:schemeClr val="tx1"/>
                </a:solidFill>
              </a:rPr>
              <a:t>•   BIB terminal may be installed on foreslope flatter than 4:1;  </a:t>
            </a:r>
          </a:p>
          <a:p>
            <a:pPr marL="457200" indent="-288925" algn="l">
              <a:spcBef>
                <a:spcPts val="0"/>
              </a:spcBef>
            </a:pPr>
            <a:r>
              <a:rPr lang="en-US" sz="1600" dirty="0">
                <a:solidFill>
                  <a:schemeClr val="tx1"/>
                </a:solidFill>
              </a:rPr>
              <a:t>•   Flattest effective backslope; investigate whether there is a limit for backslope steepness;  </a:t>
            </a:r>
          </a:p>
          <a:p>
            <a:pPr marL="457200" indent="-288925" algn="l">
              <a:spcBef>
                <a:spcPts val="0"/>
              </a:spcBef>
            </a:pPr>
            <a:r>
              <a:rPr lang="en-US" sz="1600" dirty="0">
                <a:solidFill>
                  <a:schemeClr val="tx1"/>
                </a:solidFill>
              </a:rPr>
              <a:t>•   BIB terminal may be installed in flat-bottomed ditches;  </a:t>
            </a:r>
          </a:p>
          <a:p>
            <a:pPr marL="457200" indent="-288925" algn="l">
              <a:spcBef>
                <a:spcPts val="0"/>
              </a:spcBef>
            </a:pPr>
            <a:r>
              <a:rPr lang="en-US" sz="1600" dirty="0">
                <a:solidFill>
                  <a:schemeClr val="tx1"/>
                </a:solidFill>
              </a:rPr>
              <a:t>•   Design alterations from previous tested configuration, if any, when ditch configurations vary</a:t>
            </a:r>
            <a:endParaRPr lang="en-US" sz="900" dirty="0">
              <a:solidFill>
                <a:schemeClr val="tx1"/>
              </a:solidFill>
            </a:endParaRPr>
          </a:p>
          <a:p>
            <a:pPr algn="l">
              <a:spcBef>
                <a:spcPts val="0"/>
              </a:spcBef>
              <a:spcAft>
                <a:spcPts val="600"/>
              </a:spcAft>
            </a:pPr>
            <a:endParaRPr lang="en-US" sz="1600" dirty="0">
              <a:solidFill>
                <a:schemeClr val="tx1"/>
              </a:solidFill>
            </a:endParaRPr>
          </a:p>
        </p:txBody>
      </p:sp>
      <p:pic>
        <p:nvPicPr>
          <p:cNvPr id="9" name="Picture 8"/>
          <p:cNvPicPr>
            <a:picLocks noChangeAspect="1"/>
          </p:cNvPicPr>
          <p:nvPr/>
        </p:nvPicPr>
        <p:blipFill rotWithShape="1">
          <a:blip r:embed="rId3"/>
          <a:srcRect l="41559" b="1242"/>
          <a:stretch/>
        </p:blipFill>
        <p:spPr>
          <a:xfrm>
            <a:off x="5547146" y="4343400"/>
            <a:ext cx="3152976" cy="1720516"/>
          </a:xfrm>
          <a:prstGeom prst="rect">
            <a:avLst/>
          </a:prstGeom>
          <a:ln w="38100">
            <a:solidFill>
              <a:srgbClr val="0070C0"/>
            </a:solidFill>
          </a:ln>
        </p:spPr>
      </p:pic>
      <p:sp>
        <p:nvSpPr>
          <p:cNvPr id="8"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2019-17-LSRB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3"/>
          <p:cNvSpPr txBox="1">
            <a:spLocks noChangeArrowheads="1"/>
          </p:cNvSpPr>
          <p:nvPr/>
        </p:nvSpPr>
        <p:spPr>
          <a:xfrm>
            <a:off x="249881" y="4724400"/>
            <a:ext cx="5255720" cy="1034678"/>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1800" b="1" dirty="0">
                <a:solidFill>
                  <a:schemeClr val="tx1"/>
                </a:solidFill>
              </a:rPr>
              <a:t>Project Background</a:t>
            </a:r>
          </a:p>
          <a:p>
            <a:pPr lvl="1" indent="-285750" algn="l">
              <a:spcBef>
                <a:spcPts val="0"/>
              </a:spcBef>
              <a:buFont typeface="Arial" panose="020B0604020202020204" pitchFamily="34" charset="0"/>
              <a:buChar char="•"/>
            </a:pPr>
            <a:r>
              <a:rPr lang="en-US" sz="1600" dirty="0">
                <a:solidFill>
                  <a:schemeClr val="tx1"/>
                </a:solidFill>
              </a:rPr>
              <a:t>MASH crash test: 4:1 Foreslope/ 2:1 Backslope/ V-Ditch, TTI project 608431, tests 3-34, 3-35</a:t>
            </a:r>
          </a:p>
        </p:txBody>
      </p:sp>
    </p:spTree>
    <p:extLst>
      <p:ext uri="{BB962C8B-B14F-4D97-AF65-F5344CB8AC3E}">
        <p14:creationId xmlns:p14="http://schemas.microsoft.com/office/powerpoint/2010/main" val="218691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763000" cy="4221163"/>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Proposed Work Plan</a:t>
            </a: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1. DOT Members Survey.</a:t>
            </a:r>
          </a:p>
          <a:p>
            <a:pPr marL="288925" algn="l">
              <a:spcBef>
                <a:spcPts val="0"/>
              </a:spcBef>
              <a:spcAft>
                <a:spcPts val="600"/>
              </a:spcAft>
            </a:pPr>
            <a:r>
              <a:rPr lang="en-US" sz="1600" dirty="0">
                <a:solidFill>
                  <a:schemeClr val="tx1"/>
                </a:solidFill>
              </a:rPr>
              <a:t>Identify common applicable ranges with respect to research parameters in use (and needed) by DOT Members (degree of backslope, type of ditch configuration, ditch width, rubrail /no rubrail) </a:t>
            </a:r>
          </a:p>
          <a:p>
            <a:pPr marL="285750" indent="-285750" algn="l">
              <a:spcBef>
                <a:spcPts val="0"/>
              </a:spcBef>
              <a:spcAft>
                <a:spcPts val="600"/>
              </a:spcAft>
              <a:buFont typeface="Wingdings" panose="05000000000000000000" pitchFamily="2" charset="2"/>
              <a:buChar char="§"/>
            </a:pPr>
            <a:endParaRPr lang="en-US" sz="1100" dirty="0">
              <a:solidFill>
                <a:schemeClr val="tx1"/>
              </a:solidFill>
            </a:endParaRP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2. Engineering Analysis and Finite Element Investigation.</a:t>
            </a:r>
          </a:p>
          <a:p>
            <a:pPr marL="288925" algn="l">
              <a:spcBef>
                <a:spcPts val="0"/>
              </a:spcBef>
              <a:spcAft>
                <a:spcPts val="600"/>
              </a:spcAft>
            </a:pPr>
            <a:r>
              <a:rPr lang="en-US" sz="1600" dirty="0">
                <a:solidFill>
                  <a:schemeClr val="tx1"/>
                </a:solidFill>
              </a:rPr>
              <a:t>Conduct engineering analysis to identify most critical cases based on Task 1 results.</a:t>
            </a:r>
          </a:p>
          <a:p>
            <a:pPr marL="288925" algn="l">
              <a:spcBef>
                <a:spcPts val="0"/>
              </a:spcBef>
              <a:spcAft>
                <a:spcPts val="600"/>
              </a:spcAft>
            </a:pPr>
            <a:r>
              <a:rPr lang="en-US" sz="1600" dirty="0">
                <a:solidFill>
                  <a:schemeClr val="tx1"/>
                </a:solidFill>
              </a:rPr>
              <a:t>Conduct FE computer simulations to investigate critical cases for system crashworthiness.</a:t>
            </a:r>
          </a:p>
          <a:p>
            <a:pPr marL="285750" indent="-285750" algn="l">
              <a:spcBef>
                <a:spcPts val="0"/>
              </a:spcBef>
              <a:spcAft>
                <a:spcPts val="600"/>
              </a:spcAft>
              <a:buFont typeface="Wingdings" panose="05000000000000000000" pitchFamily="2" charset="2"/>
              <a:buChar char="§"/>
            </a:pPr>
            <a:endParaRPr lang="en-US" sz="1100" dirty="0">
              <a:solidFill>
                <a:schemeClr val="tx1"/>
              </a:solidFill>
            </a:endParaRPr>
          </a:p>
          <a:p>
            <a:pPr marL="285750" indent="-285750" algn="l">
              <a:spcBef>
                <a:spcPts val="0"/>
              </a:spcBef>
              <a:spcAft>
                <a:spcPts val="300"/>
              </a:spcAft>
              <a:buFont typeface="Wingdings" panose="05000000000000000000" pitchFamily="2" charset="2"/>
              <a:buChar char="§"/>
            </a:pPr>
            <a:r>
              <a:rPr lang="en-US" sz="1600" b="1" dirty="0">
                <a:solidFill>
                  <a:schemeClr val="tx1"/>
                </a:solidFill>
              </a:rPr>
              <a:t>Task 3. Recommendations.</a:t>
            </a:r>
          </a:p>
          <a:p>
            <a:pPr marL="288925" algn="l">
              <a:spcBef>
                <a:spcPts val="0"/>
              </a:spcBef>
              <a:spcAft>
                <a:spcPts val="600"/>
              </a:spcAft>
            </a:pPr>
            <a:r>
              <a:rPr lang="en-US" sz="1600" dirty="0">
                <a:solidFill>
                  <a:schemeClr val="tx1"/>
                </a:solidFill>
              </a:rPr>
              <a:t>Summarize recommendations based on engineering analysis (and FEA). </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Deliverables</a:t>
            </a:r>
          </a:p>
          <a:p>
            <a:pPr marL="285750" indent="-285750" algn="l">
              <a:spcBef>
                <a:spcPts val="0"/>
              </a:spcBef>
              <a:spcAft>
                <a:spcPts val="600"/>
              </a:spcAft>
              <a:buFont typeface="Wingdings" panose="05000000000000000000" pitchFamily="2" charset="2"/>
              <a:buChar char="§"/>
            </a:pPr>
            <a:r>
              <a:rPr lang="en-US" sz="1600" dirty="0">
                <a:solidFill>
                  <a:schemeClr val="tx1"/>
                </a:solidFill>
              </a:rPr>
              <a:t>Acceptable limits for foreslope (flatter than 4:1), and backslope (range of variation from 2:1 and critical slope), offset to ditch bottom or width of foreslope, and width of flat-bottomed ditch. </a:t>
            </a:r>
          </a:p>
          <a:p>
            <a:pPr marL="285750" indent="-285750" algn="l">
              <a:spcBef>
                <a:spcPts val="0"/>
              </a:spcBef>
              <a:spcAft>
                <a:spcPts val="600"/>
              </a:spcAft>
              <a:buFont typeface="Wingdings" panose="05000000000000000000" pitchFamily="2" charset="2"/>
              <a:buChar char="§"/>
            </a:pPr>
            <a:r>
              <a:rPr lang="en-US" sz="1600" dirty="0">
                <a:solidFill>
                  <a:schemeClr val="tx1"/>
                </a:solidFill>
              </a:rPr>
              <a:t>Necessary changes to design for variations</a:t>
            </a: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txBox="1">
            <a:spLocks/>
          </p:cNvSpPr>
          <p:nvPr/>
        </p:nvSpPr>
        <p:spPr>
          <a:xfrm>
            <a:off x="1773153" y="137102"/>
            <a:ext cx="6923171" cy="7619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cs typeface="Times New Roman" panose="02020603050405020304" pitchFamily="18" charset="0"/>
              </a:rPr>
              <a:t>BIB Terminal Variations in Foreslope/Backslope/Ditch Configurations</a:t>
            </a:r>
            <a:endParaRPr lang="en-US" sz="2400" b="1" dirty="0">
              <a:cs typeface="Times New Roman" panose="02020603050405020304" pitchFamily="18" charset="0"/>
            </a:endParaRPr>
          </a:p>
        </p:txBody>
      </p:sp>
      <p:sp>
        <p:nvSpPr>
          <p:cNvPr id="9" name="Text Box 1"/>
          <p:cNvSpPr txBox="1"/>
          <p:nvPr/>
        </p:nvSpPr>
        <p:spPr>
          <a:xfrm>
            <a:off x="6934200" y="6096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2019-17-LSRB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6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219200"/>
            <a:ext cx="8467725" cy="4800600"/>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b="1" dirty="0">
                <a:solidFill>
                  <a:schemeClr val="tx1"/>
                </a:solidFill>
              </a:rPr>
              <a:t>Urgency and Expected Benefit</a:t>
            </a:r>
          </a:p>
          <a:p>
            <a:pPr marL="342900" indent="-342900" algn="l">
              <a:spcBef>
                <a:spcPts val="0"/>
              </a:spcBef>
              <a:spcAft>
                <a:spcPts val="600"/>
              </a:spcAft>
              <a:buFont typeface="Wingdings" panose="05000000000000000000" pitchFamily="2" charset="2"/>
              <a:buChar char="§"/>
            </a:pPr>
            <a:r>
              <a:rPr lang="en-US" sz="1800" dirty="0">
                <a:solidFill>
                  <a:schemeClr val="tx1"/>
                </a:solidFill>
              </a:rPr>
              <a:t>MASH tests successfully completed (3-34, 3-35) for one site configuration.  States have variable design standards for ditches and adapting the device for site variability would increase the number of locations this device could be installed.  </a:t>
            </a:r>
          </a:p>
          <a:p>
            <a:pPr marL="342900" indent="-342900" algn="l">
              <a:spcBef>
                <a:spcPts val="0"/>
              </a:spcBef>
              <a:spcAft>
                <a:spcPts val="600"/>
              </a:spcAft>
              <a:buFont typeface="Wingdings" panose="05000000000000000000" pitchFamily="2" charset="2"/>
              <a:buChar char="§"/>
            </a:pPr>
            <a:r>
              <a:rPr lang="en-US" sz="1800" dirty="0">
                <a:solidFill>
                  <a:schemeClr val="tx1"/>
                </a:solidFill>
              </a:rPr>
              <a:t>BIB Terminal eliminates potential for terminal end strike.  Because of the slopes involved, other issues need to be considered.  If acceptable limits for site variability can be shown, wider installation may reduce risk to the traveling public.</a:t>
            </a:r>
          </a:p>
          <a:p>
            <a:pPr algn="l">
              <a:spcBef>
                <a:spcPts val="0"/>
              </a:spcBef>
              <a:spcAft>
                <a:spcPts val="600"/>
              </a:spcAft>
            </a:pPr>
            <a:endParaRPr lang="en-US" sz="1800" dirty="0">
              <a:solidFill>
                <a:schemeClr val="tx1"/>
              </a:solidFill>
            </a:endParaRPr>
          </a:p>
          <a:p>
            <a:pPr algn="l">
              <a:spcBef>
                <a:spcPts val="0"/>
              </a:spcBef>
              <a:spcAft>
                <a:spcPts val="600"/>
              </a:spcAft>
            </a:pPr>
            <a:r>
              <a:rPr lang="en-US" sz="2000" b="1" dirty="0">
                <a:solidFill>
                  <a:schemeClr val="tx1"/>
                </a:solidFill>
              </a:rPr>
              <a:t>Funding:  $90,000</a:t>
            </a:r>
          </a:p>
          <a:p>
            <a:pPr algn="l">
              <a:spcBef>
                <a:spcPts val="0"/>
              </a:spcBef>
              <a:spcAft>
                <a:spcPts val="600"/>
              </a:spcAft>
            </a:pPr>
            <a:endParaRPr lang="en-US" sz="2000" b="1" dirty="0">
              <a:solidFill>
                <a:schemeClr val="tx1"/>
              </a:solidFill>
            </a:endParaRPr>
          </a:p>
          <a:p>
            <a:pPr algn="l">
              <a:spcBef>
                <a:spcPts val="0"/>
              </a:spcBef>
              <a:spcAft>
                <a:spcPts val="600"/>
              </a:spcAft>
            </a:pPr>
            <a:r>
              <a:rPr lang="en-US" sz="2000" b="1" dirty="0">
                <a:solidFill>
                  <a:schemeClr val="tx1"/>
                </a:solidFill>
              </a:rPr>
              <a:t>Research Period : 1 year</a:t>
            </a:r>
          </a:p>
          <a:p>
            <a:pPr algn="l">
              <a:spcBef>
                <a:spcPts val="0"/>
              </a:spcBef>
              <a:spcAft>
                <a:spcPts val="600"/>
              </a:spcAft>
            </a:pPr>
            <a:endParaRPr lang="en-US" sz="1000" dirty="0">
              <a:solidFill>
                <a:schemeClr val="tx1"/>
              </a:solidFill>
            </a:endParaRPr>
          </a:p>
          <a:p>
            <a:pPr lvl="1" indent="-285750" algn="l">
              <a:spcBef>
                <a:spcPts val="0"/>
              </a:spcBef>
              <a:buFont typeface="Arial" panose="020B0604020202020204" pitchFamily="34" charset="0"/>
              <a:buChar char="•"/>
            </a:pPr>
            <a:endParaRPr lang="en-US" sz="1000" dirty="0">
              <a:solidFill>
                <a:schemeClr val="tx1"/>
              </a:solidFill>
            </a:endParaRPr>
          </a:p>
          <a:p>
            <a:pPr algn="l">
              <a:spcBef>
                <a:spcPts val="0"/>
              </a:spcBef>
              <a:spcAft>
                <a:spcPts val="600"/>
              </a:spcAft>
            </a:pPr>
            <a:endParaRPr lang="en-US" sz="1800" dirty="0">
              <a:solidFill>
                <a:schemeClr val="tx1"/>
              </a:solidFill>
            </a:endParaRPr>
          </a:p>
        </p:txBody>
      </p:sp>
      <p:sp>
        <p:nvSpPr>
          <p:cNvPr id="7" name="Title 3"/>
          <p:cNvSpPr>
            <a:spLocks noGrp="1"/>
          </p:cNvSpPr>
          <p:nvPr>
            <p:ph type="ctrTitle"/>
          </p:nvPr>
        </p:nvSpPr>
        <p:spPr>
          <a:xfrm>
            <a:off x="1773153" y="137102"/>
            <a:ext cx="6923171" cy="761999"/>
          </a:xfrm>
        </p:spPr>
        <p:txBody>
          <a:bodyPr/>
          <a:lstStyle/>
          <a:p>
            <a:pPr algn="l"/>
            <a:r>
              <a:rPr lang="en-US" sz="2400" b="1" dirty="0">
                <a:cs typeface="Times New Roman" panose="02020603050405020304" pitchFamily="18" charset="0"/>
              </a:rPr>
              <a:t>BIB Terminal Variations in Foreslope/Backslope/Ditch Configurations</a:t>
            </a:r>
          </a:p>
        </p:txBody>
      </p:sp>
      <p:sp>
        <p:nvSpPr>
          <p:cNvPr id="9" name="Text Box 1"/>
          <p:cNvSpPr txBox="1"/>
          <p:nvPr/>
        </p:nvSpPr>
        <p:spPr>
          <a:xfrm>
            <a:off x="6934199" y="618200"/>
            <a:ext cx="17621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2019-17-LSRB</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0270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8342</TotalTime>
  <Words>3267</Words>
  <Application>Microsoft Office PowerPoint</Application>
  <PresentationFormat>On-screen Show (4:3)</PresentationFormat>
  <Paragraphs>408</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Times New Roman</vt:lpstr>
      <vt:lpstr>Arial</vt:lpstr>
      <vt:lpstr>Wingdings</vt:lpstr>
      <vt:lpstr>Calibri</vt:lpstr>
      <vt:lpstr>Office Theme</vt:lpstr>
      <vt:lpstr>Design and Testing of a MASH TL-3 Thrie-Beam System for Roadside and Median Applications</vt:lpstr>
      <vt:lpstr>PowerPoint Presentation</vt:lpstr>
      <vt:lpstr>PowerPoint Presentation</vt:lpstr>
      <vt:lpstr>31” Rectangular Wood Post W-Beam Guardrail in Concrete Mow Strips</vt:lpstr>
      <vt:lpstr>31” Rectangular Wood Post W-Beam Guardrail in Concrete Mow Strips</vt:lpstr>
      <vt:lpstr>31” Rectangular Wood Post W-Beam Guardrail in Concrete Mow Strips</vt:lpstr>
      <vt:lpstr>BIB Terminal Variations in Foreslope/Backslope/Ditch Configurations</vt:lpstr>
      <vt:lpstr>PowerPoint Presentation</vt:lpstr>
      <vt:lpstr>BIB Terminal Variations in Foreslope/Backslope/Ditch Configurations</vt:lpstr>
      <vt:lpstr>MASH TL-2 Evaluation and MASH determination of 8-inch vertical curb  with MGS traffic barrier</vt:lpstr>
      <vt:lpstr>MASH TL-2 Evaluation and MASH determination of 8-inch vertical curb  with MGS traffic barrier</vt:lpstr>
      <vt:lpstr>MASH TL-2 Evaluation and MASH determination of 8-inch vertical curb  with MGS traffic barrier</vt:lpstr>
      <vt:lpstr>MASH TL-2 Evaluation and MASH determination of 8-inch vertical curb  with MGS traffic barrier</vt:lpstr>
      <vt:lpstr>MASH TL-2 Evaluation and MASH determination of 8-inch vertical curb  with MGS traffic barrier</vt:lpstr>
      <vt:lpstr>PowerPoint Presentation</vt:lpstr>
      <vt:lpstr>MASH TL-3 Thrie-Beam transition from 31" W-Beam guardrail to single slope CIP concrete barrier</vt:lpstr>
      <vt:lpstr>MASH TL-3 Thrie-Beam transition from 31" W-Beam guardrail to single slope CIP concrete barrier</vt:lpstr>
      <vt:lpstr>MASH TL-3 Thrie-Beam transition from 31" W-Beam guardrail to single slope CIP concrete barrier</vt:lpstr>
      <vt:lpstr>Determination of the Length-of-Need for Guardrail without Anchorage  Phase 2: MASH Crash Testing</vt:lpstr>
      <vt:lpstr>PowerPoint Presentation</vt:lpstr>
      <vt:lpstr>Steel Post Downstream End Anchor </vt:lpstr>
      <vt:lpstr>PowerPoint Presentation</vt:lpstr>
      <vt:lpstr>Steel Post Downstream End Anchor </vt:lpstr>
      <vt:lpstr>BIB Terminal Additional Crash Testing</vt:lpstr>
      <vt:lpstr>PowerPoint Presentation</vt:lpstr>
      <vt:lpstr>BIB Terminal Additional Crash Testing</vt:lpstr>
      <vt:lpstr>Design and Testing of a Thrie-beam System at a Fixed Object</vt:lpstr>
      <vt:lpstr>Design and Testing of a Thrie-beam System at a Fixed Object</vt:lpstr>
      <vt:lpstr>Design and Testing of a Thrie-beam System at a Fixed Object</vt:lpstr>
      <vt:lpstr>31” W-beam Guardrail (Steel and Wood Post) in Asphalt Mow Strips</vt:lpstr>
      <vt:lpstr>31” Rectangular Wood Post W-Beam Guardrail in Concrete Mow Strips</vt:lpstr>
      <vt:lpstr>31” Rectangular Wood Post W-Beam Guardrail in Concrete Mow Strips</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Silvestri Dobrovolny, Chiara</dc:creator>
  <cp:lastModifiedBy>Hirsch, Randall</cp:lastModifiedBy>
  <cp:revision>284</cp:revision>
  <dcterms:created xsi:type="dcterms:W3CDTF">2015-06-24T16:06:01Z</dcterms:created>
  <dcterms:modified xsi:type="dcterms:W3CDTF">2019-09-30T16:22:24Z</dcterms:modified>
</cp:coreProperties>
</file>