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96" r:id="rId2"/>
    <p:sldId id="389" r:id="rId3"/>
    <p:sldId id="401" r:id="rId4"/>
    <p:sldId id="404" r:id="rId5"/>
    <p:sldId id="261" r:id="rId6"/>
    <p:sldId id="262" r:id="rId7"/>
    <p:sldId id="392" r:id="rId8"/>
    <p:sldId id="40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3606" autoAdjust="0"/>
  </p:normalViewPr>
  <p:slideViewPr>
    <p:cSldViewPr>
      <p:cViewPr varScale="1">
        <p:scale>
          <a:sx n="71" d="100"/>
          <a:sy n="71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B8FD-8D78-4872-BDBB-70C135407DD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CCD6-D41A-4ED8-8045-4ED6CB79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MASH Test</a:t>
            </a:r>
            <a:r>
              <a:rPr lang="en-US" baseline="0" dirty="0"/>
              <a:t> Level 3 Testing of Guardrail on 6 to 1 slope project has started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Purpose of</a:t>
            </a:r>
            <a:r>
              <a:rPr lang="en-US" baseline="0" dirty="0"/>
              <a:t> the project is to determine appropriate offset distance from the slope break point of a 6 to1 slope to face of rail for a MGS guardrail system to meet MASH TL-3 criteria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r>
              <a:rPr lang="en-US" baseline="0" dirty="0"/>
              <a:t>AASHTO – Guardrail installed on the shoulder, should installed with the 2 </a:t>
            </a:r>
            <a:r>
              <a:rPr lang="en-US" baseline="0" dirty="0" err="1"/>
              <a:t>ft</a:t>
            </a:r>
            <a:r>
              <a:rPr lang="en-US" baseline="0" dirty="0"/>
              <a:t> distance from the back edge of the guardrail post to the slope breakpoint.</a:t>
            </a:r>
          </a:p>
          <a:p>
            <a:r>
              <a:rPr lang="en-US" baseline="0" dirty="0"/>
              <a:t>WSDOT  -Limits to the near slope breakpoint or the minimum offset of 12 ft.</a:t>
            </a:r>
          </a:p>
          <a:p>
            <a:endParaRPr lang="en-US" baseline="0" dirty="0"/>
          </a:p>
          <a:p>
            <a:r>
              <a:rPr lang="en-US" dirty="0"/>
              <a:t>However, in many</a:t>
            </a:r>
            <a:r>
              <a:rPr lang="en-US" baseline="0" dirty="0"/>
              <a:t> mountainous areas or in locations with tight environmental controls, site restriction might dictate the need for steeper slopes, or placement closer to the slope break point.</a:t>
            </a:r>
          </a:p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Guardrail</a:t>
            </a:r>
            <a:r>
              <a:rPr lang="en-US" sz="1800" baseline="0" dirty="0">
                <a:solidFill>
                  <a:schemeClr val="tx1"/>
                </a:solidFill>
              </a:rPr>
              <a:t> on </a:t>
            </a:r>
            <a:r>
              <a:rPr lang="en-US" sz="1800" dirty="0">
                <a:solidFill>
                  <a:schemeClr val="tx1"/>
                </a:solidFill>
              </a:rPr>
              <a:t>8:1 slope</a:t>
            </a:r>
            <a:r>
              <a:rPr lang="en-US" sz="1800" baseline="0" dirty="0">
                <a:solidFill>
                  <a:schemeClr val="tx1"/>
                </a:solidFill>
              </a:rPr>
              <a:t> with 5ft offset was tested to meet NCHRP 350TL-3 criteria (</a:t>
            </a:r>
            <a:r>
              <a:rPr lang="en-US" sz="1800" baseline="0" dirty="0" err="1">
                <a:solidFill>
                  <a:schemeClr val="tx1"/>
                </a:solidFill>
              </a:rPr>
              <a:t>MwRSF</a:t>
            </a:r>
            <a:r>
              <a:rPr lang="en-US" sz="1800" baseline="0" dirty="0">
                <a:solidFill>
                  <a:schemeClr val="tx1"/>
                </a:solidFill>
              </a:rPr>
              <a:t>) – barely prevent the pickup truck form overriding it.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</a:rPr>
              <a:t>Case A</a:t>
            </a:r>
            <a:r>
              <a:rPr lang="en-US" sz="1800" baseline="0" dirty="0">
                <a:solidFill>
                  <a:schemeClr val="tx1"/>
                </a:solidFill>
              </a:rPr>
              <a:t> – guardrail on 1:1 and 2:1 slope was tested to meet MASH TL3 criteria (TTI)</a:t>
            </a:r>
            <a:endParaRPr lang="en-US" sz="1800" dirty="0">
              <a:solidFill>
                <a:schemeClr val="tx1"/>
              </a:solidFill>
            </a:endParaRPr>
          </a:p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Project</a:t>
            </a:r>
            <a:r>
              <a:rPr lang="en-US" sz="1800" baseline="0" dirty="0">
                <a:solidFill>
                  <a:schemeClr val="tx1"/>
                </a:solidFill>
              </a:rPr>
              <a:t> has started on May 2019</a:t>
            </a:r>
          </a:p>
          <a:p>
            <a:pPr marL="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To achieve the</a:t>
            </a:r>
            <a:r>
              <a:rPr lang="en-US" sz="1800" baseline="0" dirty="0">
                <a:solidFill>
                  <a:schemeClr val="tx1"/>
                </a:solidFill>
              </a:rPr>
              <a:t> purpose,</a:t>
            </a:r>
            <a:endParaRPr lang="en-US" sz="1800" dirty="0">
              <a:solidFill>
                <a:schemeClr val="tx1"/>
              </a:solidFill>
            </a:endParaRPr>
          </a:p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1. Trajectory and Impact simulation will be conducted to find the profile of the bumper corner and</a:t>
            </a:r>
            <a:r>
              <a:rPr lang="en-US" sz="1800" baseline="0" dirty="0">
                <a:solidFill>
                  <a:schemeClr val="tx1"/>
                </a:solidFill>
              </a:rPr>
              <a:t> with the profile, the most critical location for a guardrail will be determined.</a:t>
            </a:r>
            <a:endParaRPr lang="en-US" sz="1800" dirty="0">
              <a:solidFill>
                <a:schemeClr val="tx1"/>
              </a:solidFill>
            </a:endParaRPr>
          </a:p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2. Full-scale crash tests (Tests 3-11 and 3-10) will be conducted for the most critical case.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anticipated completion date is</a:t>
            </a:r>
            <a:r>
              <a:rPr lang="en-US" sz="1200" baseline="0" dirty="0"/>
              <a:t> August 2020.</a:t>
            </a:r>
            <a:endParaRPr lang="en-US" sz="1200" dirty="0"/>
          </a:p>
          <a:p>
            <a:endParaRPr lang="en-US" dirty="0"/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 Trajectory and Impact simulation will be conducted to find the profile of the bumper corner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outputs taken from these simulations included graphical plots of vehicle bumper height with respect to local terrain along the slope</a:t>
            </a:r>
          </a:p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14300" lvl="1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aseline="0" dirty="0">
                <a:solidFill>
                  <a:schemeClr val="tx1"/>
                </a:solidFill>
              </a:rPr>
              <a:t>With the profile, the most critical location (or </a:t>
            </a:r>
            <a:r>
              <a:rPr lang="en-US" sz="1800" baseline="0" dirty="0" err="1">
                <a:solidFill>
                  <a:schemeClr val="tx1"/>
                </a:solidFill>
              </a:rPr>
              <a:t>offser</a:t>
            </a:r>
            <a:r>
              <a:rPr lang="en-US" sz="1800" baseline="0">
                <a:solidFill>
                  <a:schemeClr val="tx1"/>
                </a:solidFill>
              </a:rPr>
              <a:t>) </a:t>
            </a:r>
            <a:r>
              <a:rPr lang="en-US" sz="1800" baseline="0" dirty="0">
                <a:solidFill>
                  <a:schemeClr val="tx1"/>
                </a:solidFill>
              </a:rPr>
              <a:t>for a guardrail will be determined.</a:t>
            </a: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1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87169"/>
            <a:ext cx="1905000" cy="4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-189" r="199" b="189"/>
          <a:stretch/>
        </p:blipFill>
        <p:spPr bwMode="auto">
          <a:xfrm>
            <a:off x="4248061" y="6126480"/>
            <a:ext cx="489593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20485" cy="213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FF99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13360"/>
            <a:ext cx="1240972" cy="213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426720"/>
            <a:ext cx="1034143" cy="2133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"/>
            <a:ext cx="1447800" cy="21336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853440"/>
            <a:ext cx="723900" cy="21336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066800"/>
            <a:ext cx="8686800" cy="4571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rot="10800000">
            <a:off x="723899" y="6126478"/>
            <a:ext cx="7919357" cy="4571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roadsafety_logo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6263640"/>
            <a:ext cx="1851983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3.png@01D4FF4B.2611D540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600950" cy="761999"/>
          </a:xfrm>
        </p:spPr>
        <p:txBody>
          <a:bodyPr/>
          <a:lstStyle/>
          <a:p>
            <a:r>
              <a:rPr lang="en-US" sz="2400" b="1" dirty="0">
                <a:cs typeface="Times New Roman" panose="02020603050405020304" pitchFamily="18" charset="0"/>
              </a:rPr>
              <a:t>Shorter TL-3 MASH W-Beam Transition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66800"/>
            <a:ext cx="845820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Purpose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Investigate the crashworthiness of shorter W-beam to parapet transition system under MASH TL-3 criteria. 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Status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Performing engineering review of available transition systems and their design variables.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Next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Parametric analysis/simulation to provide the CIP for full-scale crash test,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Full-scale crash test (Test 3-21).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Anticipated Completion Date: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July 2020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DE5A5F-654D-477A-BDDC-D2FDEF7D1257}"/>
              </a:ext>
            </a:extLst>
          </p:cNvPr>
          <p:cNvGrpSpPr/>
          <p:nvPr/>
        </p:nvGrpSpPr>
        <p:grpSpPr>
          <a:xfrm>
            <a:off x="2084922" y="4724400"/>
            <a:ext cx="6326706" cy="1905000"/>
            <a:chOff x="2209800" y="4343400"/>
            <a:chExt cx="6326706" cy="1905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87286B-B9CC-45A1-A649-D99744D4E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t="34439" b="11980"/>
            <a:stretch/>
          </p:blipFill>
          <p:spPr>
            <a:xfrm>
              <a:off x="2209800" y="4343400"/>
              <a:ext cx="6326706" cy="190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86F69F69-DB57-4428-AB4B-F6D340FE7CAC}"/>
                </a:ext>
              </a:extLst>
            </p:cNvPr>
            <p:cNvSpPr/>
            <p:nvPr/>
          </p:nvSpPr>
          <p:spPr>
            <a:xfrm rot="16200000">
              <a:off x="5347615" y="3341291"/>
              <a:ext cx="281781" cy="4267200"/>
            </a:xfrm>
            <a:prstGeom prst="leftBrace">
              <a:avLst>
                <a:gd name="adj1" fmla="val 75000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2B66C8-977E-4D09-A9BF-5AA6AC0ECD1A}"/>
                </a:ext>
              </a:extLst>
            </p:cNvPr>
            <p:cNvSpPr txBox="1"/>
            <p:nvPr/>
          </p:nvSpPr>
          <p:spPr>
            <a:xfrm>
              <a:off x="4574106" y="5627449"/>
              <a:ext cx="182880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dirty="0"/>
                <a:t>transition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86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600950" cy="761999"/>
          </a:xfrm>
        </p:spPr>
        <p:txBody>
          <a:bodyPr/>
          <a:lstStyle/>
          <a:p>
            <a:r>
              <a:rPr lang="en-US" sz="2400" b="1" dirty="0">
                <a:cs typeface="Times New Roman" panose="02020603050405020304" pitchFamily="18" charset="0"/>
              </a:rPr>
              <a:t>MASH Test Level 4 Testing and Evaluation of a Concrete Median Barrier with Fence Mounted on Top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66800"/>
            <a:ext cx="845820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Purpose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Investigate the crashworthiness of 36-in tall concrete single slope median barrier with chain link fence mounted on top under MASH16 TL4 criteria. 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Status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Project started August 2019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Work Plan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Define details for chain link fence attached on top of barrier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Full-scale crash tests (Tests 4-11 and 4-12)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Anticipated Completion Date: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Fall 2020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id:image003.jpg@01D449AF.356E91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b="11905"/>
          <a:stretch/>
        </p:blipFill>
        <p:spPr bwMode="auto">
          <a:xfrm>
            <a:off x="4706888" y="4038600"/>
            <a:ext cx="4284712" cy="2743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6888" y="6412468"/>
            <a:ext cx="334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Needs to be a </a:t>
            </a:r>
            <a:r>
              <a:rPr lang="en-US" b="1" dirty="0">
                <a:solidFill>
                  <a:schemeClr val="bg1"/>
                </a:solidFill>
              </a:rPr>
              <a:t>Median</a:t>
            </a:r>
            <a:r>
              <a:rPr lang="en-US" dirty="0">
                <a:solidFill>
                  <a:schemeClr val="bg1"/>
                </a:solidFill>
              </a:rPr>
              <a:t> application</a:t>
            </a:r>
          </a:p>
        </p:txBody>
      </p:sp>
    </p:spTree>
    <p:extLst>
      <p:ext uri="{BB962C8B-B14F-4D97-AF65-F5344CB8AC3E}">
        <p14:creationId xmlns:p14="http://schemas.microsoft.com/office/powerpoint/2010/main" val="409351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66800"/>
            <a:ext cx="845820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Purpose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Determine appropriate offset distance from the slope break point of a 6H:1V slope to face of rail for an MGS guardrail system under MASH TL-3 Test Condition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Status</a:t>
            </a:r>
          </a:p>
          <a:p>
            <a:pPr marL="114300" lvl="1"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Project started May 2019</a:t>
            </a:r>
          </a:p>
          <a:p>
            <a:pPr marL="114300" lvl="1"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Work Plan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Vehicular trajectory analyses to find the profile of the bumper corner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Impact simulations to determine the critical placement location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Full-scale crash tests (Tests 3-11 and 3-10)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Guidance for Placement on 6H:1V slope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Anticipated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Completion Date: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August 2020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77023" y="3962400"/>
            <a:ext cx="3509777" cy="2326217"/>
            <a:chOff x="5332103" y="4205904"/>
            <a:chExt cx="3891138" cy="26202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2567"/>
            <a:stretch/>
          </p:blipFill>
          <p:spPr>
            <a:xfrm>
              <a:off x="5332103" y="4205904"/>
              <a:ext cx="3764228" cy="2620284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618587" y="4377570"/>
              <a:ext cx="1604654" cy="658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WSDOT Design Manual</a:t>
              </a:r>
            </a:p>
          </p:txBody>
        </p:sp>
      </p:grpSp>
      <p:sp>
        <p:nvSpPr>
          <p:cNvPr id="19" name="Title 3"/>
          <p:cNvSpPr>
            <a:spLocks noGrp="1"/>
          </p:cNvSpPr>
          <p:nvPr>
            <p:ph type="ctrTitle"/>
          </p:nvPr>
        </p:nvSpPr>
        <p:spPr>
          <a:xfrm>
            <a:off x="1371600" y="76200"/>
            <a:ext cx="7600950" cy="761999"/>
          </a:xfrm>
        </p:spPr>
        <p:txBody>
          <a:bodyPr/>
          <a:lstStyle/>
          <a:p>
            <a:r>
              <a:rPr lang="en-US" sz="2800" b="1" dirty="0">
                <a:cs typeface="Times New Roman" panose="02020603050405020304" pitchFamily="18" charset="0"/>
              </a:rPr>
              <a:t>MASH Test Level 3 Testing of </a:t>
            </a:r>
            <a:br>
              <a:rPr lang="en-US" sz="2800" b="1" dirty="0">
                <a:cs typeface="Times New Roman" panose="02020603050405020304" pitchFamily="18" charset="0"/>
              </a:rPr>
            </a:br>
            <a:r>
              <a:rPr lang="en-US" sz="2800" b="1" dirty="0">
                <a:cs typeface="Times New Roman" panose="02020603050405020304" pitchFamily="18" charset="0"/>
              </a:rPr>
              <a:t>Guardrail on 6H:1V slope</a:t>
            </a:r>
          </a:p>
        </p:txBody>
      </p:sp>
    </p:spTree>
    <p:extLst>
      <p:ext uri="{BB962C8B-B14F-4D97-AF65-F5344CB8AC3E}">
        <p14:creationId xmlns:p14="http://schemas.microsoft.com/office/powerpoint/2010/main" val="73187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66800"/>
            <a:ext cx="845820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ctrTitle"/>
          </p:nvPr>
        </p:nvSpPr>
        <p:spPr>
          <a:xfrm>
            <a:off x="1371600" y="76200"/>
            <a:ext cx="7600950" cy="761999"/>
          </a:xfrm>
        </p:spPr>
        <p:txBody>
          <a:bodyPr/>
          <a:lstStyle/>
          <a:p>
            <a:r>
              <a:rPr lang="en-US" sz="2800" b="1" dirty="0">
                <a:cs typeface="Times New Roman" panose="02020603050405020304" pitchFamily="18" charset="0"/>
              </a:rPr>
              <a:t>MASH Test Level 3 Testing of </a:t>
            </a:r>
            <a:br>
              <a:rPr lang="en-US" sz="2800" b="1" dirty="0">
                <a:cs typeface="Times New Roman" panose="02020603050405020304" pitchFamily="18" charset="0"/>
              </a:rPr>
            </a:br>
            <a:r>
              <a:rPr lang="en-US" sz="2800" b="1" dirty="0">
                <a:cs typeface="Times New Roman" panose="02020603050405020304" pitchFamily="18" charset="0"/>
              </a:rPr>
              <a:t>Guardrail on 6H:1V slope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24912" r="16690" b="28657"/>
          <a:stretch/>
        </p:blipFill>
        <p:spPr>
          <a:xfrm>
            <a:off x="3810000" y="3592630"/>
            <a:ext cx="5334000" cy="248526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37" name="Group 36"/>
          <p:cNvGrpSpPr/>
          <p:nvPr/>
        </p:nvGrpSpPr>
        <p:grpSpPr>
          <a:xfrm>
            <a:off x="4019550" y="1905000"/>
            <a:ext cx="4667250" cy="1866900"/>
            <a:chOff x="76200" y="1181100"/>
            <a:chExt cx="5810250" cy="23241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35352" r="24167" b="27612"/>
            <a:stretch/>
          </p:blipFill>
          <p:spPr>
            <a:xfrm>
              <a:off x="76200" y="1181100"/>
              <a:ext cx="5810250" cy="23241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grpSp>
          <p:nvGrpSpPr>
            <p:cNvPr id="31" name="Group 30"/>
            <p:cNvGrpSpPr/>
            <p:nvPr/>
          </p:nvGrpSpPr>
          <p:grpSpPr>
            <a:xfrm>
              <a:off x="3505200" y="1535667"/>
              <a:ext cx="1588295" cy="869392"/>
              <a:chOff x="3505200" y="1535667"/>
              <a:chExt cx="1588295" cy="86939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3505200" y="1905000"/>
                <a:ext cx="15843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505200" y="1678524"/>
                <a:ext cx="0" cy="7265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093495" y="1632820"/>
                <a:ext cx="0" cy="47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918191" y="1535667"/>
                <a:ext cx="762309" cy="383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offset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200400" y="2329935"/>
              <a:ext cx="1524000" cy="567817"/>
              <a:chOff x="3200400" y="2329935"/>
              <a:chExt cx="1524000" cy="567817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3581400" y="2411731"/>
                <a:ext cx="1143000" cy="190499"/>
              </a:xfrm>
              <a:prstGeom prst="triangl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00400" y="2329935"/>
                <a:ext cx="471356" cy="383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1V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00909" y="2514601"/>
                <a:ext cx="483329" cy="383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6H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9620" y="1253927"/>
            <a:ext cx="9117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Trajectory and Impact simulation to find the profile of the bumper corner</a:t>
            </a:r>
          </a:p>
        </p:txBody>
      </p:sp>
      <p:pic>
        <p:nvPicPr>
          <p:cNvPr id="17" name="Picture 16" descr="cid:image003.png@01D4FF4B.2611D54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5" y="1851860"/>
            <a:ext cx="3739077" cy="2318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36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Accommodating Inlets with Transitions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5257800" cy="4525963"/>
          </a:xfrm>
        </p:spPr>
        <p:txBody>
          <a:bodyPr/>
          <a:lstStyle/>
          <a:p>
            <a:r>
              <a:rPr lang="en-US" dirty="0"/>
              <a:t>Develop a transition design to be evaluated under MASH TL-3 test conditions</a:t>
            </a:r>
          </a:p>
          <a:p>
            <a:r>
              <a:rPr lang="en-US" dirty="0"/>
              <a:t>Hydraulic inlets configurations to be accommodated in the design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571" y="1196181"/>
            <a:ext cx="3124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Accommodating Inlets with Transitions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/>
              <a:t>Proposal being prepared for the following research activities.</a:t>
            </a:r>
          </a:p>
          <a:p>
            <a:pPr lvl="1"/>
            <a:r>
              <a:rPr lang="en-US" dirty="0"/>
              <a:t>Polling State DOT’s with these inlets configurations</a:t>
            </a:r>
          </a:p>
          <a:p>
            <a:pPr lvl="1"/>
            <a:r>
              <a:rPr lang="en-US" dirty="0"/>
              <a:t>Perform nonlinear finite element analyses</a:t>
            </a:r>
          </a:p>
          <a:p>
            <a:pPr lvl="1"/>
            <a:r>
              <a:rPr lang="en-US" dirty="0"/>
              <a:t>Perform MASH TL 3 transition test for the 2270P test vehicle </a:t>
            </a:r>
            <a:r>
              <a:rPr lang="en-US"/>
              <a:t>(Phase I)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5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28601"/>
            <a:ext cx="7239000" cy="761999"/>
          </a:xfrm>
        </p:spPr>
        <p:txBody>
          <a:bodyPr/>
          <a:lstStyle/>
          <a:p>
            <a:r>
              <a:rPr lang="en-US" sz="2800" b="1" dirty="0">
                <a:cs typeface="Times New Roman" panose="02020603050405020304" pitchFamily="18" charset="0"/>
              </a:rPr>
              <a:t>LON for Guardrail without Anchorage: Phase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66800"/>
            <a:ext cx="845820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Purpose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 computer simulation to determine length-of-need for guardrail without anchorage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component testing for validation of computer simulation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Phase II will complete </a:t>
            </a:r>
            <a:r>
              <a:rPr lang="en-US" sz="1800">
                <a:solidFill>
                  <a:schemeClr val="tx1"/>
                </a:solidFill>
              </a:rPr>
              <a:t>crash testing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endParaRPr lang="en-US" sz="9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Status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Has not started yet; processing at WSDOT</a:t>
            </a:r>
          </a:p>
          <a:p>
            <a:pPr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II balloted for prioritization during this meeting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8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934200" cy="761999"/>
          </a:xfrm>
        </p:spPr>
        <p:txBody>
          <a:bodyPr/>
          <a:lstStyle/>
          <a:p>
            <a:r>
              <a:rPr lang="en-US" sz="2800" b="1" dirty="0">
                <a:cs typeface="Times New Roman" panose="02020603050405020304" pitchFamily="18" charset="0"/>
              </a:rPr>
              <a:t>Bi-Lateral Tasks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189037"/>
            <a:ext cx="845820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Impact Performance Evaluation of Modified Minnesota Swing-Away Mailbox Support to MASH (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Minnesota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Analysis and Testing of Florida Department of Transportation Barrier Systems for MASH Compliance (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Florida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MASH Implementation Technical Support for WSDOT (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Washington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Evaluation of W-Beam Guardrail Terminal Post in Sleeve (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Alaska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MASH Full-Scale Crash Testing of the Transition from the MGS Weak Post System to the Strong Post MGS System (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Connecticut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MASH Full-Scale Crash Testing and Evaluation of the Merritt Parkway Guide Rail (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Connecticut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MASH Testing of Single Slope and F-Shape Barriers with Drainage Scuppers (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Washington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 algn="l">
              <a:spcBef>
                <a:spcPts val="0"/>
              </a:spcBef>
            </a:pP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0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8410</TotalTime>
  <Words>769</Words>
  <Application>Microsoft Office PowerPoint</Application>
  <PresentationFormat>On-screen Show (4:3)</PresentationFormat>
  <Paragraphs>104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Shorter TL-3 MASH W-Beam Transition</vt:lpstr>
      <vt:lpstr>MASH Test Level 4 Testing and Evaluation of a Concrete Median Barrier with Fence Mounted on Top </vt:lpstr>
      <vt:lpstr>MASH Test Level 3 Testing of  Guardrail on 6H:1V slope</vt:lpstr>
      <vt:lpstr>MASH Test Level 3 Testing of  Guardrail on 6H:1V slope</vt:lpstr>
      <vt:lpstr>Accommodating Inlets with Transitions </vt:lpstr>
      <vt:lpstr>Accommodating Inlets with Transitions </vt:lpstr>
      <vt:lpstr>LON for Guardrail without Anchorage: Phase 1</vt:lpstr>
      <vt:lpstr>Bi-Lateral Tasks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Silvestri Dobrovolny, Chiara</dc:creator>
  <cp:lastModifiedBy>Hirsch, Randall</cp:lastModifiedBy>
  <cp:revision>291</cp:revision>
  <dcterms:created xsi:type="dcterms:W3CDTF">2015-06-24T16:06:01Z</dcterms:created>
  <dcterms:modified xsi:type="dcterms:W3CDTF">2019-09-24T12:53:28Z</dcterms:modified>
</cp:coreProperties>
</file>