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23"/>
  </p:notesMasterIdLst>
  <p:sldIdLst>
    <p:sldId id="390" r:id="rId2"/>
    <p:sldId id="398" r:id="rId3"/>
    <p:sldId id="399" r:id="rId4"/>
    <p:sldId id="400" r:id="rId5"/>
    <p:sldId id="401" r:id="rId6"/>
    <p:sldId id="402" r:id="rId7"/>
    <p:sldId id="406" r:id="rId8"/>
    <p:sldId id="407" r:id="rId9"/>
    <p:sldId id="408" r:id="rId10"/>
    <p:sldId id="409" r:id="rId11"/>
    <p:sldId id="410" r:id="rId12"/>
    <p:sldId id="411" r:id="rId13"/>
    <p:sldId id="412" r:id="rId14"/>
    <p:sldId id="413" r:id="rId15"/>
    <p:sldId id="414" r:id="rId16"/>
    <p:sldId id="415" r:id="rId17"/>
    <p:sldId id="416" r:id="rId18"/>
    <p:sldId id="417" r:id="rId19"/>
    <p:sldId id="418" r:id="rId20"/>
    <p:sldId id="419" r:id="rId21"/>
    <p:sldId id="420" r:id="rId22"/>
  </p:sldIdLst>
  <p:sldSz cx="9144000" cy="6858000" type="screen4x3"/>
  <p:notesSz cx="6858000" cy="9144000"/>
  <p:embeddedFontLst>
    <p:embeddedFont>
      <p:font typeface="Calibri" panose="020F0502020204030204" pitchFamily="34" charset="0"/>
      <p:regular r:id="rId24"/>
      <p:bold r:id="rId25"/>
      <p:italic r:id="rId26"/>
      <p:boldItalic r:id="rId27"/>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9900"/>
    <a:srgbClr val="FF99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34" autoAdjust="0"/>
    <p:restoredTop sz="93606" autoAdjust="0"/>
  </p:normalViewPr>
  <p:slideViewPr>
    <p:cSldViewPr>
      <p:cViewPr varScale="1">
        <p:scale>
          <a:sx n="71" d="100"/>
          <a:sy n="71" d="100"/>
        </p:scale>
        <p:origin x="1566" y="78"/>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3.fntdata"/><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2.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1.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4.fntdata"/><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E26B8FD-8D78-4872-BDBB-70C135407DD3}" type="datetimeFigureOut">
              <a:rPr lang="en-US" smtClean="0"/>
              <a:t>9/23/2019</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CFFCCD6-D41A-4ED8-8045-4ED6CB792476}" type="slidenum">
              <a:rPr lang="en-US" smtClean="0"/>
              <a:t>‹#›</a:t>
            </a:fld>
            <a:endParaRPr lang="en-US"/>
          </a:p>
        </p:txBody>
      </p:sp>
    </p:spTree>
    <p:extLst>
      <p:ext uri="{BB962C8B-B14F-4D97-AF65-F5344CB8AC3E}">
        <p14:creationId xmlns:p14="http://schemas.microsoft.com/office/powerpoint/2010/main" val="206004648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CFFCCD6-D41A-4ED8-8045-4ED6CB792476}" type="slidenum">
              <a:rPr lang="en-US" smtClean="0"/>
              <a:t>17</a:t>
            </a:fld>
            <a:endParaRPr lang="en-US"/>
          </a:p>
        </p:txBody>
      </p:sp>
    </p:spTree>
    <p:extLst>
      <p:ext uri="{BB962C8B-B14F-4D97-AF65-F5344CB8AC3E}">
        <p14:creationId xmlns:p14="http://schemas.microsoft.com/office/powerpoint/2010/main" val="90609363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CFFCCD6-D41A-4ED8-8045-4ED6CB792476}" type="slidenum">
              <a:rPr lang="en-US" smtClean="0"/>
              <a:t>18</a:t>
            </a:fld>
            <a:endParaRPr lang="en-US"/>
          </a:p>
        </p:txBody>
      </p:sp>
    </p:spTree>
    <p:extLst>
      <p:ext uri="{BB962C8B-B14F-4D97-AF65-F5344CB8AC3E}">
        <p14:creationId xmlns:p14="http://schemas.microsoft.com/office/powerpoint/2010/main" val="38667784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069AC36D-A405-452E-92A9-4035D68160BB}" type="datetimeFigureOut">
              <a:rPr lang="en-US" smtClean="0"/>
              <a:t>9/23/2019</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p:txBody>
          <a:bodyPr/>
          <a:lstStyle/>
          <a:p>
            <a:fld id="{CDC2F02A-64A2-4BA5-A1F2-A6EB0134B1AF}" type="slidenum">
              <a:rPr lang="en-US" smtClean="0"/>
              <a:t>‹#›</a:t>
            </a:fld>
            <a:endParaRPr lang="en-US"/>
          </a:p>
        </p:txBody>
      </p:sp>
    </p:spTree>
    <p:extLst>
      <p:ext uri="{BB962C8B-B14F-4D97-AF65-F5344CB8AC3E}">
        <p14:creationId xmlns:p14="http://schemas.microsoft.com/office/powerpoint/2010/main" val="102112737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990600" y="-800986"/>
            <a:ext cx="7442284" cy="907666"/>
          </a:xfrm>
          <a:prstGeom prst="rect">
            <a:avLst/>
          </a:prstGeom>
        </p:spPr>
        <p:txBody>
          <a:bodyPr/>
          <a:lstStyle/>
          <a:p>
            <a:r>
              <a:rPr lang="en-US"/>
              <a:t>Click to edit Master title style</a:t>
            </a:r>
          </a:p>
        </p:txBody>
      </p:sp>
      <p:sp>
        <p:nvSpPr>
          <p:cNvPr id="3" name="Vertical Text Placeholder 2"/>
          <p:cNvSpPr>
            <a:spLocks noGrp="1"/>
          </p:cNvSpPr>
          <p:nvPr>
            <p:ph type="body" orient="vert" idx="1"/>
          </p:nvPr>
        </p:nvSpPr>
        <p:spPr>
          <a:xfrm>
            <a:off x="457200" y="1447800"/>
            <a:ext cx="8229600" cy="4525963"/>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069AC36D-A405-452E-92A9-4035D68160BB}" type="datetimeFigureOut">
              <a:rPr lang="en-US" smtClean="0"/>
              <a:t>9/23/2019</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p:txBody>
          <a:bodyPr/>
          <a:lstStyle/>
          <a:p>
            <a:fld id="{CDC2F02A-64A2-4BA5-A1F2-A6EB0134B1AF}" type="slidenum">
              <a:rPr lang="en-US" smtClean="0"/>
              <a:t>‹#›</a:t>
            </a:fld>
            <a:endParaRPr lang="en-US"/>
          </a:p>
        </p:txBody>
      </p:sp>
    </p:spTree>
    <p:extLst>
      <p:ext uri="{BB962C8B-B14F-4D97-AF65-F5344CB8AC3E}">
        <p14:creationId xmlns:p14="http://schemas.microsoft.com/office/powerpoint/2010/main" val="149873768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069AC36D-A405-452E-92A9-4035D68160BB}" type="datetimeFigureOut">
              <a:rPr lang="en-US" smtClean="0"/>
              <a:t>9/23/2019</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p:txBody>
          <a:bodyPr/>
          <a:lstStyle/>
          <a:p>
            <a:fld id="{CDC2F02A-64A2-4BA5-A1F2-A6EB0134B1AF}" type="slidenum">
              <a:rPr lang="en-US" smtClean="0"/>
              <a:t>‹#›</a:t>
            </a:fld>
            <a:endParaRPr lang="en-US"/>
          </a:p>
        </p:txBody>
      </p:sp>
    </p:spTree>
    <p:extLst>
      <p:ext uri="{BB962C8B-B14F-4D97-AF65-F5344CB8AC3E}">
        <p14:creationId xmlns:p14="http://schemas.microsoft.com/office/powerpoint/2010/main" val="1621081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447800" y="76200"/>
            <a:ext cx="7543800" cy="914400"/>
          </a:xfrm>
          <a:prstGeom prst="rect">
            <a:avLst/>
          </a:prstGeom>
        </p:spPr>
        <p:txBody>
          <a:bodyPr/>
          <a:lstStyle/>
          <a:p>
            <a:r>
              <a:rPr lang="en-US" dirty="0"/>
              <a:t>Click to edit Master title style</a:t>
            </a:r>
          </a:p>
        </p:txBody>
      </p:sp>
      <p:sp>
        <p:nvSpPr>
          <p:cNvPr id="3" name="Content Placeholder 2"/>
          <p:cNvSpPr>
            <a:spLocks noGrp="1"/>
          </p:cNvSpPr>
          <p:nvPr>
            <p:ph idx="1"/>
          </p:nvPr>
        </p:nvSpPr>
        <p:spPr>
          <a:xfrm>
            <a:off x="457200" y="1447800"/>
            <a:ext cx="82296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069AC36D-A405-452E-92A9-4035D68160BB}" type="datetimeFigureOut">
              <a:rPr lang="en-US" smtClean="0"/>
              <a:t>9/23/2019</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p:txBody>
          <a:bodyPr/>
          <a:lstStyle/>
          <a:p>
            <a:fld id="{CDC2F02A-64A2-4BA5-A1F2-A6EB0134B1AF}" type="slidenum">
              <a:rPr lang="en-US" smtClean="0"/>
              <a:t>‹#›</a:t>
            </a:fld>
            <a:endParaRPr lang="en-US"/>
          </a:p>
        </p:txBody>
      </p:sp>
    </p:spTree>
    <p:extLst>
      <p:ext uri="{BB962C8B-B14F-4D97-AF65-F5344CB8AC3E}">
        <p14:creationId xmlns:p14="http://schemas.microsoft.com/office/powerpoint/2010/main" val="28062228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417393725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990600" y="-800986"/>
            <a:ext cx="7442284" cy="907666"/>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069AC36D-A405-452E-92A9-4035D68160BB}" type="datetimeFigureOut">
              <a:rPr lang="en-US" smtClean="0"/>
              <a:t>9/23/2019</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p:txBody>
          <a:bodyPr/>
          <a:lstStyle/>
          <a:p>
            <a:fld id="{CDC2F02A-64A2-4BA5-A1F2-A6EB0134B1AF}" type="slidenum">
              <a:rPr lang="en-US" smtClean="0"/>
              <a:t>‹#›</a:t>
            </a:fld>
            <a:endParaRPr lang="en-US"/>
          </a:p>
        </p:txBody>
      </p:sp>
    </p:spTree>
    <p:extLst>
      <p:ext uri="{BB962C8B-B14F-4D97-AF65-F5344CB8AC3E}">
        <p14:creationId xmlns:p14="http://schemas.microsoft.com/office/powerpoint/2010/main" val="33748245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990600" y="-800986"/>
            <a:ext cx="7442284" cy="907666"/>
          </a:xfrm>
          <a:prstGeom prst="rect">
            <a:avLst/>
          </a:prstGeo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457200" y="6356350"/>
            <a:ext cx="2133600" cy="365125"/>
          </a:xfrm>
          <a:prstGeom prst="rect">
            <a:avLst/>
          </a:prstGeom>
        </p:spPr>
        <p:txBody>
          <a:bodyPr/>
          <a:lstStyle/>
          <a:p>
            <a:fld id="{069AC36D-A405-452E-92A9-4035D68160BB}" type="datetimeFigureOut">
              <a:rPr lang="en-US" smtClean="0"/>
              <a:t>9/23/2019</a:t>
            </a:fld>
            <a:endParaRPr lang="en-US"/>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p>
            <a:endParaRPr lang="en-US"/>
          </a:p>
        </p:txBody>
      </p:sp>
      <p:sp>
        <p:nvSpPr>
          <p:cNvPr id="9" name="Slide Number Placeholder 8"/>
          <p:cNvSpPr>
            <a:spLocks noGrp="1"/>
          </p:cNvSpPr>
          <p:nvPr>
            <p:ph type="sldNum" sz="quarter" idx="12"/>
          </p:nvPr>
        </p:nvSpPr>
        <p:spPr/>
        <p:txBody>
          <a:bodyPr/>
          <a:lstStyle/>
          <a:p>
            <a:fld id="{CDC2F02A-64A2-4BA5-A1F2-A6EB0134B1AF}" type="slidenum">
              <a:rPr lang="en-US" smtClean="0"/>
              <a:t>‹#›</a:t>
            </a:fld>
            <a:endParaRPr lang="en-US"/>
          </a:p>
        </p:txBody>
      </p:sp>
    </p:spTree>
    <p:extLst>
      <p:ext uri="{BB962C8B-B14F-4D97-AF65-F5344CB8AC3E}">
        <p14:creationId xmlns:p14="http://schemas.microsoft.com/office/powerpoint/2010/main" val="203516057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990600" y="-800986"/>
            <a:ext cx="7442284" cy="907666"/>
          </a:xfrm>
          <a:prstGeom prst="rect">
            <a:avLst/>
          </a:prstGeom>
        </p:spPr>
        <p:txBody>
          <a:bodyPr/>
          <a:lstStyle/>
          <a:p>
            <a:r>
              <a:rPr lang="en-US"/>
              <a:t>Click to edit Master title style</a:t>
            </a:r>
          </a:p>
        </p:txBody>
      </p:sp>
      <p:sp>
        <p:nvSpPr>
          <p:cNvPr id="3" name="Date Placeholder 2"/>
          <p:cNvSpPr>
            <a:spLocks noGrp="1"/>
          </p:cNvSpPr>
          <p:nvPr>
            <p:ph type="dt" sz="half" idx="10"/>
          </p:nvPr>
        </p:nvSpPr>
        <p:spPr>
          <a:xfrm>
            <a:off x="457200" y="6356350"/>
            <a:ext cx="2133600" cy="365125"/>
          </a:xfrm>
          <a:prstGeom prst="rect">
            <a:avLst/>
          </a:prstGeom>
        </p:spPr>
        <p:txBody>
          <a:bodyPr/>
          <a:lstStyle/>
          <a:p>
            <a:fld id="{069AC36D-A405-452E-92A9-4035D68160BB}" type="datetimeFigureOut">
              <a:rPr lang="en-US" smtClean="0"/>
              <a:t>9/23/2019</a:t>
            </a:fld>
            <a:endParaRPr lang="en-US"/>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endParaRPr lang="en-US"/>
          </a:p>
        </p:txBody>
      </p:sp>
      <p:sp>
        <p:nvSpPr>
          <p:cNvPr id="5" name="Slide Number Placeholder 4"/>
          <p:cNvSpPr>
            <a:spLocks noGrp="1"/>
          </p:cNvSpPr>
          <p:nvPr>
            <p:ph type="sldNum" sz="quarter" idx="12"/>
          </p:nvPr>
        </p:nvSpPr>
        <p:spPr/>
        <p:txBody>
          <a:bodyPr/>
          <a:lstStyle/>
          <a:p>
            <a:fld id="{CDC2F02A-64A2-4BA5-A1F2-A6EB0134B1AF}" type="slidenum">
              <a:rPr lang="en-US" smtClean="0"/>
              <a:t>‹#›</a:t>
            </a:fld>
            <a:endParaRPr lang="en-US"/>
          </a:p>
        </p:txBody>
      </p:sp>
    </p:spTree>
    <p:extLst>
      <p:ext uri="{BB962C8B-B14F-4D97-AF65-F5344CB8AC3E}">
        <p14:creationId xmlns:p14="http://schemas.microsoft.com/office/powerpoint/2010/main" val="1686789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45907867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069AC36D-A405-452E-92A9-4035D68160BB}" type="datetimeFigureOut">
              <a:rPr lang="en-US" smtClean="0"/>
              <a:t>9/23/2019</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p:txBody>
          <a:bodyPr/>
          <a:lstStyle/>
          <a:p>
            <a:fld id="{CDC2F02A-64A2-4BA5-A1F2-A6EB0134B1AF}" type="slidenum">
              <a:rPr lang="en-US" smtClean="0"/>
              <a:t>‹#›</a:t>
            </a:fld>
            <a:endParaRPr lang="en-US"/>
          </a:p>
        </p:txBody>
      </p:sp>
    </p:spTree>
    <p:extLst>
      <p:ext uri="{BB962C8B-B14F-4D97-AF65-F5344CB8AC3E}">
        <p14:creationId xmlns:p14="http://schemas.microsoft.com/office/powerpoint/2010/main" val="147329224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069AC36D-A405-452E-92A9-4035D68160BB}" type="datetimeFigureOut">
              <a:rPr lang="en-US" smtClean="0"/>
              <a:t>9/23/2019</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p:txBody>
          <a:bodyPr/>
          <a:lstStyle/>
          <a:p>
            <a:fld id="{CDC2F02A-64A2-4BA5-A1F2-A6EB0134B1AF}" type="slidenum">
              <a:rPr lang="en-US" smtClean="0"/>
              <a:t>‹#›</a:t>
            </a:fld>
            <a:endParaRPr lang="en-US"/>
          </a:p>
        </p:txBody>
      </p:sp>
    </p:spTree>
    <p:extLst>
      <p:ext uri="{BB962C8B-B14F-4D97-AF65-F5344CB8AC3E}">
        <p14:creationId xmlns:p14="http://schemas.microsoft.com/office/powerpoint/2010/main" val="60916826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bg1">
                <a:lumMod val="85000"/>
              </a:schemeClr>
            </a:gs>
            <a:gs pos="50000">
              <a:schemeClr val="bg1">
                <a:lumMod val="95000"/>
              </a:schemeClr>
            </a:gs>
            <a:gs pos="100000">
              <a:schemeClr val="bg1"/>
            </a:gs>
          </a:gsLst>
          <a:lin ang="5400000" scaled="1"/>
          <a:tileRect/>
        </a:gradFill>
        <a:effectLst/>
      </p:bgPr>
    </p:bg>
    <p:spTree>
      <p:nvGrpSpPr>
        <p:cNvPr id="1" name=""/>
        <p:cNvGrpSpPr/>
        <p:nvPr/>
      </p:nvGrpSpPr>
      <p:grpSpPr>
        <a:xfrm>
          <a:off x="0" y="0"/>
          <a:ext cx="0" cy="0"/>
          <a:chOff x="0" y="0"/>
          <a:chExt cx="0" cy="0"/>
        </a:xfrm>
      </p:grpSpPr>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DC2F02A-64A2-4BA5-A1F2-A6EB0134B1AF}" type="slidenum">
              <a:rPr lang="en-US" smtClean="0"/>
              <a:t>‹#›</a:t>
            </a:fld>
            <a:endParaRPr lang="en-US"/>
          </a:p>
        </p:txBody>
      </p:sp>
      <p:pic>
        <p:nvPicPr>
          <p:cNvPr id="1027" name="Picture 3"/>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76201" y="6287169"/>
            <a:ext cx="1905000" cy="49463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9" name="Picture 5"/>
          <p:cNvPicPr>
            <a:picLocks noChangeAspect="1" noChangeArrowheads="1"/>
          </p:cNvPicPr>
          <p:nvPr userDrawn="1"/>
        </p:nvPicPr>
        <p:blipFill rotWithShape="1">
          <a:blip r:embed="rId14">
            <a:extLst>
              <a:ext uri="{28A0092B-C50C-407E-A947-70E740481C1C}">
                <a14:useLocalDpi xmlns:a14="http://schemas.microsoft.com/office/drawing/2010/main" val="0"/>
              </a:ext>
            </a:extLst>
          </a:blip>
          <a:srcRect l="32060" t="-189" r="199" b="189"/>
          <a:stretch/>
        </p:blipFill>
        <p:spPr bwMode="auto">
          <a:xfrm>
            <a:off x="4248061" y="6126480"/>
            <a:ext cx="4895939" cy="7315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Rectangle 6"/>
          <p:cNvSpPr/>
          <p:nvPr userDrawn="1"/>
        </p:nvSpPr>
        <p:spPr>
          <a:xfrm>
            <a:off x="0" y="0"/>
            <a:ext cx="620485" cy="213360"/>
          </a:xfrm>
          <a:prstGeom prst="rect">
            <a:avLst/>
          </a:prstGeom>
          <a:gradFill flip="none" rotWithShape="1">
            <a:gsLst>
              <a:gs pos="0">
                <a:schemeClr val="accent6">
                  <a:lumMod val="75000"/>
                </a:schemeClr>
              </a:gs>
              <a:gs pos="50000">
                <a:srgbClr val="FF9900"/>
              </a:gs>
              <a:gs pos="100000">
                <a:schemeClr val="bg1">
                  <a:lumMod val="85000"/>
                </a:schemeClr>
              </a:gs>
            </a:gsLst>
            <a:lin ang="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userDrawn="1"/>
        </p:nvSpPr>
        <p:spPr>
          <a:xfrm>
            <a:off x="0" y="213360"/>
            <a:ext cx="1240972" cy="213360"/>
          </a:xfrm>
          <a:prstGeom prst="rect">
            <a:avLst/>
          </a:prstGeom>
          <a:gradFill>
            <a:gsLst>
              <a:gs pos="0">
                <a:schemeClr val="accent1">
                  <a:lumMod val="50000"/>
                </a:schemeClr>
              </a:gs>
              <a:gs pos="50000">
                <a:schemeClr val="accent1">
                  <a:lumMod val="75000"/>
                </a:schemeClr>
              </a:gs>
              <a:gs pos="100000">
                <a:schemeClr val="bg1">
                  <a:lumMod val="85000"/>
                </a:schemeClr>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userDrawn="1"/>
        </p:nvSpPr>
        <p:spPr>
          <a:xfrm>
            <a:off x="0" y="426720"/>
            <a:ext cx="1034143" cy="213360"/>
          </a:xfrm>
          <a:prstGeom prst="rect">
            <a:avLst/>
          </a:prstGeom>
          <a:gradFill>
            <a:gsLst>
              <a:gs pos="0">
                <a:schemeClr val="accent3">
                  <a:lumMod val="50000"/>
                </a:schemeClr>
              </a:gs>
              <a:gs pos="50000">
                <a:schemeClr val="accent3">
                  <a:lumMod val="75000"/>
                </a:schemeClr>
              </a:gs>
              <a:gs pos="100000">
                <a:schemeClr val="bg1">
                  <a:lumMod val="85000"/>
                </a:schemeClr>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p:cNvSpPr/>
          <p:nvPr userDrawn="1"/>
        </p:nvSpPr>
        <p:spPr>
          <a:xfrm>
            <a:off x="0" y="640080"/>
            <a:ext cx="1447800" cy="213360"/>
          </a:xfrm>
          <a:prstGeom prst="rect">
            <a:avLst/>
          </a:prstGeom>
          <a:gradFill>
            <a:gsLst>
              <a:gs pos="0">
                <a:schemeClr val="accent2">
                  <a:lumMod val="50000"/>
                </a:schemeClr>
              </a:gs>
              <a:gs pos="50000">
                <a:schemeClr val="accent2">
                  <a:lumMod val="75000"/>
                </a:schemeClr>
              </a:gs>
              <a:gs pos="100000">
                <a:schemeClr val="bg1">
                  <a:lumMod val="85000"/>
                </a:schemeClr>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p:cNvSpPr/>
          <p:nvPr userDrawn="1"/>
        </p:nvSpPr>
        <p:spPr>
          <a:xfrm>
            <a:off x="0" y="853440"/>
            <a:ext cx="723900" cy="213360"/>
          </a:xfrm>
          <a:prstGeom prst="rect">
            <a:avLst/>
          </a:prstGeom>
          <a:gradFill>
            <a:gsLst>
              <a:gs pos="0">
                <a:schemeClr val="accent5">
                  <a:lumMod val="50000"/>
                </a:schemeClr>
              </a:gs>
              <a:gs pos="50000">
                <a:schemeClr val="accent5">
                  <a:lumMod val="75000"/>
                </a:schemeClr>
              </a:gs>
              <a:gs pos="100000">
                <a:schemeClr val="bg1">
                  <a:lumMod val="85000"/>
                </a:schemeClr>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p:cNvSpPr/>
          <p:nvPr userDrawn="1"/>
        </p:nvSpPr>
        <p:spPr>
          <a:xfrm>
            <a:off x="0" y="1066800"/>
            <a:ext cx="8686800" cy="45719"/>
          </a:xfrm>
          <a:prstGeom prst="rect">
            <a:avLst/>
          </a:prstGeom>
          <a:gradFill>
            <a:gsLst>
              <a:gs pos="0">
                <a:schemeClr val="accent5">
                  <a:lumMod val="50000"/>
                </a:schemeClr>
              </a:gs>
              <a:gs pos="50000">
                <a:schemeClr val="accent5">
                  <a:lumMod val="75000"/>
                </a:schemeClr>
              </a:gs>
              <a:gs pos="100000">
                <a:schemeClr val="bg1">
                  <a:lumMod val="95000"/>
                </a:schemeClr>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p:cNvSpPr/>
          <p:nvPr userDrawn="1"/>
        </p:nvSpPr>
        <p:spPr>
          <a:xfrm rot="10800000">
            <a:off x="723899" y="6126478"/>
            <a:ext cx="7919357" cy="45719"/>
          </a:xfrm>
          <a:prstGeom prst="rect">
            <a:avLst/>
          </a:prstGeom>
          <a:gradFill>
            <a:gsLst>
              <a:gs pos="0">
                <a:schemeClr val="tx1">
                  <a:lumMod val="95000"/>
                  <a:lumOff val="5000"/>
                </a:schemeClr>
              </a:gs>
              <a:gs pos="50000">
                <a:schemeClr val="tx1">
                  <a:lumMod val="75000"/>
                  <a:lumOff val="25000"/>
                </a:schemeClr>
              </a:gs>
              <a:gs pos="100000">
                <a:schemeClr val="bg1"/>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1" descr="roadsafety_logo.gif"/>
          <p:cNvPicPr>
            <a:picLocks noChangeAspect="1"/>
          </p:cNvPicPr>
          <p:nvPr userDrawn="1"/>
        </p:nvPicPr>
        <p:blipFill>
          <a:blip r:embed="rId15" cstate="print"/>
          <a:srcRect/>
          <a:stretch>
            <a:fillRect/>
          </a:stretch>
        </p:blipFill>
        <p:spPr bwMode="auto">
          <a:xfrm>
            <a:off x="2133600" y="6263640"/>
            <a:ext cx="1851983" cy="518160"/>
          </a:xfrm>
          <a:prstGeom prst="rect">
            <a:avLst/>
          </a:prstGeom>
          <a:noFill/>
          <a:ln w="9525">
            <a:noFill/>
            <a:miter lim="800000"/>
            <a:headEnd/>
            <a:tailEnd/>
          </a:ln>
        </p:spPr>
      </p:pic>
    </p:spTree>
    <p:extLst>
      <p:ext uri="{BB962C8B-B14F-4D97-AF65-F5344CB8AC3E}">
        <p14:creationId xmlns:p14="http://schemas.microsoft.com/office/powerpoint/2010/main" val="164228597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1524000" y="137102"/>
            <a:ext cx="6019800" cy="761999"/>
          </a:xfrm>
        </p:spPr>
        <p:txBody>
          <a:bodyPr/>
          <a:lstStyle/>
          <a:p>
            <a:pPr algn="l"/>
            <a:r>
              <a:rPr lang="en-US" sz="2400" b="1" dirty="0">
                <a:cs typeface="Times New Roman" panose="02020603050405020304" pitchFamily="18" charset="0"/>
              </a:rPr>
              <a:t>Testing Type III Barricades with Panels and Mounted Sign on Top</a:t>
            </a:r>
          </a:p>
        </p:txBody>
      </p:sp>
      <p:sp>
        <p:nvSpPr>
          <p:cNvPr id="6" name="Rectangle 3"/>
          <p:cNvSpPr txBox="1">
            <a:spLocks noChangeArrowheads="1"/>
          </p:cNvSpPr>
          <p:nvPr/>
        </p:nvSpPr>
        <p:spPr>
          <a:xfrm>
            <a:off x="273943" y="1341437"/>
            <a:ext cx="6431657" cy="4221163"/>
          </a:xfrm>
          <a:prstGeom prst="rect">
            <a:avLst/>
          </a:prstGeom>
        </p:spPr>
        <p:txBody>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l">
              <a:spcBef>
                <a:spcPts val="0"/>
              </a:spcBef>
              <a:spcAft>
                <a:spcPts val="600"/>
              </a:spcAft>
            </a:pPr>
            <a:r>
              <a:rPr lang="en-US" sz="2000" b="1" dirty="0">
                <a:solidFill>
                  <a:schemeClr val="tx1"/>
                </a:solidFill>
              </a:rPr>
              <a:t>PS Developers</a:t>
            </a:r>
          </a:p>
          <a:p>
            <a:pPr marL="342900" indent="-342900" algn="l">
              <a:spcBef>
                <a:spcPts val="0"/>
              </a:spcBef>
              <a:spcAft>
                <a:spcPts val="600"/>
              </a:spcAft>
              <a:buFont typeface="Arial" panose="020B0604020202020204" pitchFamily="34" charset="0"/>
              <a:buChar char="•"/>
            </a:pPr>
            <a:r>
              <a:rPr lang="en-US" sz="1800" dirty="0">
                <a:solidFill>
                  <a:schemeClr val="tx1"/>
                </a:solidFill>
              </a:rPr>
              <a:t>Brian (</a:t>
            </a:r>
            <a:r>
              <a:rPr lang="en-US" sz="1800" dirty="0" err="1">
                <a:solidFill>
                  <a:schemeClr val="tx1"/>
                </a:solidFill>
              </a:rPr>
              <a:t>PennDOT</a:t>
            </a:r>
            <a:r>
              <a:rPr lang="en-US" sz="1800" dirty="0">
                <a:solidFill>
                  <a:schemeClr val="tx1"/>
                </a:solidFill>
              </a:rPr>
              <a:t>), Steve (WSDOT), Hassan (</a:t>
            </a:r>
            <a:r>
              <a:rPr lang="en-US" sz="1800" dirty="0" err="1">
                <a:solidFill>
                  <a:schemeClr val="tx1"/>
                </a:solidFill>
              </a:rPr>
              <a:t>PennDOT</a:t>
            </a:r>
            <a:r>
              <a:rPr lang="en-US" sz="1800" dirty="0">
                <a:solidFill>
                  <a:schemeClr val="tx1"/>
                </a:solidFill>
              </a:rPr>
              <a:t>), Ken (</a:t>
            </a:r>
            <a:r>
              <a:rPr lang="en-US" sz="1800" dirty="0" err="1">
                <a:solidFill>
                  <a:schemeClr val="tx1"/>
                </a:solidFill>
              </a:rPr>
              <a:t>MnDOT</a:t>
            </a:r>
            <a:r>
              <a:rPr lang="en-US" sz="1800" dirty="0">
                <a:solidFill>
                  <a:schemeClr val="tx1"/>
                </a:solidFill>
              </a:rPr>
              <a:t>), </a:t>
            </a:r>
            <a:r>
              <a:rPr lang="en-US" sz="1800" dirty="0" err="1">
                <a:solidFill>
                  <a:schemeClr val="tx1"/>
                </a:solidFill>
              </a:rPr>
              <a:t>Filiberto</a:t>
            </a:r>
            <a:r>
              <a:rPr lang="en-US" sz="1800" dirty="0">
                <a:solidFill>
                  <a:schemeClr val="tx1"/>
                </a:solidFill>
              </a:rPr>
              <a:t> (IDOT)</a:t>
            </a:r>
          </a:p>
          <a:p>
            <a:pPr algn="l">
              <a:spcBef>
                <a:spcPts val="0"/>
              </a:spcBef>
              <a:spcAft>
                <a:spcPts val="600"/>
              </a:spcAft>
            </a:pPr>
            <a:r>
              <a:rPr lang="en-US" sz="2000" b="1" dirty="0">
                <a:solidFill>
                  <a:schemeClr val="tx1"/>
                </a:solidFill>
              </a:rPr>
              <a:t>Project Synopsis</a:t>
            </a:r>
          </a:p>
          <a:p>
            <a:pPr lvl="1" indent="-285750" algn="l">
              <a:spcBef>
                <a:spcPts val="0"/>
              </a:spcBef>
              <a:buFont typeface="Arial" panose="020B0604020202020204" pitchFamily="34" charset="0"/>
              <a:buChar char="•"/>
            </a:pPr>
            <a:r>
              <a:rPr lang="en-US" sz="1800" dirty="0">
                <a:solidFill>
                  <a:schemeClr val="tx1"/>
                </a:solidFill>
              </a:rPr>
              <a:t>Type III barricades are required to be tested with attachments</a:t>
            </a:r>
          </a:p>
          <a:p>
            <a:pPr lvl="1" indent="-285750" algn="l">
              <a:spcBef>
                <a:spcPts val="0"/>
              </a:spcBef>
              <a:buFont typeface="Arial" panose="020B0604020202020204" pitchFamily="34" charset="0"/>
              <a:buChar char="•"/>
            </a:pPr>
            <a:r>
              <a:rPr lang="en-US" sz="1800" dirty="0">
                <a:solidFill>
                  <a:schemeClr val="tx1"/>
                </a:solidFill>
              </a:rPr>
              <a:t>Signs and panels are often mounted on Type III barricades</a:t>
            </a:r>
          </a:p>
          <a:p>
            <a:pPr lvl="1" indent="-285750" algn="l">
              <a:spcBef>
                <a:spcPts val="0"/>
              </a:spcBef>
              <a:buFont typeface="Arial" panose="020B0604020202020204" pitchFamily="34" charset="0"/>
              <a:buChar char="•"/>
            </a:pPr>
            <a:r>
              <a:rPr lang="en-US" sz="1800" dirty="0">
                <a:solidFill>
                  <a:schemeClr val="tx1"/>
                </a:solidFill>
              </a:rPr>
              <a:t>Need to develop a crashworthy Type III barricade with signs/panels</a:t>
            </a:r>
          </a:p>
          <a:p>
            <a:pPr algn="l">
              <a:spcBef>
                <a:spcPts val="0"/>
              </a:spcBef>
              <a:spcAft>
                <a:spcPts val="600"/>
              </a:spcAft>
            </a:pPr>
            <a:r>
              <a:rPr lang="en-US" sz="2000" b="1" dirty="0">
                <a:solidFill>
                  <a:schemeClr val="tx1"/>
                </a:solidFill>
              </a:rPr>
              <a:t>Project Goal(s)</a:t>
            </a:r>
            <a:endParaRPr lang="en-US" sz="1000" dirty="0">
              <a:solidFill>
                <a:schemeClr val="tx1"/>
              </a:solidFill>
            </a:endParaRPr>
          </a:p>
          <a:p>
            <a:pPr lvl="1" indent="-285750" algn="l">
              <a:spcBef>
                <a:spcPts val="0"/>
              </a:spcBef>
              <a:buFont typeface="Arial" panose="020B0604020202020204" pitchFamily="34" charset="0"/>
              <a:buChar char="•"/>
            </a:pPr>
            <a:r>
              <a:rPr lang="en-US" sz="1800" dirty="0">
                <a:solidFill>
                  <a:schemeClr val="tx1"/>
                </a:solidFill>
              </a:rPr>
              <a:t>Develop designs for a MASH compliant Type III barricade with panels or signs</a:t>
            </a:r>
          </a:p>
          <a:p>
            <a:pPr lvl="1" indent="-285750" algn="l">
              <a:spcBef>
                <a:spcPts val="0"/>
              </a:spcBef>
              <a:buFont typeface="Arial" panose="020B0604020202020204" pitchFamily="34" charset="0"/>
              <a:buChar char="•"/>
            </a:pPr>
            <a:r>
              <a:rPr lang="en-US" sz="1800" dirty="0">
                <a:solidFill>
                  <a:schemeClr val="tx1"/>
                </a:solidFill>
              </a:rPr>
              <a:t>Test critical design or designs to allow for other designs to be compliant</a:t>
            </a:r>
          </a:p>
          <a:p>
            <a:pPr algn="l">
              <a:spcBef>
                <a:spcPts val="0"/>
              </a:spcBef>
              <a:spcAft>
                <a:spcPts val="600"/>
              </a:spcAft>
            </a:pPr>
            <a:endParaRPr lang="en-US" sz="1800" dirty="0">
              <a:solidFill>
                <a:schemeClr val="tx1"/>
              </a:solidFill>
            </a:endParaRPr>
          </a:p>
        </p:txBody>
      </p:sp>
      <p:sp>
        <p:nvSpPr>
          <p:cNvPr id="8" name="Text Box 1"/>
          <p:cNvSpPr txBox="1"/>
          <p:nvPr/>
        </p:nvSpPr>
        <p:spPr>
          <a:xfrm>
            <a:off x="6934200" y="438150"/>
            <a:ext cx="1762125" cy="323850"/>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algn="ctr">
              <a:lnSpc>
                <a:spcPct val="107000"/>
              </a:lnSpc>
              <a:spcBef>
                <a:spcPts val="0"/>
              </a:spcBef>
              <a:spcAft>
                <a:spcPts val="800"/>
              </a:spcAft>
            </a:pPr>
            <a:r>
              <a:rPr lang="en-US" sz="2000" b="1" dirty="0">
                <a:solidFill>
                  <a:srgbClr val="00B050"/>
                </a:solidFill>
                <a:effectLst/>
                <a:latin typeface="Calibri" panose="020F0502020204030204" pitchFamily="34" charset="0"/>
                <a:ea typeface="Calibri" panose="020F0502020204030204" pitchFamily="34" charset="0"/>
                <a:cs typeface="Times New Roman" panose="02020603050405020304" pitchFamily="18" charset="0"/>
              </a:rPr>
              <a:t>2019-26-WZ</a:t>
            </a:r>
            <a:endParaRPr lang="en-US" sz="2000" dirty="0">
              <a:solidFill>
                <a:srgbClr val="00B050"/>
              </a:solidFill>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11" name="Picture 10"/>
          <p:cNvPicPr/>
          <p:nvPr/>
        </p:nvPicPr>
        <p:blipFill>
          <a:blip r:embed="rId2"/>
          <a:stretch>
            <a:fillRect/>
          </a:stretch>
        </p:blipFill>
        <p:spPr>
          <a:xfrm>
            <a:off x="6697027" y="1664335"/>
            <a:ext cx="2236470" cy="3517265"/>
          </a:xfrm>
          <a:prstGeom prst="rect">
            <a:avLst/>
          </a:prstGeom>
        </p:spPr>
      </p:pic>
    </p:spTree>
    <p:extLst>
      <p:ext uri="{BB962C8B-B14F-4D97-AF65-F5344CB8AC3E}">
        <p14:creationId xmlns:p14="http://schemas.microsoft.com/office/powerpoint/2010/main" val="161377984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1773154" y="137102"/>
            <a:ext cx="5486400" cy="761999"/>
          </a:xfrm>
        </p:spPr>
        <p:txBody>
          <a:bodyPr/>
          <a:lstStyle/>
          <a:p>
            <a:pPr algn="l"/>
            <a:r>
              <a:rPr lang="en-US" sz="2400" b="1" dirty="0">
                <a:cs typeface="Times New Roman" panose="02020603050405020304" pitchFamily="18" charset="0"/>
              </a:rPr>
              <a:t>ITS Sensor Attachments for Smart Work Zones</a:t>
            </a:r>
          </a:p>
        </p:txBody>
      </p:sp>
      <p:sp>
        <p:nvSpPr>
          <p:cNvPr id="6" name="Rectangle 3"/>
          <p:cNvSpPr txBox="1">
            <a:spLocks noChangeArrowheads="1"/>
          </p:cNvSpPr>
          <p:nvPr/>
        </p:nvSpPr>
        <p:spPr>
          <a:xfrm>
            <a:off x="273943" y="1040636"/>
            <a:ext cx="8467725" cy="4221163"/>
          </a:xfrm>
          <a:prstGeom prst="rect">
            <a:avLst/>
          </a:prstGeom>
        </p:spPr>
        <p:txBody>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l">
              <a:spcBef>
                <a:spcPts val="0"/>
              </a:spcBef>
              <a:spcAft>
                <a:spcPts val="600"/>
              </a:spcAft>
            </a:pPr>
            <a:r>
              <a:rPr lang="en-US" sz="2000" b="1" dirty="0">
                <a:solidFill>
                  <a:schemeClr val="tx1"/>
                </a:solidFill>
              </a:rPr>
              <a:t>PS Developers: Chris Brookes, Ken Johnson</a:t>
            </a:r>
          </a:p>
          <a:p>
            <a:pPr algn="l">
              <a:spcBef>
                <a:spcPts val="0"/>
              </a:spcBef>
              <a:spcAft>
                <a:spcPts val="600"/>
              </a:spcAft>
            </a:pPr>
            <a:r>
              <a:rPr lang="en-US" sz="2000" b="1" dirty="0">
                <a:solidFill>
                  <a:schemeClr val="tx1"/>
                </a:solidFill>
              </a:rPr>
              <a:t>Project Synopsis</a:t>
            </a:r>
          </a:p>
          <a:p>
            <a:pPr algn="l">
              <a:spcBef>
                <a:spcPts val="0"/>
              </a:spcBef>
              <a:spcAft>
                <a:spcPts val="600"/>
              </a:spcAft>
            </a:pPr>
            <a:r>
              <a:rPr lang="en-US" sz="1800" dirty="0">
                <a:solidFill>
                  <a:schemeClr val="tx1"/>
                </a:solidFill>
              </a:rPr>
              <a:t>The project will review existing literature, survey state use of ITS sensors for work zone applications, crash test a worst-case application with attachment location, weight, and size, and provide final guidance.</a:t>
            </a:r>
          </a:p>
          <a:p>
            <a:pPr algn="l">
              <a:spcBef>
                <a:spcPts val="0"/>
              </a:spcBef>
              <a:spcAft>
                <a:spcPts val="600"/>
              </a:spcAft>
            </a:pPr>
            <a:r>
              <a:rPr lang="en-US" sz="2000" b="1" dirty="0">
                <a:solidFill>
                  <a:schemeClr val="tx1"/>
                </a:solidFill>
              </a:rPr>
              <a:t>Project Goals</a:t>
            </a:r>
          </a:p>
          <a:p>
            <a:pPr marL="285750" indent="-285750" algn="l">
              <a:spcBef>
                <a:spcPts val="0"/>
              </a:spcBef>
              <a:spcAft>
                <a:spcPts val="600"/>
              </a:spcAft>
              <a:buFont typeface="Arial" panose="020B0604020202020204" pitchFamily="34" charset="0"/>
              <a:buChar char="•"/>
            </a:pPr>
            <a:r>
              <a:rPr lang="en-US" sz="1800" dirty="0">
                <a:solidFill>
                  <a:schemeClr val="tx1"/>
                </a:solidFill>
              </a:rPr>
              <a:t>Evaluate ITS sensors attached to work zone systems for MASH compliance.  </a:t>
            </a:r>
          </a:p>
          <a:p>
            <a:pPr marL="285750" indent="-285750" algn="l">
              <a:spcBef>
                <a:spcPts val="0"/>
              </a:spcBef>
              <a:spcAft>
                <a:spcPts val="600"/>
              </a:spcAft>
              <a:buFont typeface="Arial" panose="020B0604020202020204" pitchFamily="34" charset="0"/>
              <a:buChar char="•"/>
            </a:pPr>
            <a:r>
              <a:rPr lang="en-US" sz="1800" dirty="0">
                <a:solidFill>
                  <a:schemeClr val="tx1"/>
                </a:solidFill>
              </a:rPr>
              <a:t>Provide guidance for weight, size, and mounting location of sensor attachments.</a:t>
            </a:r>
            <a:endParaRPr lang="en-US" sz="1000" dirty="0">
              <a:solidFill>
                <a:schemeClr val="tx1"/>
              </a:solidFill>
            </a:endParaRPr>
          </a:p>
          <a:p>
            <a:pPr algn="l">
              <a:spcBef>
                <a:spcPts val="0"/>
              </a:spcBef>
              <a:spcAft>
                <a:spcPts val="600"/>
              </a:spcAft>
            </a:pPr>
            <a:endParaRPr lang="en-US" sz="1800" dirty="0">
              <a:solidFill>
                <a:schemeClr val="tx1"/>
              </a:solidFill>
            </a:endParaRPr>
          </a:p>
        </p:txBody>
      </p:sp>
      <p:sp>
        <p:nvSpPr>
          <p:cNvPr id="8" name="Text Box 1"/>
          <p:cNvSpPr txBox="1"/>
          <p:nvPr/>
        </p:nvSpPr>
        <p:spPr>
          <a:xfrm>
            <a:off x="6934200" y="438150"/>
            <a:ext cx="1762125" cy="323850"/>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algn="ctr">
              <a:lnSpc>
                <a:spcPct val="107000"/>
              </a:lnSpc>
              <a:spcBef>
                <a:spcPts val="0"/>
              </a:spcBef>
              <a:spcAft>
                <a:spcPts val="800"/>
              </a:spcAft>
            </a:pPr>
            <a:r>
              <a:rPr lang="en-US" sz="2000" b="1" dirty="0">
                <a:solidFill>
                  <a:srgbClr val="00B050"/>
                </a:solidFill>
                <a:effectLst/>
                <a:latin typeface="Calibri" panose="020F0502020204030204" pitchFamily="34" charset="0"/>
                <a:ea typeface="Calibri" panose="020F0502020204030204" pitchFamily="34" charset="0"/>
                <a:cs typeface="Times New Roman" panose="02020603050405020304" pitchFamily="18" charset="0"/>
              </a:rPr>
              <a:t>2019-30-WZ</a:t>
            </a:r>
            <a:endParaRPr lang="en-US" sz="2000" dirty="0">
              <a:solidFill>
                <a:srgbClr val="00B050"/>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0" name="Rectangle 3"/>
          <p:cNvSpPr txBox="1">
            <a:spLocks noChangeArrowheads="1"/>
          </p:cNvSpPr>
          <p:nvPr/>
        </p:nvSpPr>
        <p:spPr>
          <a:xfrm>
            <a:off x="273943" y="3892560"/>
            <a:ext cx="8467724" cy="3295749"/>
          </a:xfrm>
          <a:prstGeom prst="rect">
            <a:avLst/>
          </a:prstGeom>
        </p:spPr>
        <p:txBody>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l">
              <a:spcBef>
                <a:spcPts val="0"/>
              </a:spcBef>
              <a:spcAft>
                <a:spcPts val="600"/>
              </a:spcAft>
            </a:pPr>
            <a:r>
              <a:rPr lang="en-US" sz="2000" b="1" dirty="0">
                <a:solidFill>
                  <a:schemeClr val="tx1"/>
                </a:solidFill>
              </a:rPr>
              <a:t>Project Background</a:t>
            </a:r>
          </a:p>
          <a:p>
            <a:pPr marL="171450" lvl="1" algn="l">
              <a:spcBef>
                <a:spcPts val="0"/>
              </a:spcBef>
            </a:pPr>
            <a:r>
              <a:rPr lang="en-US" sz="1800" dirty="0">
                <a:solidFill>
                  <a:schemeClr val="tx1"/>
                </a:solidFill>
              </a:rPr>
              <a:t>Rear end crashes are the leading cause of work zone fatalities on the nations roadways.  ITS sensors are a major part of reducing fatalities in work zones.  Under NCHRP 350 these devices were often placed on trailers and categorized as Category 4 devices, which didn’t require testing based upon the net benefit these devices provided to the motoring public.  Currently, no MASH testing has been conducted on these types of devices.</a:t>
            </a:r>
          </a:p>
        </p:txBody>
      </p:sp>
    </p:spTree>
    <p:extLst>
      <p:ext uri="{BB962C8B-B14F-4D97-AF65-F5344CB8AC3E}">
        <p14:creationId xmlns:p14="http://schemas.microsoft.com/office/powerpoint/2010/main" val="142729180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1773154" y="137102"/>
            <a:ext cx="5486400" cy="761999"/>
          </a:xfrm>
        </p:spPr>
        <p:txBody>
          <a:bodyPr/>
          <a:lstStyle/>
          <a:p>
            <a:pPr algn="l"/>
            <a:r>
              <a:rPr lang="en-US" sz="2400" b="1" dirty="0">
                <a:cs typeface="Times New Roman" panose="02020603050405020304" pitchFamily="18" charset="0"/>
              </a:rPr>
              <a:t>ITS Sensor Attachments for Smart Work Zones</a:t>
            </a:r>
          </a:p>
        </p:txBody>
      </p:sp>
      <p:sp>
        <p:nvSpPr>
          <p:cNvPr id="6" name="Rectangle 3"/>
          <p:cNvSpPr txBox="1">
            <a:spLocks noChangeArrowheads="1"/>
          </p:cNvSpPr>
          <p:nvPr/>
        </p:nvSpPr>
        <p:spPr>
          <a:xfrm>
            <a:off x="228600" y="1219200"/>
            <a:ext cx="8467725" cy="4221163"/>
          </a:xfrm>
          <a:prstGeom prst="rect">
            <a:avLst/>
          </a:prstGeom>
        </p:spPr>
        <p:txBody>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l">
              <a:spcBef>
                <a:spcPts val="0"/>
              </a:spcBef>
              <a:spcAft>
                <a:spcPts val="600"/>
              </a:spcAft>
            </a:pPr>
            <a:r>
              <a:rPr lang="en-US" sz="2000" b="1" dirty="0">
                <a:solidFill>
                  <a:schemeClr val="tx1"/>
                </a:solidFill>
              </a:rPr>
              <a:t>Proposed Work Plan</a:t>
            </a:r>
          </a:p>
          <a:p>
            <a:pPr marL="285750" indent="-285750" algn="l">
              <a:spcBef>
                <a:spcPts val="0"/>
              </a:spcBef>
              <a:spcAft>
                <a:spcPts val="600"/>
              </a:spcAft>
              <a:buFont typeface="Arial" panose="020B0604020202020204" pitchFamily="34" charset="0"/>
              <a:buChar char="•"/>
            </a:pPr>
            <a:r>
              <a:rPr lang="en-US" sz="1800" dirty="0">
                <a:solidFill>
                  <a:schemeClr val="tx1"/>
                </a:solidFill>
              </a:rPr>
              <a:t>Literature review of previous crash testing and state standards for ITS sensor attachments.</a:t>
            </a:r>
          </a:p>
          <a:p>
            <a:pPr marL="285750" indent="-285750" algn="l">
              <a:spcBef>
                <a:spcPts val="0"/>
              </a:spcBef>
              <a:spcAft>
                <a:spcPts val="600"/>
              </a:spcAft>
              <a:buFont typeface="Arial" panose="020B0604020202020204" pitchFamily="34" charset="0"/>
              <a:buChar char="•"/>
            </a:pPr>
            <a:r>
              <a:rPr lang="en-US" sz="1800" dirty="0">
                <a:solidFill>
                  <a:schemeClr val="tx1"/>
                </a:solidFill>
              </a:rPr>
              <a:t>Perform full-scale MASH crash testing on worst-case sensor attachment.  The critical sensor weight, size, and mounting location will be determined through engineering analysis.</a:t>
            </a:r>
          </a:p>
          <a:p>
            <a:pPr marL="285750" indent="-285750" algn="l">
              <a:spcBef>
                <a:spcPts val="0"/>
              </a:spcBef>
              <a:spcAft>
                <a:spcPts val="600"/>
              </a:spcAft>
              <a:buFont typeface="Arial" panose="020B0604020202020204" pitchFamily="34" charset="0"/>
              <a:buChar char="•"/>
            </a:pPr>
            <a:r>
              <a:rPr lang="en-US" sz="1800" dirty="0">
                <a:solidFill>
                  <a:schemeClr val="tx1"/>
                </a:solidFill>
              </a:rPr>
              <a:t>Produce final report detailing literature review, engineering analysis, and full-scale crash testing.  Develop guidelines for sensor attachments.</a:t>
            </a:r>
          </a:p>
          <a:p>
            <a:pPr algn="l">
              <a:spcBef>
                <a:spcPts val="0"/>
              </a:spcBef>
              <a:spcAft>
                <a:spcPts val="600"/>
              </a:spcAft>
            </a:pPr>
            <a:r>
              <a:rPr lang="en-US" sz="2000" b="1" dirty="0">
                <a:solidFill>
                  <a:schemeClr val="tx1"/>
                </a:solidFill>
              </a:rPr>
              <a:t>Deliverables </a:t>
            </a:r>
          </a:p>
          <a:p>
            <a:pPr algn="l">
              <a:spcBef>
                <a:spcPts val="0"/>
              </a:spcBef>
              <a:spcAft>
                <a:spcPts val="600"/>
              </a:spcAft>
            </a:pPr>
            <a:r>
              <a:rPr lang="en-US" sz="1800" dirty="0">
                <a:solidFill>
                  <a:schemeClr val="tx1"/>
                </a:solidFill>
              </a:rPr>
              <a:t>Final report detailing test results, MASH performance evaluation summary and ITS sensor attachment guidelines.  The guidance would comprise of sensor size, weight, and mounting location.</a:t>
            </a:r>
          </a:p>
          <a:p>
            <a:pPr lvl="1" indent="-285750" algn="l">
              <a:spcBef>
                <a:spcPts val="0"/>
              </a:spcBef>
              <a:buFont typeface="Arial" panose="020B0604020202020204" pitchFamily="34" charset="0"/>
              <a:buChar char="•"/>
            </a:pPr>
            <a:endParaRPr lang="en-US" sz="1000" dirty="0">
              <a:solidFill>
                <a:schemeClr val="tx1"/>
              </a:solidFill>
            </a:endParaRPr>
          </a:p>
          <a:p>
            <a:pPr algn="l">
              <a:spcBef>
                <a:spcPts val="0"/>
              </a:spcBef>
              <a:spcAft>
                <a:spcPts val="600"/>
              </a:spcAft>
            </a:pPr>
            <a:endParaRPr lang="en-US" sz="1800" dirty="0">
              <a:solidFill>
                <a:schemeClr val="tx1"/>
              </a:solidFill>
            </a:endParaRPr>
          </a:p>
        </p:txBody>
      </p:sp>
      <p:sp>
        <p:nvSpPr>
          <p:cNvPr id="8" name="Text Box 1"/>
          <p:cNvSpPr txBox="1"/>
          <p:nvPr/>
        </p:nvSpPr>
        <p:spPr>
          <a:xfrm>
            <a:off x="6934200" y="438150"/>
            <a:ext cx="1762125" cy="323850"/>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2000" b="1" dirty="0">
                <a:solidFill>
                  <a:srgbClr val="00B050"/>
                </a:solidFill>
                <a:latin typeface="Calibri" panose="020F0502020204030204" pitchFamily="34" charset="0"/>
                <a:ea typeface="Calibri" panose="020F0502020204030204" pitchFamily="34" charset="0"/>
                <a:cs typeface="Times New Roman" panose="02020603050405020304" pitchFamily="18" charset="0"/>
              </a:rPr>
              <a:t>2019-30-WZ</a:t>
            </a:r>
            <a:endParaRPr lang="en-US" sz="2000" dirty="0">
              <a:solidFill>
                <a:srgbClr val="00B050"/>
              </a:solidFill>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07000"/>
              </a:lnSpc>
              <a:spcBef>
                <a:spcPts val="0"/>
              </a:spcBef>
              <a:spcAft>
                <a:spcPts val="800"/>
              </a:spcAft>
            </a:pPr>
            <a:endParaRPr lang="en-US" sz="2000" dirty="0">
              <a:solidFill>
                <a:srgbClr val="00B050"/>
              </a:solidFill>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26008015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1773154" y="137102"/>
            <a:ext cx="5486400" cy="761999"/>
          </a:xfrm>
        </p:spPr>
        <p:txBody>
          <a:bodyPr/>
          <a:lstStyle/>
          <a:p>
            <a:pPr algn="l"/>
            <a:r>
              <a:rPr lang="en-US" sz="2400" b="1" dirty="0">
                <a:cs typeface="Times New Roman" panose="02020603050405020304" pitchFamily="18" charset="0"/>
              </a:rPr>
              <a:t>ITS Sensor Attachments for Smart Work Zones</a:t>
            </a:r>
          </a:p>
        </p:txBody>
      </p:sp>
      <p:sp>
        <p:nvSpPr>
          <p:cNvPr id="6" name="Rectangle 3"/>
          <p:cNvSpPr txBox="1">
            <a:spLocks noChangeArrowheads="1"/>
          </p:cNvSpPr>
          <p:nvPr/>
        </p:nvSpPr>
        <p:spPr>
          <a:xfrm>
            <a:off x="228600" y="1219200"/>
            <a:ext cx="8467725" cy="4221163"/>
          </a:xfrm>
          <a:prstGeom prst="rect">
            <a:avLst/>
          </a:prstGeom>
        </p:spPr>
        <p:txBody>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l">
              <a:spcBef>
                <a:spcPts val="0"/>
              </a:spcBef>
              <a:spcAft>
                <a:spcPts val="600"/>
              </a:spcAft>
            </a:pPr>
            <a:r>
              <a:rPr lang="en-US" sz="2000" b="1" dirty="0">
                <a:solidFill>
                  <a:schemeClr val="tx1"/>
                </a:solidFill>
              </a:rPr>
              <a:t>Urgency and Expected Benefit</a:t>
            </a:r>
          </a:p>
          <a:p>
            <a:pPr algn="l">
              <a:spcBef>
                <a:spcPts val="0"/>
              </a:spcBef>
              <a:spcAft>
                <a:spcPts val="600"/>
              </a:spcAft>
            </a:pPr>
            <a:r>
              <a:rPr lang="en-US" sz="1800" dirty="0">
                <a:solidFill>
                  <a:schemeClr val="tx1"/>
                </a:solidFill>
              </a:rPr>
              <a:t>MASH compliant ITS sensor use with work zone systems. Reduced fatalities in work zones.</a:t>
            </a:r>
          </a:p>
          <a:p>
            <a:pPr algn="l">
              <a:spcBef>
                <a:spcPts val="0"/>
              </a:spcBef>
              <a:spcAft>
                <a:spcPts val="600"/>
              </a:spcAft>
            </a:pPr>
            <a:endParaRPr lang="en-US" sz="1800" dirty="0">
              <a:solidFill>
                <a:schemeClr val="tx1"/>
              </a:solidFill>
            </a:endParaRPr>
          </a:p>
          <a:p>
            <a:pPr algn="l">
              <a:spcBef>
                <a:spcPts val="0"/>
              </a:spcBef>
              <a:spcAft>
                <a:spcPts val="600"/>
              </a:spcAft>
            </a:pPr>
            <a:r>
              <a:rPr lang="en-US" sz="2000" b="1" dirty="0">
                <a:solidFill>
                  <a:schemeClr val="tx1"/>
                </a:solidFill>
              </a:rPr>
              <a:t>Funding</a:t>
            </a:r>
          </a:p>
          <a:p>
            <a:pPr algn="l">
              <a:spcBef>
                <a:spcPts val="0"/>
              </a:spcBef>
              <a:spcAft>
                <a:spcPts val="600"/>
              </a:spcAft>
            </a:pPr>
            <a:r>
              <a:rPr lang="en-US" sz="1800" dirty="0">
                <a:solidFill>
                  <a:schemeClr val="tx1"/>
                </a:solidFill>
              </a:rPr>
              <a:t>The estimated cost to complete the proposed project is $110,000.</a:t>
            </a:r>
            <a:endParaRPr lang="en-US" sz="1800" b="1" dirty="0">
              <a:solidFill>
                <a:schemeClr val="tx1"/>
              </a:solidFill>
            </a:endParaRPr>
          </a:p>
          <a:p>
            <a:pPr algn="l">
              <a:spcBef>
                <a:spcPts val="0"/>
              </a:spcBef>
              <a:spcAft>
                <a:spcPts val="600"/>
              </a:spcAft>
            </a:pPr>
            <a:endParaRPr lang="en-US" sz="2000" b="1" dirty="0">
              <a:solidFill>
                <a:schemeClr val="tx1"/>
              </a:solidFill>
            </a:endParaRPr>
          </a:p>
          <a:p>
            <a:pPr algn="l">
              <a:spcBef>
                <a:spcPts val="0"/>
              </a:spcBef>
              <a:spcAft>
                <a:spcPts val="600"/>
              </a:spcAft>
            </a:pPr>
            <a:r>
              <a:rPr lang="en-US" sz="2000" b="1" dirty="0">
                <a:solidFill>
                  <a:schemeClr val="tx1"/>
                </a:solidFill>
              </a:rPr>
              <a:t>Research Period </a:t>
            </a:r>
          </a:p>
          <a:p>
            <a:pPr algn="l">
              <a:spcBef>
                <a:spcPts val="0"/>
              </a:spcBef>
              <a:spcAft>
                <a:spcPts val="600"/>
              </a:spcAft>
            </a:pPr>
            <a:r>
              <a:rPr lang="en-US" sz="1800" dirty="0">
                <a:solidFill>
                  <a:schemeClr val="tx1"/>
                </a:solidFill>
              </a:rPr>
              <a:t>The estimated time to complete the proposed project is 12 months.</a:t>
            </a:r>
          </a:p>
          <a:p>
            <a:pPr algn="l">
              <a:spcBef>
                <a:spcPts val="0"/>
              </a:spcBef>
              <a:spcAft>
                <a:spcPts val="600"/>
              </a:spcAft>
            </a:pPr>
            <a:endParaRPr lang="en-US" sz="1000" dirty="0">
              <a:solidFill>
                <a:schemeClr val="tx1"/>
              </a:solidFill>
            </a:endParaRPr>
          </a:p>
          <a:p>
            <a:pPr lvl="1" indent="-285750" algn="l">
              <a:spcBef>
                <a:spcPts val="0"/>
              </a:spcBef>
              <a:buFont typeface="Arial" panose="020B0604020202020204" pitchFamily="34" charset="0"/>
              <a:buChar char="•"/>
            </a:pPr>
            <a:endParaRPr lang="en-US" sz="1000" dirty="0">
              <a:solidFill>
                <a:schemeClr val="tx1"/>
              </a:solidFill>
            </a:endParaRPr>
          </a:p>
          <a:p>
            <a:pPr algn="l">
              <a:spcBef>
                <a:spcPts val="0"/>
              </a:spcBef>
              <a:spcAft>
                <a:spcPts val="600"/>
              </a:spcAft>
            </a:pPr>
            <a:endParaRPr lang="en-US" sz="1800" dirty="0">
              <a:solidFill>
                <a:schemeClr val="tx1"/>
              </a:solidFill>
            </a:endParaRPr>
          </a:p>
        </p:txBody>
      </p:sp>
      <p:sp>
        <p:nvSpPr>
          <p:cNvPr id="8" name="Text Box 1"/>
          <p:cNvSpPr txBox="1"/>
          <p:nvPr/>
        </p:nvSpPr>
        <p:spPr>
          <a:xfrm>
            <a:off x="6934200" y="438150"/>
            <a:ext cx="1762125" cy="323850"/>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2000" b="1" dirty="0">
                <a:solidFill>
                  <a:srgbClr val="00B050"/>
                </a:solidFill>
                <a:latin typeface="Calibri" panose="020F0502020204030204" pitchFamily="34" charset="0"/>
                <a:ea typeface="Calibri" panose="020F0502020204030204" pitchFamily="34" charset="0"/>
                <a:cs typeface="Times New Roman" panose="02020603050405020304" pitchFamily="18" charset="0"/>
              </a:rPr>
              <a:t>2019-30-WZ</a:t>
            </a:r>
            <a:endParaRPr lang="en-US" sz="2000" dirty="0">
              <a:solidFill>
                <a:srgbClr val="00B050"/>
              </a:solidFill>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07000"/>
              </a:lnSpc>
              <a:spcBef>
                <a:spcPts val="0"/>
              </a:spcBef>
              <a:spcAft>
                <a:spcPts val="800"/>
              </a:spcAft>
            </a:pPr>
            <a:endParaRPr lang="en-US" sz="2000" dirty="0">
              <a:solidFill>
                <a:srgbClr val="00B050"/>
              </a:solidFill>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29900907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114550" y="322172"/>
            <a:ext cx="4914900" cy="533393"/>
          </a:xfrm>
        </p:spPr>
        <p:txBody>
          <a:bodyPr/>
          <a:lstStyle/>
          <a:p>
            <a:pPr algn="l"/>
            <a:r>
              <a:rPr lang="en-US" sz="2400" b="1" dirty="0">
                <a:cs typeface="Times New Roman" panose="02020603050405020304" pitchFamily="18" charset="0"/>
              </a:rPr>
              <a:t>Generic Sign Cover for Variable Signs</a:t>
            </a:r>
          </a:p>
        </p:txBody>
      </p:sp>
      <p:sp>
        <p:nvSpPr>
          <p:cNvPr id="6" name="Rectangle 3"/>
          <p:cNvSpPr txBox="1">
            <a:spLocks noChangeArrowheads="1"/>
          </p:cNvSpPr>
          <p:nvPr/>
        </p:nvSpPr>
        <p:spPr>
          <a:xfrm>
            <a:off x="228600" y="1143000"/>
            <a:ext cx="8915400" cy="5181600"/>
          </a:xfrm>
          <a:prstGeom prst="rect">
            <a:avLst/>
          </a:prstGeom>
        </p:spPr>
        <p:txBody>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l">
              <a:spcBef>
                <a:spcPts val="0"/>
              </a:spcBef>
            </a:pPr>
            <a:r>
              <a:rPr lang="en-US" sz="2000" b="1" dirty="0">
                <a:solidFill>
                  <a:schemeClr val="tx1"/>
                </a:solidFill>
              </a:rPr>
              <a:t>PS Developer</a:t>
            </a:r>
          </a:p>
          <a:p>
            <a:pPr algn="l">
              <a:spcBef>
                <a:spcPts val="0"/>
              </a:spcBef>
            </a:pPr>
            <a:r>
              <a:rPr lang="en-US" sz="1800" dirty="0">
                <a:solidFill>
                  <a:schemeClr val="tx1"/>
                </a:solidFill>
              </a:rPr>
              <a:t>Chris Brookes</a:t>
            </a:r>
          </a:p>
          <a:p>
            <a:pPr marL="171450" lvl="1" algn="l">
              <a:spcBef>
                <a:spcPts val="0"/>
              </a:spcBef>
            </a:pPr>
            <a:endParaRPr lang="en-US" sz="1800" dirty="0">
              <a:solidFill>
                <a:schemeClr val="tx1"/>
              </a:solidFill>
            </a:endParaRPr>
          </a:p>
          <a:p>
            <a:pPr algn="l">
              <a:spcBef>
                <a:spcPts val="0"/>
              </a:spcBef>
            </a:pPr>
            <a:r>
              <a:rPr lang="en-US" sz="2000" b="1" dirty="0">
                <a:solidFill>
                  <a:schemeClr val="tx1"/>
                </a:solidFill>
              </a:rPr>
              <a:t>Project Goal</a:t>
            </a:r>
          </a:p>
          <a:p>
            <a:pPr algn="l">
              <a:spcBef>
                <a:spcPts val="0"/>
              </a:spcBef>
            </a:pPr>
            <a:r>
              <a:rPr lang="en-US" sz="1800" dirty="0">
                <a:solidFill>
                  <a:schemeClr val="tx1"/>
                </a:solidFill>
              </a:rPr>
              <a:t>Testing of Sign Covers for temporary and permanent signs.</a:t>
            </a:r>
          </a:p>
          <a:p>
            <a:pPr algn="l">
              <a:spcBef>
                <a:spcPts val="0"/>
              </a:spcBef>
            </a:pPr>
            <a:endParaRPr lang="en-US" sz="1800" dirty="0">
              <a:solidFill>
                <a:schemeClr val="tx1"/>
              </a:solidFill>
            </a:endParaRPr>
          </a:p>
          <a:p>
            <a:pPr algn="l">
              <a:spcBef>
                <a:spcPts val="0"/>
              </a:spcBef>
            </a:pPr>
            <a:r>
              <a:rPr lang="en-US" sz="2400" b="1" dirty="0">
                <a:solidFill>
                  <a:schemeClr val="tx1"/>
                </a:solidFill>
              </a:rPr>
              <a:t>Project Background</a:t>
            </a:r>
          </a:p>
          <a:p>
            <a:pPr marL="285750" indent="-285750" algn="l">
              <a:spcBef>
                <a:spcPts val="0"/>
              </a:spcBef>
              <a:buFont typeface="Arial" panose="020B0604020202020204" pitchFamily="34" charset="0"/>
              <a:buChar char="•"/>
            </a:pPr>
            <a:r>
              <a:rPr lang="en-US" sz="1800" dirty="0">
                <a:solidFill>
                  <a:schemeClr val="tx1"/>
                </a:solidFill>
              </a:rPr>
              <a:t>The configuration of the work zone will change during the project either by open or closing lanes and the permanent and temporary signing is required to be modified. </a:t>
            </a:r>
          </a:p>
          <a:p>
            <a:pPr marL="285750" indent="-285750" algn="l">
              <a:spcBef>
                <a:spcPts val="0"/>
              </a:spcBef>
              <a:buFont typeface="Arial" panose="020B0604020202020204" pitchFamily="34" charset="0"/>
              <a:buChar char="•"/>
            </a:pPr>
            <a:r>
              <a:rPr lang="en-US" sz="1800" dirty="0">
                <a:solidFill>
                  <a:schemeClr val="tx1"/>
                </a:solidFill>
              </a:rPr>
              <a:t>A common approach has been to cover signs with an old plywood sign with the back side facing outward and two hooks at the top.  </a:t>
            </a:r>
          </a:p>
          <a:p>
            <a:pPr marL="285750" indent="-285750" algn="l">
              <a:spcBef>
                <a:spcPts val="0"/>
              </a:spcBef>
              <a:buFont typeface="Arial" panose="020B0604020202020204" pitchFamily="34" charset="0"/>
              <a:buChar char="•"/>
            </a:pPr>
            <a:r>
              <a:rPr lang="en-US" sz="1800" dirty="0">
                <a:solidFill>
                  <a:schemeClr val="tx1"/>
                </a:solidFill>
              </a:rPr>
              <a:t>This method allows for reduced worker exposure as removing and placing these signs potentially daily is not practical and presents issue for worker and motorist safety. </a:t>
            </a:r>
          </a:p>
        </p:txBody>
      </p:sp>
      <p:sp>
        <p:nvSpPr>
          <p:cNvPr id="8" name="Text Box 1"/>
          <p:cNvSpPr txBox="1"/>
          <p:nvPr/>
        </p:nvSpPr>
        <p:spPr>
          <a:xfrm>
            <a:off x="7140130" y="426944"/>
            <a:ext cx="1762125" cy="323850"/>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algn="ctr">
              <a:lnSpc>
                <a:spcPct val="107000"/>
              </a:lnSpc>
              <a:spcBef>
                <a:spcPts val="0"/>
              </a:spcBef>
              <a:spcAft>
                <a:spcPts val="800"/>
              </a:spcAft>
            </a:pPr>
            <a:r>
              <a:rPr lang="en-US" sz="2000" b="1" dirty="0">
                <a:solidFill>
                  <a:srgbClr val="00B050"/>
                </a:solidFill>
                <a:effectLst/>
                <a:latin typeface="Calibri" panose="020F0502020204030204" pitchFamily="34" charset="0"/>
                <a:ea typeface="Calibri" panose="020F0502020204030204" pitchFamily="34" charset="0"/>
                <a:cs typeface="Times New Roman" panose="02020603050405020304" pitchFamily="18" charset="0"/>
              </a:rPr>
              <a:t>2019-31-WZ</a:t>
            </a:r>
            <a:endParaRPr lang="en-US" sz="2000" dirty="0">
              <a:solidFill>
                <a:srgbClr val="00B050"/>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 name="Rectangle 2">
            <a:extLst>
              <a:ext uri="{FF2B5EF4-FFF2-40B4-BE49-F238E27FC236}">
                <a16:creationId xmlns:a16="http://schemas.microsoft.com/office/drawing/2014/main" id="{E2D83A0C-5089-484C-AEA1-A9BC6AA328FB}"/>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Tree>
    <p:extLst>
      <p:ext uri="{BB962C8B-B14F-4D97-AF65-F5344CB8AC3E}">
        <p14:creationId xmlns:p14="http://schemas.microsoft.com/office/powerpoint/2010/main" val="262639090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3"/>
          <p:cNvSpPr txBox="1">
            <a:spLocks noChangeArrowheads="1"/>
          </p:cNvSpPr>
          <p:nvPr/>
        </p:nvSpPr>
        <p:spPr>
          <a:xfrm>
            <a:off x="228600" y="1219200"/>
            <a:ext cx="8467725" cy="4953000"/>
          </a:xfrm>
          <a:prstGeom prst="rect">
            <a:avLst/>
          </a:prstGeom>
        </p:spPr>
        <p:txBody>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l">
              <a:spcBef>
                <a:spcPts val="0"/>
              </a:spcBef>
              <a:spcAft>
                <a:spcPts val="600"/>
              </a:spcAft>
            </a:pPr>
            <a:r>
              <a:rPr lang="en-US" sz="2000" b="1" dirty="0">
                <a:solidFill>
                  <a:schemeClr val="tx1"/>
                </a:solidFill>
              </a:rPr>
              <a:t>Proposed Work Plan</a:t>
            </a:r>
          </a:p>
          <a:p>
            <a:pPr marL="285750" indent="-285750" algn="l">
              <a:spcBef>
                <a:spcPts val="0"/>
              </a:spcBef>
              <a:spcAft>
                <a:spcPts val="600"/>
              </a:spcAft>
              <a:buFont typeface="Arial" panose="020B0604020202020204" pitchFamily="34" charset="0"/>
              <a:buChar char="•"/>
            </a:pPr>
            <a:r>
              <a:rPr lang="en-US" sz="1800" dirty="0">
                <a:solidFill>
                  <a:schemeClr val="tx1"/>
                </a:solidFill>
              </a:rPr>
              <a:t>Task 1: Literature Review and Engineering Analysis</a:t>
            </a:r>
          </a:p>
          <a:p>
            <a:pPr marL="285750" indent="-285750" algn="l">
              <a:spcBef>
                <a:spcPts val="0"/>
              </a:spcBef>
              <a:spcAft>
                <a:spcPts val="600"/>
              </a:spcAft>
              <a:buFont typeface="Arial" panose="020B0604020202020204" pitchFamily="34" charset="0"/>
              <a:buChar char="•"/>
            </a:pPr>
            <a:r>
              <a:rPr lang="en-US" sz="1800" dirty="0">
                <a:solidFill>
                  <a:schemeClr val="tx1"/>
                </a:solidFill>
              </a:rPr>
              <a:t>Task 2: Construction and Demolition</a:t>
            </a:r>
          </a:p>
          <a:p>
            <a:pPr marL="285750" indent="-285750" algn="l">
              <a:spcBef>
                <a:spcPts val="0"/>
              </a:spcBef>
              <a:spcAft>
                <a:spcPts val="600"/>
              </a:spcAft>
              <a:buFont typeface="Arial" panose="020B0604020202020204" pitchFamily="34" charset="0"/>
              <a:buChar char="•"/>
            </a:pPr>
            <a:r>
              <a:rPr lang="en-US" sz="1800" dirty="0">
                <a:solidFill>
                  <a:schemeClr val="tx1"/>
                </a:solidFill>
              </a:rPr>
              <a:t>Task 3: MASH TL-3 Full-Scale Crash Testing and Reporting </a:t>
            </a:r>
          </a:p>
          <a:p>
            <a:pPr algn="l">
              <a:spcBef>
                <a:spcPts val="0"/>
              </a:spcBef>
              <a:spcAft>
                <a:spcPts val="600"/>
              </a:spcAft>
            </a:pPr>
            <a:endParaRPr lang="en-US" sz="1400" dirty="0">
              <a:solidFill>
                <a:schemeClr val="tx1"/>
              </a:solidFill>
            </a:endParaRPr>
          </a:p>
          <a:p>
            <a:pPr algn="l">
              <a:spcBef>
                <a:spcPts val="0"/>
              </a:spcBef>
            </a:pPr>
            <a:r>
              <a:rPr lang="en-US" sz="2000" b="1" dirty="0">
                <a:solidFill>
                  <a:schemeClr val="tx1"/>
                </a:solidFill>
              </a:rPr>
              <a:t>Deliverables </a:t>
            </a:r>
          </a:p>
          <a:p>
            <a:pPr algn="l">
              <a:spcBef>
                <a:spcPts val="0"/>
              </a:spcBef>
            </a:pPr>
            <a:r>
              <a:rPr lang="en-US" sz="1800" dirty="0">
                <a:solidFill>
                  <a:schemeClr val="tx1"/>
                </a:solidFill>
              </a:rPr>
              <a:t>Summary report to document research effort, including literature review, CAD details, crash testing, and recommendations for further research.</a:t>
            </a:r>
          </a:p>
        </p:txBody>
      </p:sp>
      <p:sp>
        <p:nvSpPr>
          <p:cNvPr id="8" name="Text Box 1"/>
          <p:cNvSpPr txBox="1"/>
          <p:nvPr/>
        </p:nvSpPr>
        <p:spPr>
          <a:xfrm>
            <a:off x="7140130" y="426944"/>
            <a:ext cx="1762125" cy="323850"/>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algn="ctr">
              <a:lnSpc>
                <a:spcPct val="107000"/>
              </a:lnSpc>
              <a:spcBef>
                <a:spcPts val="0"/>
              </a:spcBef>
              <a:spcAft>
                <a:spcPts val="800"/>
              </a:spcAft>
            </a:pPr>
            <a:r>
              <a:rPr lang="en-US" sz="2000" b="1" dirty="0">
                <a:solidFill>
                  <a:srgbClr val="00B050"/>
                </a:solidFill>
                <a:effectLst/>
                <a:latin typeface="Calibri" panose="020F0502020204030204" pitchFamily="34" charset="0"/>
                <a:ea typeface="Calibri" panose="020F0502020204030204" pitchFamily="34" charset="0"/>
                <a:cs typeface="Times New Roman" panose="02020603050405020304" pitchFamily="18" charset="0"/>
              </a:rPr>
              <a:t>2019-31-WZ</a:t>
            </a:r>
            <a:endParaRPr lang="en-US" sz="2000" dirty="0">
              <a:solidFill>
                <a:srgbClr val="00B050"/>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9" name="Title 3">
            <a:extLst>
              <a:ext uri="{FF2B5EF4-FFF2-40B4-BE49-F238E27FC236}">
                <a16:creationId xmlns:a16="http://schemas.microsoft.com/office/drawing/2014/main" id="{280D0BAB-4AB3-44C7-A07B-1861CA571FA1}"/>
              </a:ext>
            </a:extLst>
          </p:cNvPr>
          <p:cNvSpPr>
            <a:spLocks noGrp="1"/>
          </p:cNvSpPr>
          <p:nvPr>
            <p:ph type="ctrTitle"/>
          </p:nvPr>
        </p:nvSpPr>
        <p:spPr>
          <a:xfrm>
            <a:off x="2152650" y="345869"/>
            <a:ext cx="4838700" cy="486000"/>
          </a:xfrm>
        </p:spPr>
        <p:txBody>
          <a:bodyPr/>
          <a:lstStyle/>
          <a:p>
            <a:pPr algn="l"/>
            <a:r>
              <a:rPr lang="en-US" sz="2400" b="1" dirty="0">
                <a:cs typeface="Times New Roman" panose="02020603050405020304" pitchFamily="18" charset="0"/>
              </a:rPr>
              <a:t>Generic Sign Cover for Variable Signs</a:t>
            </a:r>
          </a:p>
        </p:txBody>
      </p:sp>
    </p:spTree>
    <p:extLst>
      <p:ext uri="{BB962C8B-B14F-4D97-AF65-F5344CB8AC3E}">
        <p14:creationId xmlns:p14="http://schemas.microsoft.com/office/powerpoint/2010/main" val="276159198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3"/>
          <p:cNvSpPr txBox="1">
            <a:spLocks noChangeArrowheads="1"/>
          </p:cNvSpPr>
          <p:nvPr/>
        </p:nvSpPr>
        <p:spPr>
          <a:xfrm>
            <a:off x="228600" y="1219200"/>
            <a:ext cx="8467725" cy="5029200"/>
          </a:xfrm>
          <a:prstGeom prst="rect">
            <a:avLst/>
          </a:prstGeom>
        </p:spPr>
        <p:txBody>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l">
              <a:spcBef>
                <a:spcPts val="0"/>
              </a:spcBef>
            </a:pPr>
            <a:r>
              <a:rPr lang="en-US" sz="2000" b="1" dirty="0">
                <a:solidFill>
                  <a:schemeClr val="tx1"/>
                </a:solidFill>
              </a:rPr>
              <a:t>Urgency and Expected Benefit</a:t>
            </a:r>
          </a:p>
          <a:p>
            <a:pPr algn="l">
              <a:spcBef>
                <a:spcPts val="0"/>
              </a:spcBef>
            </a:pPr>
            <a:r>
              <a:rPr lang="en-US" sz="1800" dirty="0">
                <a:solidFill>
                  <a:schemeClr val="tx1"/>
                </a:solidFill>
              </a:rPr>
              <a:t>There are limitations on using soft covers due to the manufactures warranty of sign sheeting (some up to 15 years on permanent signs). Due to this, an approved and tested method needs to be evaluated.</a:t>
            </a:r>
          </a:p>
          <a:p>
            <a:pPr algn="l">
              <a:spcBef>
                <a:spcPts val="0"/>
              </a:spcBef>
            </a:pPr>
            <a:endParaRPr lang="en-US" sz="1800" dirty="0">
              <a:solidFill>
                <a:schemeClr val="tx1"/>
              </a:solidFill>
            </a:endParaRPr>
          </a:p>
          <a:p>
            <a:pPr algn="l">
              <a:spcBef>
                <a:spcPts val="0"/>
              </a:spcBef>
              <a:spcAft>
                <a:spcPts val="600"/>
              </a:spcAft>
            </a:pPr>
            <a:r>
              <a:rPr lang="en-US" sz="2000" b="1" dirty="0">
                <a:solidFill>
                  <a:schemeClr val="tx1"/>
                </a:solidFill>
              </a:rPr>
              <a:t>Funding</a:t>
            </a:r>
          </a:p>
          <a:p>
            <a:pPr algn="l">
              <a:spcBef>
                <a:spcPts val="0"/>
              </a:spcBef>
              <a:spcAft>
                <a:spcPts val="600"/>
              </a:spcAft>
            </a:pPr>
            <a:r>
              <a:rPr lang="en-US" sz="1800" dirty="0">
                <a:solidFill>
                  <a:schemeClr val="tx1"/>
                </a:solidFill>
              </a:rPr>
              <a:t>Total Estimated Cost = $105,000</a:t>
            </a:r>
          </a:p>
          <a:p>
            <a:pPr algn="l">
              <a:spcBef>
                <a:spcPts val="0"/>
              </a:spcBef>
              <a:spcAft>
                <a:spcPts val="600"/>
              </a:spcAft>
            </a:pPr>
            <a:r>
              <a:rPr lang="en-US" sz="1800" u="sng" dirty="0">
                <a:solidFill>
                  <a:schemeClr val="tx1"/>
                </a:solidFill>
              </a:rPr>
              <a:t>Note</a:t>
            </a:r>
            <a:r>
              <a:rPr lang="en-US" sz="1800" dirty="0">
                <a:solidFill>
                  <a:schemeClr val="tx1"/>
                </a:solidFill>
              </a:rPr>
              <a:t>: Budgeting for four (4) full-scale crash tests </a:t>
            </a:r>
          </a:p>
          <a:p>
            <a:pPr algn="l">
              <a:spcBef>
                <a:spcPts val="0"/>
              </a:spcBef>
              <a:spcAft>
                <a:spcPts val="600"/>
              </a:spcAft>
            </a:pPr>
            <a:endParaRPr lang="en-US" sz="2000" b="1" dirty="0">
              <a:solidFill>
                <a:schemeClr val="tx1"/>
              </a:solidFill>
            </a:endParaRPr>
          </a:p>
          <a:p>
            <a:pPr algn="l">
              <a:spcBef>
                <a:spcPts val="0"/>
              </a:spcBef>
              <a:spcAft>
                <a:spcPts val="600"/>
              </a:spcAft>
            </a:pPr>
            <a:r>
              <a:rPr lang="en-US" sz="2000" b="1" dirty="0">
                <a:solidFill>
                  <a:schemeClr val="tx1"/>
                </a:solidFill>
              </a:rPr>
              <a:t>Research Period </a:t>
            </a:r>
          </a:p>
          <a:p>
            <a:pPr algn="l">
              <a:spcBef>
                <a:spcPts val="0"/>
              </a:spcBef>
              <a:spcAft>
                <a:spcPts val="600"/>
              </a:spcAft>
            </a:pPr>
            <a:r>
              <a:rPr lang="en-US" sz="1800" dirty="0">
                <a:solidFill>
                  <a:schemeClr val="tx1"/>
                </a:solidFill>
              </a:rPr>
              <a:t>Work Schedule: (Estimated Project Duration = 10 months from initiation of the project)</a:t>
            </a:r>
          </a:p>
          <a:p>
            <a:pPr marL="285750" indent="-285750" algn="l">
              <a:spcBef>
                <a:spcPts val="0"/>
              </a:spcBef>
              <a:spcAft>
                <a:spcPts val="600"/>
              </a:spcAft>
              <a:buFont typeface="Arial" panose="020B0604020202020204" pitchFamily="34" charset="0"/>
              <a:buChar char="•"/>
            </a:pPr>
            <a:r>
              <a:rPr lang="en-US" sz="1800" dirty="0">
                <a:solidFill>
                  <a:schemeClr val="tx1"/>
                </a:solidFill>
              </a:rPr>
              <a:t>Task 1 = 3 months</a:t>
            </a:r>
          </a:p>
          <a:p>
            <a:pPr marL="285750" indent="-285750" algn="l">
              <a:spcBef>
                <a:spcPts val="0"/>
              </a:spcBef>
              <a:spcAft>
                <a:spcPts val="600"/>
              </a:spcAft>
              <a:buFont typeface="Arial" panose="020B0604020202020204" pitchFamily="34" charset="0"/>
              <a:buChar char="•"/>
            </a:pPr>
            <a:r>
              <a:rPr lang="en-US" sz="1800" dirty="0">
                <a:solidFill>
                  <a:schemeClr val="tx1"/>
                </a:solidFill>
              </a:rPr>
              <a:t>Task 2 = 3 months</a:t>
            </a:r>
          </a:p>
          <a:p>
            <a:pPr marL="285750" indent="-285750" algn="l">
              <a:spcBef>
                <a:spcPts val="0"/>
              </a:spcBef>
              <a:spcAft>
                <a:spcPts val="600"/>
              </a:spcAft>
              <a:buFont typeface="Arial" panose="020B0604020202020204" pitchFamily="34" charset="0"/>
              <a:buChar char="•"/>
            </a:pPr>
            <a:r>
              <a:rPr lang="en-US" sz="1800" dirty="0">
                <a:solidFill>
                  <a:schemeClr val="tx1"/>
                </a:solidFill>
              </a:rPr>
              <a:t>Task 3 = 4 months</a:t>
            </a:r>
          </a:p>
          <a:p>
            <a:pPr algn="l">
              <a:spcBef>
                <a:spcPts val="0"/>
              </a:spcBef>
              <a:spcAft>
                <a:spcPts val="600"/>
              </a:spcAft>
            </a:pPr>
            <a:endParaRPr lang="en-US" sz="1000" dirty="0">
              <a:solidFill>
                <a:schemeClr val="tx1"/>
              </a:solidFill>
            </a:endParaRPr>
          </a:p>
          <a:p>
            <a:pPr lvl="1" indent="-285750" algn="l">
              <a:spcBef>
                <a:spcPts val="0"/>
              </a:spcBef>
              <a:buFont typeface="Arial" panose="020B0604020202020204" pitchFamily="34" charset="0"/>
              <a:buChar char="•"/>
            </a:pPr>
            <a:endParaRPr lang="en-US" sz="1000" dirty="0">
              <a:solidFill>
                <a:schemeClr val="tx1"/>
              </a:solidFill>
            </a:endParaRPr>
          </a:p>
          <a:p>
            <a:pPr algn="l">
              <a:spcBef>
                <a:spcPts val="0"/>
              </a:spcBef>
              <a:spcAft>
                <a:spcPts val="600"/>
              </a:spcAft>
            </a:pPr>
            <a:endParaRPr lang="en-US" sz="1800" dirty="0">
              <a:solidFill>
                <a:schemeClr val="tx1"/>
              </a:solidFill>
            </a:endParaRPr>
          </a:p>
        </p:txBody>
      </p:sp>
      <p:sp>
        <p:nvSpPr>
          <p:cNvPr id="8" name="Text Box 1"/>
          <p:cNvSpPr txBox="1"/>
          <p:nvPr/>
        </p:nvSpPr>
        <p:spPr>
          <a:xfrm>
            <a:off x="7140130" y="426944"/>
            <a:ext cx="1762125" cy="323850"/>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algn="ctr">
              <a:lnSpc>
                <a:spcPct val="107000"/>
              </a:lnSpc>
              <a:spcBef>
                <a:spcPts val="0"/>
              </a:spcBef>
              <a:spcAft>
                <a:spcPts val="800"/>
              </a:spcAft>
            </a:pPr>
            <a:r>
              <a:rPr lang="en-US" sz="2000" b="1" dirty="0">
                <a:solidFill>
                  <a:srgbClr val="00B050"/>
                </a:solidFill>
                <a:effectLst/>
                <a:latin typeface="Calibri" panose="020F0502020204030204" pitchFamily="34" charset="0"/>
                <a:ea typeface="Calibri" panose="020F0502020204030204" pitchFamily="34" charset="0"/>
                <a:cs typeface="Times New Roman" panose="02020603050405020304" pitchFamily="18" charset="0"/>
              </a:rPr>
              <a:t>2019-31-WZ</a:t>
            </a:r>
            <a:endParaRPr lang="en-US" sz="2000" dirty="0">
              <a:solidFill>
                <a:srgbClr val="00B050"/>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7" name="Title 3">
            <a:extLst>
              <a:ext uri="{FF2B5EF4-FFF2-40B4-BE49-F238E27FC236}">
                <a16:creationId xmlns:a16="http://schemas.microsoft.com/office/drawing/2014/main" id="{5799F6FB-5EA2-4791-8EBC-EE028ED7C9F2}"/>
              </a:ext>
            </a:extLst>
          </p:cNvPr>
          <p:cNvSpPr>
            <a:spLocks noGrp="1"/>
          </p:cNvSpPr>
          <p:nvPr>
            <p:ph type="ctrTitle"/>
          </p:nvPr>
        </p:nvSpPr>
        <p:spPr>
          <a:xfrm>
            <a:off x="2097881" y="352620"/>
            <a:ext cx="4948238" cy="472498"/>
          </a:xfrm>
        </p:spPr>
        <p:txBody>
          <a:bodyPr/>
          <a:lstStyle/>
          <a:p>
            <a:pPr algn="l"/>
            <a:r>
              <a:rPr lang="en-US" sz="2400" b="1" dirty="0">
                <a:cs typeface="Times New Roman" panose="02020603050405020304" pitchFamily="18" charset="0"/>
              </a:rPr>
              <a:t>Generic Sign Cover for Variable Signs</a:t>
            </a:r>
          </a:p>
        </p:txBody>
      </p:sp>
    </p:spTree>
    <p:extLst>
      <p:ext uri="{BB962C8B-B14F-4D97-AF65-F5344CB8AC3E}">
        <p14:creationId xmlns:p14="http://schemas.microsoft.com/office/powerpoint/2010/main" val="352768486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1219200" y="-61335"/>
            <a:ext cx="5867400" cy="1204335"/>
          </a:xfrm>
        </p:spPr>
        <p:txBody>
          <a:bodyPr/>
          <a:lstStyle/>
          <a:p>
            <a:pPr algn="l"/>
            <a:r>
              <a:rPr lang="en-US" sz="2400" b="1" dirty="0">
                <a:cs typeface="Times New Roman" panose="02020603050405020304" pitchFamily="18" charset="0"/>
              </a:rPr>
              <a:t>Effect of Commonly used Accessories Crashworthiness of Work Zone Category 1 and Category 2 Devices under MASH Testing.</a:t>
            </a:r>
          </a:p>
        </p:txBody>
      </p:sp>
      <p:sp>
        <p:nvSpPr>
          <p:cNvPr id="6" name="Rectangle 3"/>
          <p:cNvSpPr txBox="1">
            <a:spLocks noChangeArrowheads="1"/>
          </p:cNvSpPr>
          <p:nvPr/>
        </p:nvSpPr>
        <p:spPr>
          <a:xfrm>
            <a:off x="273943" y="1143000"/>
            <a:ext cx="6431657" cy="4221163"/>
          </a:xfrm>
          <a:prstGeom prst="rect">
            <a:avLst/>
          </a:prstGeom>
        </p:spPr>
        <p:txBody>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l">
              <a:spcBef>
                <a:spcPts val="0"/>
              </a:spcBef>
              <a:spcAft>
                <a:spcPts val="600"/>
              </a:spcAft>
            </a:pPr>
            <a:r>
              <a:rPr lang="en-US" sz="2000" b="1" dirty="0">
                <a:solidFill>
                  <a:schemeClr val="tx1"/>
                </a:solidFill>
              </a:rPr>
              <a:t>PS Developers</a:t>
            </a:r>
          </a:p>
          <a:p>
            <a:pPr marL="342900" indent="-342900" algn="l">
              <a:spcBef>
                <a:spcPts val="0"/>
              </a:spcBef>
              <a:spcAft>
                <a:spcPts val="600"/>
              </a:spcAft>
              <a:buFont typeface="Arial" panose="020B0604020202020204" pitchFamily="34" charset="0"/>
              <a:buChar char="•"/>
            </a:pPr>
            <a:r>
              <a:rPr lang="en-US" sz="1800" dirty="0" err="1">
                <a:solidFill>
                  <a:schemeClr val="tx1"/>
                </a:solidFill>
              </a:rPr>
              <a:t>Filiberto</a:t>
            </a:r>
            <a:r>
              <a:rPr lang="en-US" sz="1800" dirty="0">
                <a:solidFill>
                  <a:schemeClr val="tx1"/>
                </a:solidFill>
              </a:rPr>
              <a:t> (IDOT)</a:t>
            </a:r>
          </a:p>
          <a:p>
            <a:pPr algn="l">
              <a:spcBef>
                <a:spcPts val="0"/>
              </a:spcBef>
              <a:spcAft>
                <a:spcPts val="600"/>
              </a:spcAft>
            </a:pPr>
            <a:r>
              <a:rPr lang="en-US" sz="2000" b="1" dirty="0">
                <a:solidFill>
                  <a:schemeClr val="tx1"/>
                </a:solidFill>
              </a:rPr>
              <a:t>Project Synopsis</a:t>
            </a:r>
          </a:p>
          <a:p>
            <a:pPr lvl="1" indent="-285750" algn="l">
              <a:spcBef>
                <a:spcPts val="0"/>
              </a:spcBef>
              <a:buFont typeface="Arial" panose="020B0604020202020204" pitchFamily="34" charset="0"/>
              <a:buChar char="•"/>
            </a:pPr>
            <a:r>
              <a:rPr lang="en-US" sz="1800" dirty="0">
                <a:solidFill>
                  <a:schemeClr val="tx1"/>
                </a:solidFill>
              </a:rPr>
              <a:t>No MASH guidance on crashworthiness of accessories mounted on Category 1 devices</a:t>
            </a:r>
          </a:p>
          <a:p>
            <a:pPr lvl="1" indent="-285750" algn="l">
              <a:spcBef>
                <a:spcPts val="0"/>
              </a:spcBef>
              <a:buFont typeface="Arial" panose="020B0604020202020204" pitchFamily="34" charset="0"/>
              <a:buChar char="•"/>
            </a:pPr>
            <a:r>
              <a:rPr lang="en-US" sz="1800" dirty="0">
                <a:solidFill>
                  <a:schemeClr val="tx1"/>
                </a:solidFill>
              </a:rPr>
              <a:t>Develop guidance for Category 1 devices with mounted accessories through crash testing</a:t>
            </a:r>
          </a:p>
          <a:p>
            <a:pPr lvl="1" indent="-285750" algn="l">
              <a:spcBef>
                <a:spcPts val="0"/>
              </a:spcBef>
              <a:buFont typeface="Arial" panose="020B0604020202020204" pitchFamily="34" charset="0"/>
              <a:buChar char="•"/>
            </a:pPr>
            <a:r>
              <a:rPr lang="en-US" sz="1800" dirty="0">
                <a:solidFill>
                  <a:schemeClr val="tx1"/>
                </a:solidFill>
              </a:rPr>
              <a:t>Crash test Category 2 devices (Type I or Type II barricades) with mounted accessories </a:t>
            </a:r>
          </a:p>
          <a:p>
            <a:pPr algn="l">
              <a:spcBef>
                <a:spcPts val="0"/>
              </a:spcBef>
              <a:spcAft>
                <a:spcPts val="600"/>
              </a:spcAft>
            </a:pPr>
            <a:r>
              <a:rPr lang="en-US" sz="2000" b="1" dirty="0">
                <a:solidFill>
                  <a:schemeClr val="tx1"/>
                </a:solidFill>
              </a:rPr>
              <a:t>Project Goal(s)</a:t>
            </a:r>
            <a:endParaRPr lang="en-US" sz="1000" dirty="0">
              <a:solidFill>
                <a:schemeClr val="tx1"/>
              </a:solidFill>
            </a:endParaRPr>
          </a:p>
          <a:p>
            <a:pPr lvl="1" indent="-285750" algn="l">
              <a:spcBef>
                <a:spcPts val="0"/>
              </a:spcBef>
              <a:buFont typeface="Arial" panose="020B0604020202020204" pitchFamily="34" charset="0"/>
              <a:buChar char="•"/>
            </a:pPr>
            <a:r>
              <a:rPr lang="en-US" sz="1800" dirty="0">
                <a:solidFill>
                  <a:schemeClr val="tx1"/>
                </a:solidFill>
              </a:rPr>
              <a:t>Develop guidance regarding the crashworthiness of accessories mounted on Category 1 devices</a:t>
            </a:r>
          </a:p>
          <a:p>
            <a:pPr lvl="1" indent="-285750" algn="l">
              <a:spcBef>
                <a:spcPts val="0"/>
              </a:spcBef>
              <a:buFont typeface="Arial" panose="020B0604020202020204" pitchFamily="34" charset="0"/>
              <a:buChar char="•"/>
            </a:pPr>
            <a:r>
              <a:rPr lang="en-US" sz="1800" dirty="0">
                <a:solidFill>
                  <a:schemeClr val="tx1"/>
                </a:solidFill>
              </a:rPr>
              <a:t>Crash test Category 2 devices (Type I or Type II barricades) with mounted accessories </a:t>
            </a:r>
          </a:p>
          <a:p>
            <a:pPr lvl="1" indent="-285750" algn="l">
              <a:spcBef>
                <a:spcPts val="0"/>
              </a:spcBef>
              <a:buFont typeface="Arial" panose="020B0604020202020204" pitchFamily="34" charset="0"/>
              <a:buChar char="•"/>
            </a:pPr>
            <a:endParaRPr lang="en-US" sz="1800" dirty="0">
              <a:solidFill>
                <a:schemeClr val="tx1"/>
              </a:solidFill>
            </a:endParaRPr>
          </a:p>
        </p:txBody>
      </p:sp>
      <p:sp>
        <p:nvSpPr>
          <p:cNvPr id="8" name="Text Box 1"/>
          <p:cNvSpPr txBox="1"/>
          <p:nvPr/>
        </p:nvSpPr>
        <p:spPr>
          <a:xfrm>
            <a:off x="6934200" y="438150"/>
            <a:ext cx="1762125" cy="323850"/>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algn="ctr">
              <a:lnSpc>
                <a:spcPct val="107000"/>
              </a:lnSpc>
              <a:spcBef>
                <a:spcPts val="0"/>
              </a:spcBef>
              <a:spcAft>
                <a:spcPts val="800"/>
              </a:spcAft>
            </a:pPr>
            <a:r>
              <a:rPr lang="en-US" sz="2000" b="1" dirty="0">
                <a:solidFill>
                  <a:srgbClr val="00B050"/>
                </a:solidFill>
                <a:effectLst/>
                <a:latin typeface="Calibri" panose="020F0502020204030204" pitchFamily="34" charset="0"/>
                <a:ea typeface="Calibri" panose="020F0502020204030204" pitchFamily="34" charset="0"/>
                <a:cs typeface="Times New Roman" panose="02020603050405020304" pitchFamily="18" charset="0"/>
              </a:rPr>
              <a:t>2019-32-WZ</a:t>
            </a:r>
            <a:endParaRPr lang="en-US" sz="2000" dirty="0">
              <a:solidFill>
                <a:srgbClr val="00B050"/>
              </a:solidFill>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2050" name="Picture 2" descr="Image result for roadside highway drum"/>
          <p:cNvPicPr>
            <a:picLocks noChangeAspect="1" noChangeArrowheads="1"/>
          </p:cNvPicPr>
          <p:nvPr/>
        </p:nvPicPr>
        <p:blipFill rotWithShape="1">
          <a:blip r:embed="rId2">
            <a:extLst>
              <a:ext uri="{28A0092B-C50C-407E-A947-70E740481C1C}">
                <a14:useLocalDpi xmlns:a14="http://schemas.microsoft.com/office/drawing/2010/main" val="0"/>
              </a:ext>
            </a:extLst>
          </a:blip>
          <a:srcRect l="8572" r="11428"/>
          <a:stretch/>
        </p:blipFill>
        <p:spPr bwMode="auto">
          <a:xfrm>
            <a:off x="6858000" y="1981200"/>
            <a:ext cx="2133600" cy="2667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4760114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3"/>
          <p:cNvSpPr txBox="1">
            <a:spLocks noChangeArrowheads="1"/>
          </p:cNvSpPr>
          <p:nvPr/>
        </p:nvSpPr>
        <p:spPr>
          <a:xfrm>
            <a:off x="228600" y="1447800"/>
            <a:ext cx="8610600" cy="3657600"/>
          </a:xfrm>
          <a:prstGeom prst="rect">
            <a:avLst/>
          </a:prstGeom>
        </p:spPr>
        <p:txBody>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l">
              <a:spcBef>
                <a:spcPts val="0"/>
              </a:spcBef>
              <a:spcAft>
                <a:spcPts val="600"/>
              </a:spcAft>
            </a:pPr>
            <a:r>
              <a:rPr lang="en-US" sz="2000" b="1" dirty="0">
                <a:solidFill>
                  <a:schemeClr val="tx1"/>
                </a:solidFill>
              </a:rPr>
              <a:t>Project Background</a:t>
            </a:r>
          </a:p>
          <a:p>
            <a:pPr lvl="1" indent="-285750" algn="l">
              <a:spcBef>
                <a:spcPts val="0"/>
              </a:spcBef>
              <a:buFont typeface="Arial" panose="020B0604020202020204" pitchFamily="34" charset="0"/>
              <a:buChar char="•"/>
            </a:pPr>
            <a:r>
              <a:rPr lang="en-US" sz="1800" dirty="0">
                <a:solidFill>
                  <a:schemeClr val="tx1"/>
                </a:solidFill>
              </a:rPr>
              <a:t>NCHRP Report 350 testing completed on Category 1 devices with accessories</a:t>
            </a:r>
          </a:p>
          <a:p>
            <a:pPr lvl="1" indent="-285750" algn="l">
              <a:spcBef>
                <a:spcPts val="0"/>
              </a:spcBef>
              <a:buFont typeface="Arial" panose="020B0604020202020204" pitchFamily="34" charset="0"/>
              <a:buChar char="•"/>
            </a:pPr>
            <a:r>
              <a:rPr lang="en-US" sz="1800" dirty="0">
                <a:solidFill>
                  <a:schemeClr val="tx1"/>
                </a:solidFill>
              </a:rPr>
              <a:t>Category 1 devices are currently self-certified, but no guidance regarding accessories</a:t>
            </a:r>
          </a:p>
          <a:p>
            <a:pPr lvl="1" indent="-285750" algn="l">
              <a:spcBef>
                <a:spcPts val="0"/>
              </a:spcBef>
              <a:buFont typeface="Arial" panose="020B0604020202020204" pitchFamily="34" charset="0"/>
              <a:buChar char="•"/>
            </a:pPr>
            <a:r>
              <a:rPr lang="en-US" sz="1800" dirty="0">
                <a:solidFill>
                  <a:schemeClr val="tx1"/>
                </a:solidFill>
              </a:rPr>
              <a:t>Category 2 devices are required to be crash tested with mounted accessories</a:t>
            </a:r>
          </a:p>
          <a:p>
            <a:pPr algn="l">
              <a:spcBef>
                <a:spcPts val="0"/>
              </a:spcBef>
              <a:spcAft>
                <a:spcPts val="600"/>
              </a:spcAft>
            </a:pPr>
            <a:r>
              <a:rPr lang="en-US" sz="2000" b="1" dirty="0">
                <a:solidFill>
                  <a:schemeClr val="tx1"/>
                </a:solidFill>
              </a:rPr>
              <a:t>Proposed Work Plan</a:t>
            </a:r>
          </a:p>
          <a:p>
            <a:pPr lvl="1" indent="-285750" algn="l">
              <a:spcBef>
                <a:spcPts val="0"/>
              </a:spcBef>
              <a:buFont typeface="Arial" panose="020B0604020202020204" pitchFamily="34" charset="0"/>
              <a:buChar char="•"/>
            </a:pPr>
            <a:r>
              <a:rPr lang="en-US" sz="1800" dirty="0">
                <a:solidFill>
                  <a:schemeClr val="tx1"/>
                </a:solidFill>
              </a:rPr>
              <a:t>Task 1: Engineering Review</a:t>
            </a:r>
          </a:p>
          <a:p>
            <a:pPr lvl="2" indent="-285750" algn="l">
              <a:spcBef>
                <a:spcPts val="0"/>
              </a:spcBef>
              <a:buFont typeface="Arial" panose="020B0604020202020204" pitchFamily="34" charset="0"/>
              <a:buChar char="•"/>
            </a:pPr>
            <a:r>
              <a:rPr lang="en-US" sz="1400" dirty="0">
                <a:solidFill>
                  <a:schemeClr val="tx1"/>
                </a:solidFill>
              </a:rPr>
              <a:t>Review currently available Category 1 and Category 2 devices (Type I and Type II barricades) and typical accessories </a:t>
            </a:r>
          </a:p>
          <a:p>
            <a:pPr lvl="2" indent="-285750" algn="l">
              <a:spcBef>
                <a:spcPts val="0"/>
              </a:spcBef>
              <a:buFont typeface="Arial" panose="020B0604020202020204" pitchFamily="34" charset="0"/>
              <a:buChar char="•"/>
            </a:pPr>
            <a:r>
              <a:rPr lang="en-US" sz="1400" dirty="0">
                <a:solidFill>
                  <a:schemeClr val="tx1"/>
                </a:solidFill>
              </a:rPr>
              <a:t>Determine crash testing plan</a:t>
            </a:r>
          </a:p>
          <a:p>
            <a:pPr lvl="1" indent="-285750" algn="l">
              <a:spcBef>
                <a:spcPts val="0"/>
              </a:spcBef>
              <a:buFont typeface="Arial" panose="020B0604020202020204" pitchFamily="34" charset="0"/>
              <a:buChar char="•"/>
            </a:pPr>
            <a:r>
              <a:rPr lang="en-US" sz="1800" dirty="0">
                <a:solidFill>
                  <a:schemeClr val="tx1"/>
                </a:solidFill>
              </a:rPr>
              <a:t>Task 2: MASH Crash Testing</a:t>
            </a:r>
          </a:p>
          <a:p>
            <a:pPr lvl="2" indent="-285750" algn="l">
              <a:spcBef>
                <a:spcPts val="0"/>
              </a:spcBef>
              <a:buFont typeface="Arial" panose="020B0604020202020204" pitchFamily="34" charset="0"/>
              <a:buChar char="•"/>
            </a:pPr>
            <a:r>
              <a:rPr lang="en-US" sz="1400" dirty="0">
                <a:solidFill>
                  <a:schemeClr val="tx1"/>
                </a:solidFill>
              </a:rPr>
              <a:t>Crash test the Category 1 and Category 2 devices (Type I and Type II barricades) with accessories to MASH TL-3 </a:t>
            </a:r>
          </a:p>
          <a:p>
            <a:pPr marL="171450" lvl="1" algn="l">
              <a:spcBef>
                <a:spcPts val="0"/>
              </a:spcBef>
            </a:pPr>
            <a:endParaRPr lang="en-US" sz="2000" b="1" dirty="0">
              <a:solidFill>
                <a:schemeClr val="tx1"/>
              </a:solidFill>
            </a:endParaRPr>
          </a:p>
          <a:p>
            <a:pPr algn="l">
              <a:spcBef>
                <a:spcPts val="0"/>
              </a:spcBef>
              <a:spcAft>
                <a:spcPts val="600"/>
              </a:spcAft>
            </a:pPr>
            <a:endParaRPr lang="en-US" sz="2000" b="1" dirty="0">
              <a:solidFill>
                <a:schemeClr val="tx1"/>
              </a:solidFill>
            </a:endParaRPr>
          </a:p>
          <a:p>
            <a:pPr algn="l">
              <a:spcBef>
                <a:spcPts val="0"/>
              </a:spcBef>
              <a:spcAft>
                <a:spcPts val="600"/>
              </a:spcAft>
            </a:pPr>
            <a:endParaRPr lang="en-US" sz="1800" dirty="0">
              <a:solidFill>
                <a:schemeClr val="tx1"/>
              </a:solidFill>
            </a:endParaRPr>
          </a:p>
          <a:p>
            <a:pPr lvl="1" indent="-285750" algn="l">
              <a:spcBef>
                <a:spcPts val="0"/>
              </a:spcBef>
              <a:buFont typeface="Arial" panose="020B0604020202020204" pitchFamily="34" charset="0"/>
              <a:buChar char="•"/>
            </a:pPr>
            <a:endParaRPr lang="en-US" sz="1000" dirty="0">
              <a:solidFill>
                <a:schemeClr val="tx1"/>
              </a:solidFill>
            </a:endParaRPr>
          </a:p>
          <a:p>
            <a:pPr algn="l">
              <a:spcBef>
                <a:spcPts val="0"/>
              </a:spcBef>
              <a:spcAft>
                <a:spcPts val="600"/>
              </a:spcAft>
            </a:pPr>
            <a:endParaRPr lang="en-US" sz="1800" dirty="0">
              <a:solidFill>
                <a:schemeClr val="tx1"/>
              </a:solidFill>
            </a:endParaRPr>
          </a:p>
        </p:txBody>
      </p:sp>
      <p:sp>
        <p:nvSpPr>
          <p:cNvPr id="8" name="Text Box 1"/>
          <p:cNvSpPr txBox="1"/>
          <p:nvPr/>
        </p:nvSpPr>
        <p:spPr>
          <a:xfrm>
            <a:off x="6934200" y="438150"/>
            <a:ext cx="1762125" cy="323850"/>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algn="ctr">
              <a:lnSpc>
                <a:spcPct val="107000"/>
              </a:lnSpc>
              <a:spcBef>
                <a:spcPts val="0"/>
              </a:spcBef>
              <a:spcAft>
                <a:spcPts val="800"/>
              </a:spcAft>
            </a:pPr>
            <a:r>
              <a:rPr lang="en-US" sz="2000" b="1" dirty="0">
                <a:solidFill>
                  <a:srgbClr val="00B050"/>
                </a:solidFill>
                <a:effectLst/>
                <a:latin typeface="Calibri" panose="020F0502020204030204" pitchFamily="34" charset="0"/>
                <a:ea typeface="Calibri" panose="020F0502020204030204" pitchFamily="34" charset="0"/>
                <a:cs typeface="Times New Roman" panose="02020603050405020304" pitchFamily="18" charset="0"/>
              </a:rPr>
              <a:t>2019-32-WZ</a:t>
            </a:r>
            <a:endParaRPr lang="en-US" sz="2000" dirty="0">
              <a:solidFill>
                <a:srgbClr val="00B050"/>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3" name="Title 3"/>
          <p:cNvSpPr txBox="1">
            <a:spLocks/>
          </p:cNvSpPr>
          <p:nvPr/>
        </p:nvSpPr>
        <p:spPr>
          <a:xfrm>
            <a:off x="1524000" y="-61335"/>
            <a:ext cx="6019800" cy="1204335"/>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2400" b="1">
                <a:cs typeface="Times New Roman" panose="02020603050405020304" pitchFamily="18" charset="0"/>
              </a:rPr>
              <a:t>Effect of Commonly used Accessories Crashworthiness of Work Zone Category 1 Devices under MASH Testing.</a:t>
            </a:r>
            <a:endParaRPr lang="en-US" sz="2400" b="1" dirty="0">
              <a:cs typeface="Times New Roman" panose="02020603050405020304" pitchFamily="18" charset="0"/>
            </a:endParaRPr>
          </a:p>
        </p:txBody>
      </p:sp>
    </p:spTree>
    <p:extLst>
      <p:ext uri="{BB962C8B-B14F-4D97-AF65-F5344CB8AC3E}">
        <p14:creationId xmlns:p14="http://schemas.microsoft.com/office/powerpoint/2010/main" val="13154231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3"/>
          <p:cNvSpPr txBox="1">
            <a:spLocks noChangeArrowheads="1"/>
          </p:cNvSpPr>
          <p:nvPr/>
        </p:nvSpPr>
        <p:spPr>
          <a:xfrm>
            <a:off x="228600" y="1447800"/>
            <a:ext cx="8001000" cy="3124200"/>
          </a:xfrm>
          <a:prstGeom prst="rect">
            <a:avLst/>
          </a:prstGeom>
        </p:spPr>
        <p:txBody>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l">
              <a:spcBef>
                <a:spcPts val="0"/>
              </a:spcBef>
              <a:spcAft>
                <a:spcPts val="600"/>
              </a:spcAft>
            </a:pPr>
            <a:r>
              <a:rPr lang="en-US" sz="2000" b="1" dirty="0">
                <a:solidFill>
                  <a:schemeClr val="tx1"/>
                </a:solidFill>
              </a:rPr>
              <a:t>Deliverables </a:t>
            </a:r>
          </a:p>
          <a:p>
            <a:pPr lvl="1" indent="-285750" algn="l">
              <a:spcBef>
                <a:spcPts val="0"/>
              </a:spcBef>
              <a:buFont typeface="Arial" panose="020B0604020202020204" pitchFamily="34" charset="0"/>
              <a:buChar char="•"/>
            </a:pPr>
            <a:r>
              <a:rPr lang="en-US" sz="1800" dirty="0">
                <a:solidFill>
                  <a:schemeClr val="tx1"/>
                </a:solidFill>
              </a:rPr>
              <a:t>Guidance on attaching accessories to Category 1 devices</a:t>
            </a:r>
          </a:p>
          <a:p>
            <a:pPr lvl="1" indent="-285750" algn="l">
              <a:spcBef>
                <a:spcPts val="0"/>
              </a:spcBef>
              <a:buFont typeface="Arial" panose="020B0604020202020204" pitchFamily="34" charset="0"/>
              <a:buChar char="•"/>
            </a:pPr>
            <a:r>
              <a:rPr lang="en-US" sz="1800" dirty="0">
                <a:solidFill>
                  <a:schemeClr val="tx1"/>
                </a:solidFill>
              </a:rPr>
              <a:t>Non-proprietary crash tested designs for Type I and Type II barricades with mounted accessories</a:t>
            </a:r>
          </a:p>
          <a:p>
            <a:pPr lvl="1" indent="-285750" algn="l">
              <a:spcBef>
                <a:spcPts val="0"/>
              </a:spcBef>
              <a:buFont typeface="Arial" panose="020B0604020202020204" pitchFamily="34" charset="0"/>
              <a:buChar char="•"/>
            </a:pPr>
            <a:r>
              <a:rPr lang="en-US" sz="1800" dirty="0">
                <a:solidFill>
                  <a:schemeClr val="tx1"/>
                </a:solidFill>
              </a:rPr>
              <a:t>Technical report documenting the project</a:t>
            </a:r>
          </a:p>
          <a:p>
            <a:pPr algn="l">
              <a:spcBef>
                <a:spcPts val="0"/>
              </a:spcBef>
              <a:spcAft>
                <a:spcPts val="600"/>
              </a:spcAft>
            </a:pPr>
            <a:r>
              <a:rPr lang="en-US" sz="2000" b="1" dirty="0">
                <a:solidFill>
                  <a:schemeClr val="tx1"/>
                </a:solidFill>
              </a:rPr>
              <a:t>Urgency and Expected Benefit</a:t>
            </a:r>
          </a:p>
          <a:p>
            <a:pPr lvl="1" indent="-285750" algn="l">
              <a:spcBef>
                <a:spcPts val="0"/>
              </a:spcBef>
              <a:buFont typeface="Arial" panose="020B0604020202020204" pitchFamily="34" charset="0"/>
              <a:buChar char="•"/>
            </a:pPr>
            <a:r>
              <a:rPr lang="en-US" sz="1800" dirty="0">
                <a:solidFill>
                  <a:schemeClr val="tx1"/>
                </a:solidFill>
              </a:rPr>
              <a:t>Provide states with guidance for mounting accessories on Category 1 devices</a:t>
            </a:r>
          </a:p>
          <a:p>
            <a:pPr lvl="1" indent="-285750" algn="l">
              <a:spcBef>
                <a:spcPts val="0"/>
              </a:spcBef>
              <a:buFont typeface="Arial" panose="020B0604020202020204" pitchFamily="34" charset="0"/>
              <a:buChar char="•"/>
            </a:pPr>
            <a:r>
              <a:rPr lang="en-US" sz="1800" dirty="0">
                <a:solidFill>
                  <a:schemeClr val="tx1"/>
                </a:solidFill>
              </a:rPr>
              <a:t>Provide states with non-proprietary designs for Type I and Type II barricades with mounted accessories </a:t>
            </a:r>
            <a:endParaRPr lang="en-US" sz="2000" b="1" dirty="0">
              <a:solidFill>
                <a:schemeClr val="tx1"/>
              </a:solidFill>
            </a:endParaRPr>
          </a:p>
          <a:p>
            <a:pPr algn="l">
              <a:spcBef>
                <a:spcPts val="0"/>
              </a:spcBef>
              <a:spcAft>
                <a:spcPts val="600"/>
              </a:spcAft>
            </a:pPr>
            <a:r>
              <a:rPr lang="en-US" sz="2000" b="1" dirty="0">
                <a:solidFill>
                  <a:schemeClr val="tx1"/>
                </a:solidFill>
              </a:rPr>
              <a:t>Funding &amp; Research Period</a:t>
            </a:r>
          </a:p>
          <a:p>
            <a:pPr lvl="1" indent="-285750" algn="l">
              <a:spcBef>
                <a:spcPts val="0"/>
              </a:spcBef>
              <a:buFont typeface="Arial" panose="020B0604020202020204" pitchFamily="34" charset="0"/>
              <a:buChar char="•"/>
            </a:pPr>
            <a:r>
              <a:rPr lang="en-US" sz="1800" dirty="0">
                <a:solidFill>
                  <a:schemeClr val="tx1"/>
                </a:solidFill>
              </a:rPr>
              <a:t>$130,000</a:t>
            </a:r>
          </a:p>
          <a:p>
            <a:pPr lvl="1" indent="-285750" algn="l">
              <a:spcBef>
                <a:spcPts val="0"/>
              </a:spcBef>
              <a:buFont typeface="Arial" panose="020B0604020202020204" pitchFamily="34" charset="0"/>
              <a:buChar char="•"/>
            </a:pPr>
            <a:r>
              <a:rPr lang="en-US" sz="1800" dirty="0">
                <a:solidFill>
                  <a:schemeClr val="tx1"/>
                </a:solidFill>
              </a:rPr>
              <a:t>12 months</a:t>
            </a:r>
            <a:endParaRPr lang="en-US" sz="2000" dirty="0">
              <a:solidFill>
                <a:schemeClr val="tx1"/>
              </a:solidFill>
            </a:endParaRPr>
          </a:p>
        </p:txBody>
      </p:sp>
      <p:sp>
        <p:nvSpPr>
          <p:cNvPr id="8" name="Text Box 1"/>
          <p:cNvSpPr txBox="1"/>
          <p:nvPr/>
        </p:nvSpPr>
        <p:spPr>
          <a:xfrm>
            <a:off x="6934200" y="438150"/>
            <a:ext cx="1762125" cy="323850"/>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algn="ctr">
              <a:lnSpc>
                <a:spcPct val="107000"/>
              </a:lnSpc>
              <a:spcBef>
                <a:spcPts val="0"/>
              </a:spcBef>
              <a:spcAft>
                <a:spcPts val="800"/>
              </a:spcAft>
            </a:pPr>
            <a:r>
              <a:rPr lang="en-US" sz="2000" b="1" dirty="0">
                <a:solidFill>
                  <a:srgbClr val="00B050"/>
                </a:solidFill>
                <a:effectLst/>
                <a:latin typeface="Calibri" panose="020F0502020204030204" pitchFamily="34" charset="0"/>
                <a:ea typeface="Calibri" panose="020F0502020204030204" pitchFamily="34" charset="0"/>
                <a:cs typeface="Times New Roman" panose="02020603050405020304" pitchFamily="18" charset="0"/>
              </a:rPr>
              <a:t>2019-32-WZ</a:t>
            </a:r>
            <a:endParaRPr lang="en-US" sz="2000" dirty="0">
              <a:solidFill>
                <a:srgbClr val="00B050"/>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3" name="Title 3"/>
          <p:cNvSpPr txBox="1">
            <a:spLocks/>
          </p:cNvSpPr>
          <p:nvPr/>
        </p:nvSpPr>
        <p:spPr>
          <a:xfrm>
            <a:off x="1524000" y="-61335"/>
            <a:ext cx="6019800" cy="1204335"/>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2400" b="1">
                <a:cs typeface="Times New Roman" panose="02020603050405020304" pitchFamily="18" charset="0"/>
              </a:rPr>
              <a:t>Effect of Commonly used Accessories Crashworthiness of Work Zone Category 1 Devices under MASH Testing.</a:t>
            </a:r>
            <a:endParaRPr lang="en-US" sz="2400" b="1" dirty="0">
              <a:cs typeface="Times New Roman" panose="02020603050405020304" pitchFamily="18" charset="0"/>
            </a:endParaRPr>
          </a:p>
        </p:txBody>
      </p:sp>
    </p:spTree>
    <p:extLst>
      <p:ext uri="{BB962C8B-B14F-4D97-AF65-F5344CB8AC3E}">
        <p14:creationId xmlns:p14="http://schemas.microsoft.com/office/powerpoint/2010/main" val="133287864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1773154" y="137102"/>
            <a:ext cx="5486400" cy="761999"/>
          </a:xfrm>
        </p:spPr>
        <p:txBody>
          <a:bodyPr/>
          <a:lstStyle/>
          <a:p>
            <a:pPr algn="l"/>
            <a:r>
              <a:rPr lang="en-US" sz="2400" b="1" dirty="0">
                <a:cs typeface="Times New Roman" panose="02020603050405020304" pitchFamily="18" charset="0"/>
              </a:rPr>
              <a:t>MASH TL-3 Evaluation of Global Warning Sign</a:t>
            </a:r>
          </a:p>
        </p:txBody>
      </p:sp>
      <p:sp>
        <p:nvSpPr>
          <p:cNvPr id="6" name="Rectangle 3"/>
          <p:cNvSpPr txBox="1">
            <a:spLocks noChangeArrowheads="1"/>
          </p:cNvSpPr>
          <p:nvPr/>
        </p:nvSpPr>
        <p:spPr>
          <a:xfrm>
            <a:off x="273943" y="1040636"/>
            <a:ext cx="8467725" cy="4221163"/>
          </a:xfrm>
          <a:prstGeom prst="rect">
            <a:avLst/>
          </a:prstGeom>
        </p:spPr>
        <p:txBody>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l">
              <a:spcBef>
                <a:spcPts val="0"/>
              </a:spcBef>
              <a:spcAft>
                <a:spcPts val="600"/>
              </a:spcAft>
            </a:pPr>
            <a:r>
              <a:rPr lang="en-US" sz="2000" b="1" dirty="0">
                <a:solidFill>
                  <a:schemeClr val="tx1"/>
                </a:solidFill>
              </a:rPr>
              <a:t>PS Developers: Chris Brookes, Ken Johnson, Filiberto Sotelo</a:t>
            </a:r>
          </a:p>
          <a:p>
            <a:pPr algn="l">
              <a:spcBef>
                <a:spcPts val="0"/>
              </a:spcBef>
              <a:spcAft>
                <a:spcPts val="600"/>
              </a:spcAft>
            </a:pPr>
            <a:r>
              <a:rPr lang="en-US" sz="2000" b="1" dirty="0">
                <a:solidFill>
                  <a:schemeClr val="tx1"/>
                </a:solidFill>
              </a:rPr>
              <a:t>Project Synopsis</a:t>
            </a:r>
          </a:p>
          <a:p>
            <a:pPr algn="l">
              <a:spcBef>
                <a:spcPts val="0"/>
              </a:spcBef>
              <a:spcAft>
                <a:spcPts val="600"/>
              </a:spcAft>
            </a:pPr>
            <a:r>
              <a:rPr lang="en-US" sz="1800" dirty="0">
                <a:solidFill>
                  <a:schemeClr val="tx1"/>
                </a:solidFill>
              </a:rPr>
              <a:t>The project will review existing literature and state standards, perform MASH crash testing, and provide final guidance.</a:t>
            </a:r>
          </a:p>
          <a:p>
            <a:pPr algn="l">
              <a:spcBef>
                <a:spcPts val="0"/>
              </a:spcBef>
              <a:spcAft>
                <a:spcPts val="600"/>
              </a:spcAft>
            </a:pPr>
            <a:r>
              <a:rPr lang="en-US" sz="2000" b="1" dirty="0">
                <a:solidFill>
                  <a:schemeClr val="tx1"/>
                </a:solidFill>
              </a:rPr>
              <a:t>Project Goal(s)</a:t>
            </a:r>
          </a:p>
          <a:p>
            <a:pPr marL="285750" indent="-285750" algn="l">
              <a:spcBef>
                <a:spcPts val="0"/>
              </a:spcBef>
              <a:spcAft>
                <a:spcPts val="600"/>
              </a:spcAft>
              <a:buFont typeface="Arial" panose="020B0604020202020204" pitchFamily="34" charset="0"/>
              <a:buChar char="•"/>
            </a:pPr>
            <a:r>
              <a:rPr lang="en-US" sz="1800" dirty="0">
                <a:solidFill>
                  <a:schemeClr val="tx1"/>
                </a:solidFill>
              </a:rPr>
              <a:t>Evaluate work zone warning signs for MASH compliance.  </a:t>
            </a:r>
          </a:p>
          <a:p>
            <a:pPr marL="285750" indent="-285750" algn="l">
              <a:spcBef>
                <a:spcPts val="0"/>
              </a:spcBef>
              <a:spcAft>
                <a:spcPts val="600"/>
              </a:spcAft>
              <a:buFont typeface="Arial" panose="020B0604020202020204" pitchFamily="34" charset="0"/>
              <a:buChar char="•"/>
            </a:pPr>
            <a:r>
              <a:rPr lang="en-US" sz="1800" dirty="0">
                <a:solidFill>
                  <a:schemeClr val="tx1"/>
                </a:solidFill>
              </a:rPr>
              <a:t>Provide guidance for acceptable mounting height and sign size.</a:t>
            </a:r>
            <a:endParaRPr lang="en-US" sz="1000" dirty="0">
              <a:solidFill>
                <a:schemeClr val="tx1"/>
              </a:solidFill>
            </a:endParaRPr>
          </a:p>
        </p:txBody>
      </p:sp>
      <p:sp>
        <p:nvSpPr>
          <p:cNvPr id="8" name="Text Box 1"/>
          <p:cNvSpPr txBox="1"/>
          <p:nvPr/>
        </p:nvSpPr>
        <p:spPr>
          <a:xfrm>
            <a:off x="6934200" y="438150"/>
            <a:ext cx="1762125" cy="323850"/>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algn="ctr">
              <a:lnSpc>
                <a:spcPct val="107000"/>
              </a:lnSpc>
              <a:spcBef>
                <a:spcPts val="0"/>
              </a:spcBef>
              <a:spcAft>
                <a:spcPts val="800"/>
              </a:spcAft>
            </a:pPr>
            <a:r>
              <a:rPr lang="en-US" sz="2000" b="1" dirty="0">
                <a:solidFill>
                  <a:srgbClr val="00B050"/>
                </a:solidFill>
                <a:effectLst/>
                <a:latin typeface="Calibri" panose="020F0502020204030204" pitchFamily="34" charset="0"/>
                <a:ea typeface="Calibri" panose="020F0502020204030204" pitchFamily="34" charset="0"/>
                <a:cs typeface="Times New Roman" panose="02020603050405020304" pitchFamily="18" charset="0"/>
              </a:rPr>
              <a:t>2019-33-WZ</a:t>
            </a:r>
            <a:endParaRPr lang="en-US" sz="2000" dirty="0">
              <a:solidFill>
                <a:srgbClr val="00B050"/>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0" name="Rectangle 3"/>
          <p:cNvSpPr txBox="1">
            <a:spLocks noChangeArrowheads="1"/>
          </p:cNvSpPr>
          <p:nvPr/>
        </p:nvSpPr>
        <p:spPr>
          <a:xfrm>
            <a:off x="273943" y="3444949"/>
            <a:ext cx="5669657" cy="3295749"/>
          </a:xfrm>
          <a:prstGeom prst="rect">
            <a:avLst/>
          </a:prstGeom>
        </p:spPr>
        <p:txBody>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l">
              <a:spcBef>
                <a:spcPts val="0"/>
              </a:spcBef>
              <a:spcAft>
                <a:spcPts val="600"/>
              </a:spcAft>
            </a:pPr>
            <a:r>
              <a:rPr lang="en-US" sz="2000" b="1" dirty="0">
                <a:solidFill>
                  <a:schemeClr val="tx1"/>
                </a:solidFill>
              </a:rPr>
              <a:t>Project Background</a:t>
            </a:r>
          </a:p>
          <a:p>
            <a:pPr lvl="1" indent="-285750" algn="l">
              <a:spcBef>
                <a:spcPts val="0"/>
              </a:spcBef>
              <a:buFont typeface="Arial" panose="020B0604020202020204" pitchFamily="34" charset="0"/>
              <a:buChar char="•"/>
            </a:pPr>
            <a:r>
              <a:rPr lang="en-US" sz="1800" dirty="0">
                <a:solidFill>
                  <a:schemeClr val="tx1"/>
                </a:solidFill>
              </a:rPr>
              <a:t>Most state DOT place global informational signs in place during longer term construction projects to help promote awareness and increase the percentage of traffic detoured.  These signs can range in size and shape and under NCHRP 350 each size and layout was not specifically tested. </a:t>
            </a:r>
          </a:p>
          <a:p>
            <a:pPr lvl="1" indent="-285750" algn="l">
              <a:spcBef>
                <a:spcPts val="0"/>
              </a:spcBef>
              <a:buFont typeface="Arial" panose="020B0604020202020204" pitchFamily="34" charset="0"/>
              <a:buChar char="•"/>
            </a:pPr>
            <a:r>
              <a:rPr lang="en-US" sz="1800" dirty="0">
                <a:solidFill>
                  <a:schemeClr val="tx1"/>
                </a:solidFill>
              </a:rPr>
              <a:t>Previous MASH testing has been conducted on </a:t>
            </a:r>
            <a:r>
              <a:rPr lang="en-US" sz="1800">
                <a:solidFill>
                  <a:schemeClr val="tx1"/>
                </a:solidFill>
              </a:rPr>
              <a:t>a few </a:t>
            </a:r>
            <a:r>
              <a:rPr lang="en-US" sz="1800" dirty="0">
                <a:solidFill>
                  <a:schemeClr val="tx1"/>
                </a:solidFill>
              </a:rPr>
              <a:t>work zone sign systems. </a:t>
            </a:r>
          </a:p>
          <a:p>
            <a:pPr marL="171450" lvl="1" algn="l">
              <a:spcBef>
                <a:spcPts val="0"/>
              </a:spcBef>
            </a:pPr>
            <a:endParaRPr lang="en-US" sz="1800" dirty="0">
              <a:solidFill>
                <a:schemeClr val="tx1"/>
              </a:solidFill>
            </a:endParaRPr>
          </a:p>
          <a:p>
            <a:pPr lvl="1" indent="-285750" algn="l">
              <a:spcBef>
                <a:spcPts val="0"/>
              </a:spcBef>
              <a:buFont typeface="Arial" panose="020B0604020202020204" pitchFamily="34" charset="0"/>
              <a:buChar char="•"/>
            </a:pPr>
            <a:endParaRPr lang="en-US" sz="1800" dirty="0">
              <a:solidFill>
                <a:schemeClr val="tx1"/>
              </a:solidFill>
            </a:endParaRPr>
          </a:p>
        </p:txBody>
      </p:sp>
      <p:pic>
        <p:nvPicPr>
          <p:cNvPr id="2" name="Picture 1">
            <a:extLst>
              <a:ext uri="{FF2B5EF4-FFF2-40B4-BE49-F238E27FC236}">
                <a16:creationId xmlns:a16="http://schemas.microsoft.com/office/drawing/2014/main" id="{31AD0943-B548-446F-9A79-12AEA871F093}"/>
              </a:ext>
            </a:extLst>
          </p:cNvPr>
          <p:cNvPicPr>
            <a:picLocks noChangeAspect="1"/>
          </p:cNvPicPr>
          <p:nvPr/>
        </p:nvPicPr>
        <p:blipFill>
          <a:blip r:embed="rId2"/>
          <a:stretch>
            <a:fillRect/>
          </a:stretch>
        </p:blipFill>
        <p:spPr>
          <a:xfrm>
            <a:off x="6144612" y="3581400"/>
            <a:ext cx="2725445" cy="2682298"/>
          </a:xfrm>
          <a:prstGeom prst="rect">
            <a:avLst/>
          </a:prstGeom>
        </p:spPr>
      </p:pic>
    </p:spTree>
    <p:extLst>
      <p:ext uri="{BB962C8B-B14F-4D97-AF65-F5344CB8AC3E}">
        <p14:creationId xmlns:p14="http://schemas.microsoft.com/office/powerpoint/2010/main" val="34865106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3"/>
          <p:cNvSpPr txBox="1">
            <a:spLocks noChangeArrowheads="1"/>
          </p:cNvSpPr>
          <p:nvPr/>
        </p:nvSpPr>
        <p:spPr>
          <a:xfrm>
            <a:off x="228600" y="1219200"/>
            <a:ext cx="8467725" cy="4876800"/>
          </a:xfrm>
          <a:prstGeom prst="rect">
            <a:avLst/>
          </a:prstGeom>
        </p:spPr>
        <p:txBody>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l">
              <a:spcBef>
                <a:spcPts val="0"/>
              </a:spcBef>
              <a:spcAft>
                <a:spcPts val="600"/>
              </a:spcAft>
            </a:pPr>
            <a:r>
              <a:rPr lang="en-US" sz="2000" b="1" dirty="0">
                <a:solidFill>
                  <a:schemeClr val="tx1"/>
                </a:solidFill>
              </a:rPr>
              <a:t>Project Background</a:t>
            </a:r>
          </a:p>
          <a:p>
            <a:pPr lvl="1" indent="-285750" algn="l">
              <a:spcBef>
                <a:spcPts val="0"/>
              </a:spcBef>
              <a:buFont typeface="Arial" panose="020B0604020202020204" pitchFamily="34" charset="0"/>
              <a:buChar char="•"/>
            </a:pPr>
            <a:r>
              <a:rPr lang="en-US" sz="1800" dirty="0">
                <a:solidFill>
                  <a:schemeClr val="tx1"/>
                </a:solidFill>
              </a:rPr>
              <a:t>Type III barricades are often placed at road closures or as advance warning for TTC</a:t>
            </a:r>
          </a:p>
          <a:p>
            <a:pPr lvl="1" indent="-285750" algn="l">
              <a:spcBef>
                <a:spcPts val="0"/>
              </a:spcBef>
              <a:buFont typeface="Arial" panose="020B0604020202020204" pitchFamily="34" charset="0"/>
              <a:buChar char="•"/>
            </a:pPr>
            <a:r>
              <a:rPr lang="en-US" sz="1800" dirty="0">
                <a:solidFill>
                  <a:schemeClr val="tx1"/>
                </a:solidFill>
              </a:rPr>
              <a:t>Signs are often mounted to Type III barricades for portability</a:t>
            </a:r>
          </a:p>
          <a:p>
            <a:pPr lvl="1" indent="-285750" algn="l">
              <a:spcBef>
                <a:spcPts val="0"/>
              </a:spcBef>
              <a:buFont typeface="Arial" panose="020B0604020202020204" pitchFamily="34" charset="0"/>
              <a:buChar char="•"/>
            </a:pPr>
            <a:r>
              <a:rPr lang="en-US" sz="1800" dirty="0">
                <a:solidFill>
                  <a:schemeClr val="tx1"/>
                </a:solidFill>
              </a:rPr>
              <a:t>Currently available designs are mostly proprietary</a:t>
            </a:r>
          </a:p>
          <a:p>
            <a:pPr lvl="1" indent="-285750" algn="l">
              <a:spcBef>
                <a:spcPts val="0"/>
              </a:spcBef>
              <a:buFont typeface="Arial" panose="020B0604020202020204" pitchFamily="34" charset="0"/>
              <a:buChar char="•"/>
            </a:pPr>
            <a:r>
              <a:rPr lang="en-US" sz="1800" dirty="0">
                <a:solidFill>
                  <a:schemeClr val="tx1"/>
                </a:solidFill>
              </a:rPr>
              <a:t>Concerns with the varying materials (metal, plastic, wood, etc.) for crashworthiness and durability</a:t>
            </a:r>
          </a:p>
          <a:p>
            <a:pPr lvl="1" indent="-285750" algn="l">
              <a:spcBef>
                <a:spcPts val="0"/>
              </a:spcBef>
              <a:buFont typeface="Arial" panose="020B0604020202020204" pitchFamily="34" charset="0"/>
              <a:buChar char="•"/>
            </a:pPr>
            <a:r>
              <a:rPr lang="en-US" sz="1800" dirty="0">
                <a:solidFill>
                  <a:schemeClr val="tx1"/>
                </a:solidFill>
              </a:rPr>
              <a:t>Approaching the Implementation Deadline at the end of 2019</a:t>
            </a:r>
          </a:p>
          <a:p>
            <a:pPr algn="l">
              <a:spcBef>
                <a:spcPts val="0"/>
              </a:spcBef>
              <a:spcAft>
                <a:spcPts val="600"/>
              </a:spcAft>
            </a:pPr>
            <a:r>
              <a:rPr lang="en-US" sz="2000" b="1" dirty="0">
                <a:solidFill>
                  <a:schemeClr val="tx1"/>
                </a:solidFill>
              </a:rPr>
              <a:t>Proposed Work Plan</a:t>
            </a:r>
          </a:p>
          <a:p>
            <a:pPr lvl="1" indent="-285750" algn="l">
              <a:spcBef>
                <a:spcPts val="0"/>
              </a:spcBef>
              <a:buFont typeface="Arial" panose="020B0604020202020204" pitchFamily="34" charset="0"/>
              <a:buChar char="•"/>
            </a:pPr>
            <a:r>
              <a:rPr lang="en-US" sz="1800" dirty="0">
                <a:solidFill>
                  <a:schemeClr val="tx1"/>
                </a:solidFill>
              </a:rPr>
              <a:t>Task 1: Engineering Review</a:t>
            </a:r>
          </a:p>
          <a:p>
            <a:pPr lvl="2" indent="-285750" algn="l">
              <a:spcBef>
                <a:spcPts val="0"/>
              </a:spcBef>
              <a:buFont typeface="Arial" panose="020B0604020202020204" pitchFamily="34" charset="0"/>
              <a:buChar char="•"/>
            </a:pPr>
            <a:r>
              <a:rPr lang="en-US" sz="1400" dirty="0">
                <a:solidFill>
                  <a:schemeClr val="tx1"/>
                </a:solidFill>
              </a:rPr>
              <a:t>Review current standards of Roadside Safety Pooled Fund</a:t>
            </a:r>
          </a:p>
          <a:p>
            <a:pPr lvl="2" indent="-285750" algn="l">
              <a:spcBef>
                <a:spcPts val="0"/>
              </a:spcBef>
              <a:buFont typeface="Arial" panose="020B0604020202020204" pitchFamily="34" charset="0"/>
              <a:buChar char="•"/>
            </a:pPr>
            <a:r>
              <a:rPr lang="en-US" sz="1400" dirty="0">
                <a:solidFill>
                  <a:schemeClr val="tx1"/>
                </a:solidFill>
              </a:rPr>
              <a:t>Develop critical design or designs to be tested</a:t>
            </a:r>
          </a:p>
          <a:p>
            <a:pPr lvl="1" indent="-285750" algn="l">
              <a:spcBef>
                <a:spcPts val="0"/>
              </a:spcBef>
              <a:buFont typeface="Arial" panose="020B0604020202020204" pitchFamily="34" charset="0"/>
              <a:buChar char="•"/>
            </a:pPr>
            <a:r>
              <a:rPr lang="en-US" sz="1800" dirty="0">
                <a:solidFill>
                  <a:schemeClr val="tx1"/>
                </a:solidFill>
              </a:rPr>
              <a:t>Task 2: MASH Crash Testing</a:t>
            </a:r>
          </a:p>
          <a:p>
            <a:pPr lvl="2" indent="-285750" algn="l">
              <a:spcBef>
                <a:spcPts val="0"/>
              </a:spcBef>
              <a:buFont typeface="Arial" panose="020B0604020202020204" pitchFamily="34" charset="0"/>
              <a:buChar char="•"/>
            </a:pPr>
            <a:r>
              <a:rPr lang="en-US" sz="1400" dirty="0">
                <a:solidFill>
                  <a:schemeClr val="tx1"/>
                </a:solidFill>
              </a:rPr>
              <a:t>Crash test the design(s) to MASH TL-3. </a:t>
            </a:r>
          </a:p>
          <a:p>
            <a:pPr algn="l">
              <a:spcBef>
                <a:spcPts val="0"/>
              </a:spcBef>
              <a:spcAft>
                <a:spcPts val="600"/>
              </a:spcAft>
            </a:pPr>
            <a:endParaRPr lang="en-US" sz="1800" dirty="0">
              <a:solidFill>
                <a:schemeClr val="tx1"/>
              </a:solidFill>
            </a:endParaRPr>
          </a:p>
          <a:p>
            <a:pPr lvl="1" indent="-285750" algn="l">
              <a:spcBef>
                <a:spcPts val="0"/>
              </a:spcBef>
              <a:buFont typeface="Arial" panose="020B0604020202020204" pitchFamily="34" charset="0"/>
              <a:buChar char="•"/>
            </a:pPr>
            <a:endParaRPr lang="en-US" sz="1000" dirty="0">
              <a:solidFill>
                <a:schemeClr val="tx1"/>
              </a:solidFill>
            </a:endParaRPr>
          </a:p>
          <a:p>
            <a:pPr algn="l">
              <a:spcBef>
                <a:spcPts val="0"/>
              </a:spcBef>
              <a:spcAft>
                <a:spcPts val="600"/>
              </a:spcAft>
            </a:pPr>
            <a:endParaRPr lang="en-US" sz="1800" dirty="0">
              <a:solidFill>
                <a:schemeClr val="tx1"/>
              </a:solidFill>
            </a:endParaRPr>
          </a:p>
        </p:txBody>
      </p:sp>
      <p:sp>
        <p:nvSpPr>
          <p:cNvPr id="8" name="Text Box 1"/>
          <p:cNvSpPr txBox="1"/>
          <p:nvPr/>
        </p:nvSpPr>
        <p:spPr>
          <a:xfrm>
            <a:off x="6934200" y="438150"/>
            <a:ext cx="1762125" cy="323850"/>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algn="ctr">
              <a:lnSpc>
                <a:spcPct val="107000"/>
              </a:lnSpc>
              <a:spcBef>
                <a:spcPts val="0"/>
              </a:spcBef>
              <a:spcAft>
                <a:spcPts val="800"/>
              </a:spcAft>
            </a:pPr>
            <a:r>
              <a:rPr lang="en-US" sz="2000" b="1" dirty="0">
                <a:solidFill>
                  <a:srgbClr val="00B050"/>
                </a:solidFill>
                <a:effectLst/>
                <a:latin typeface="Calibri" panose="020F0502020204030204" pitchFamily="34" charset="0"/>
                <a:ea typeface="Calibri" panose="020F0502020204030204" pitchFamily="34" charset="0"/>
                <a:cs typeface="Times New Roman" panose="02020603050405020304" pitchFamily="18" charset="0"/>
              </a:rPr>
              <a:t>2019-26-WZ</a:t>
            </a:r>
            <a:endParaRPr lang="en-US" sz="2000" dirty="0">
              <a:solidFill>
                <a:srgbClr val="00B050"/>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1" name="Title 3"/>
          <p:cNvSpPr>
            <a:spLocks noGrp="1"/>
          </p:cNvSpPr>
          <p:nvPr>
            <p:ph type="ctrTitle"/>
          </p:nvPr>
        </p:nvSpPr>
        <p:spPr>
          <a:xfrm>
            <a:off x="1524000" y="137102"/>
            <a:ext cx="6019800" cy="761999"/>
          </a:xfrm>
        </p:spPr>
        <p:txBody>
          <a:bodyPr/>
          <a:lstStyle/>
          <a:p>
            <a:pPr algn="l"/>
            <a:r>
              <a:rPr lang="en-US" sz="2400" b="1" dirty="0">
                <a:cs typeface="Times New Roman" panose="02020603050405020304" pitchFamily="18" charset="0"/>
              </a:rPr>
              <a:t>Testing Type III Barricades with Panels and Mounted Sign on Top</a:t>
            </a:r>
          </a:p>
        </p:txBody>
      </p:sp>
    </p:spTree>
    <p:extLst>
      <p:ext uri="{BB962C8B-B14F-4D97-AF65-F5344CB8AC3E}">
        <p14:creationId xmlns:p14="http://schemas.microsoft.com/office/powerpoint/2010/main" val="130672688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1773154" y="137102"/>
            <a:ext cx="5486400" cy="761999"/>
          </a:xfrm>
        </p:spPr>
        <p:txBody>
          <a:bodyPr/>
          <a:lstStyle/>
          <a:p>
            <a:pPr algn="l"/>
            <a:r>
              <a:rPr lang="en-US" sz="2400" b="1" dirty="0">
                <a:cs typeface="Times New Roman" panose="02020603050405020304" pitchFamily="18" charset="0"/>
              </a:rPr>
              <a:t>MASH TL-3 Evaluation of Global Warning Sign</a:t>
            </a:r>
          </a:p>
        </p:txBody>
      </p:sp>
      <p:sp>
        <p:nvSpPr>
          <p:cNvPr id="6" name="Rectangle 3"/>
          <p:cNvSpPr txBox="1">
            <a:spLocks noChangeArrowheads="1"/>
          </p:cNvSpPr>
          <p:nvPr/>
        </p:nvSpPr>
        <p:spPr>
          <a:xfrm>
            <a:off x="228600" y="1219200"/>
            <a:ext cx="8467725" cy="4221163"/>
          </a:xfrm>
          <a:prstGeom prst="rect">
            <a:avLst/>
          </a:prstGeom>
        </p:spPr>
        <p:txBody>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l">
              <a:spcBef>
                <a:spcPts val="0"/>
              </a:spcBef>
              <a:spcAft>
                <a:spcPts val="600"/>
              </a:spcAft>
            </a:pPr>
            <a:r>
              <a:rPr lang="en-US" sz="2000" b="1" dirty="0">
                <a:solidFill>
                  <a:schemeClr val="tx1"/>
                </a:solidFill>
              </a:rPr>
              <a:t>Proposed Work Plan</a:t>
            </a:r>
          </a:p>
          <a:p>
            <a:pPr marL="285750" indent="-285750" algn="l">
              <a:spcBef>
                <a:spcPts val="0"/>
              </a:spcBef>
              <a:spcAft>
                <a:spcPts val="600"/>
              </a:spcAft>
              <a:buFont typeface="Arial" panose="020B0604020202020204" pitchFamily="34" charset="0"/>
              <a:buChar char="•"/>
            </a:pPr>
            <a:r>
              <a:rPr lang="en-US" sz="1800" dirty="0">
                <a:solidFill>
                  <a:schemeClr val="tx1"/>
                </a:solidFill>
              </a:rPr>
              <a:t>Literature review of previous crash testing and state standards for work zone warning signs.</a:t>
            </a:r>
          </a:p>
          <a:p>
            <a:pPr marL="285750" indent="-285750" algn="l">
              <a:spcBef>
                <a:spcPts val="0"/>
              </a:spcBef>
              <a:spcAft>
                <a:spcPts val="600"/>
              </a:spcAft>
              <a:buFont typeface="Arial" panose="020B0604020202020204" pitchFamily="34" charset="0"/>
              <a:buChar char="•"/>
            </a:pPr>
            <a:r>
              <a:rPr lang="en-US" sz="1800" dirty="0">
                <a:solidFill>
                  <a:schemeClr val="tx1"/>
                </a:solidFill>
              </a:rPr>
              <a:t>Perform full-scale MASH crash testing on worst-case sign size and mounting height. </a:t>
            </a:r>
          </a:p>
          <a:p>
            <a:pPr marL="285750" indent="-285750" algn="l">
              <a:spcBef>
                <a:spcPts val="0"/>
              </a:spcBef>
              <a:spcAft>
                <a:spcPts val="600"/>
              </a:spcAft>
              <a:buFont typeface="Arial" panose="020B0604020202020204" pitchFamily="34" charset="0"/>
              <a:buChar char="•"/>
            </a:pPr>
            <a:r>
              <a:rPr lang="en-US" sz="1800" dirty="0">
                <a:solidFill>
                  <a:schemeClr val="tx1"/>
                </a:solidFill>
              </a:rPr>
              <a:t>Produce final report detailing literature review, and full-scale crash testing.  Develop guidelines for acceptable mounting height and sign size</a:t>
            </a:r>
          </a:p>
          <a:p>
            <a:pPr algn="l">
              <a:spcBef>
                <a:spcPts val="0"/>
              </a:spcBef>
              <a:spcAft>
                <a:spcPts val="600"/>
              </a:spcAft>
            </a:pPr>
            <a:r>
              <a:rPr lang="en-US" sz="2000" b="1" dirty="0">
                <a:solidFill>
                  <a:schemeClr val="tx1"/>
                </a:solidFill>
              </a:rPr>
              <a:t>Deliverables </a:t>
            </a:r>
          </a:p>
          <a:p>
            <a:pPr algn="l">
              <a:spcBef>
                <a:spcPts val="0"/>
              </a:spcBef>
              <a:spcAft>
                <a:spcPts val="600"/>
              </a:spcAft>
            </a:pPr>
            <a:r>
              <a:rPr lang="en-US" sz="1800" dirty="0">
                <a:solidFill>
                  <a:schemeClr val="tx1"/>
                </a:solidFill>
              </a:rPr>
              <a:t>Final report detailing test results, MASH performance evaluation summary, and work zone warning sign size guidelines.  </a:t>
            </a:r>
            <a:endParaRPr lang="en-US" sz="1000" dirty="0">
              <a:solidFill>
                <a:schemeClr val="tx1"/>
              </a:solidFill>
            </a:endParaRPr>
          </a:p>
          <a:p>
            <a:pPr lvl="1" indent="-285750" algn="l">
              <a:spcBef>
                <a:spcPts val="0"/>
              </a:spcBef>
              <a:buFont typeface="Arial" panose="020B0604020202020204" pitchFamily="34" charset="0"/>
              <a:buChar char="•"/>
            </a:pPr>
            <a:endParaRPr lang="en-US" sz="1000" dirty="0">
              <a:solidFill>
                <a:schemeClr val="tx1"/>
              </a:solidFill>
            </a:endParaRPr>
          </a:p>
          <a:p>
            <a:pPr algn="l">
              <a:spcBef>
                <a:spcPts val="0"/>
              </a:spcBef>
              <a:spcAft>
                <a:spcPts val="600"/>
              </a:spcAft>
            </a:pPr>
            <a:endParaRPr lang="en-US" sz="1800" dirty="0">
              <a:solidFill>
                <a:schemeClr val="tx1"/>
              </a:solidFill>
            </a:endParaRPr>
          </a:p>
        </p:txBody>
      </p:sp>
      <p:sp>
        <p:nvSpPr>
          <p:cNvPr id="8" name="Text Box 1"/>
          <p:cNvSpPr txBox="1"/>
          <p:nvPr/>
        </p:nvSpPr>
        <p:spPr>
          <a:xfrm>
            <a:off x="6934200" y="438150"/>
            <a:ext cx="1762125" cy="323850"/>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2000" b="1" dirty="0">
                <a:solidFill>
                  <a:srgbClr val="00B050"/>
                </a:solidFill>
                <a:latin typeface="Calibri" panose="020F0502020204030204" pitchFamily="34" charset="0"/>
                <a:ea typeface="Calibri" panose="020F0502020204030204" pitchFamily="34" charset="0"/>
                <a:cs typeface="Times New Roman" panose="02020603050405020304" pitchFamily="18" charset="0"/>
              </a:rPr>
              <a:t>2019-33-WZ</a:t>
            </a:r>
            <a:endParaRPr lang="en-US" sz="2000" dirty="0">
              <a:solidFill>
                <a:srgbClr val="00B050"/>
              </a:solidFill>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07000"/>
              </a:lnSpc>
              <a:spcBef>
                <a:spcPts val="0"/>
              </a:spcBef>
              <a:spcAft>
                <a:spcPts val="800"/>
              </a:spcAft>
            </a:pPr>
            <a:endParaRPr lang="en-US" sz="2000" dirty="0">
              <a:solidFill>
                <a:srgbClr val="00B050"/>
              </a:solidFill>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77036262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1773154" y="137102"/>
            <a:ext cx="5486400" cy="761999"/>
          </a:xfrm>
        </p:spPr>
        <p:txBody>
          <a:bodyPr/>
          <a:lstStyle/>
          <a:p>
            <a:pPr algn="l"/>
            <a:r>
              <a:rPr lang="en-US" sz="2400" b="1" dirty="0">
                <a:cs typeface="Times New Roman" panose="02020603050405020304" pitchFamily="18" charset="0"/>
              </a:rPr>
              <a:t>MASH TL-3 Evaluation of Global Warning Sign</a:t>
            </a:r>
          </a:p>
        </p:txBody>
      </p:sp>
      <p:sp>
        <p:nvSpPr>
          <p:cNvPr id="6" name="Rectangle 3"/>
          <p:cNvSpPr txBox="1">
            <a:spLocks noChangeArrowheads="1"/>
          </p:cNvSpPr>
          <p:nvPr/>
        </p:nvSpPr>
        <p:spPr>
          <a:xfrm>
            <a:off x="228600" y="1219200"/>
            <a:ext cx="8467725" cy="4221163"/>
          </a:xfrm>
          <a:prstGeom prst="rect">
            <a:avLst/>
          </a:prstGeom>
        </p:spPr>
        <p:txBody>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l">
              <a:spcBef>
                <a:spcPts val="0"/>
              </a:spcBef>
              <a:spcAft>
                <a:spcPts val="600"/>
              </a:spcAft>
            </a:pPr>
            <a:r>
              <a:rPr lang="en-US" sz="2000" b="1" dirty="0">
                <a:solidFill>
                  <a:schemeClr val="tx1"/>
                </a:solidFill>
              </a:rPr>
              <a:t>Urgency and Expected Benefit</a:t>
            </a:r>
          </a:p>
          <a:p>
            <a:pPr algn="l">
              <a:spcBef>
                <a:spcPts val="0"/>
              </a:spcBef>
              <a:spcAft>
                <a:spcPts val="600"/>
              </a:spcAft>
            </a:pPr>
            <a:r>
              <a:rPr lang="en-US" sz="1800" dirty="0">
                <a:solidFill>
                  <a:schemeClr val="tx1"/>
                </a:solidFill>
              </a:rPr>
              <a:t>Continued use of work zone signs for DOTs, which are MASH compliant.</a:t>
            </a:r>
          </a:p>
          <a:p>
            <a:pPr algn="l">
              <a:spcBef>
                <a:spcPts val="0"/>
              </a:spcBef>
              <a:spcAft>
                <a:spcPts val="600"/>
              </a:spcAft>
            </a:pPr>
            <a:endParaRPr lang="en-US" sz="1800" dirty="0">
              <a:solidFill>
                <a:schemeClr val="tx1"/>
              </a:solidFill>
            </a:endParaRPr>
          </a:p>
          <a:p>
            <a:pPr algn="l">
              <a:spcBef>
                <a:spcPts val="0"/>
              </a:spcBef>
              <a:spcAft>
                <a:spcPts val="600"/>
              </a:spcAft>
            </a:pPr>
            <a:r>
              <a:rPr lang="en-US" sz="2000" b="1" dirty="0">
                <a:solidFill>
                  <a:schemeClr val="tx1"/>
                </a:solidFill>
              </a:rPr>
              <a:t>Funding</a:t>
            </a:r>
          </a:p>
          <a:p>
            <a:pPr algn="l">
              <a:spcBef>
                <a:spcPts val="0"/>
              </a:spcBef>
              <a:spcAft>
                <a:spcPts val="600"/>
              </a:spcAft>
            </a:pPr>
            <a:r>
              <a:rPr lang="en-US" sz="2000" dirty="0">
                <a:solidFill>
                  <a:schemeClr val="tx1"/>
                </a:solidFill>
              </a:rPr>
              <a:t>The estimated cost to complete the proposed project is $115,000.</a:t>
            </a:r>
            <a:endParaRPr lang="en-US" sz="2000" b="1" dirty="0">
              <a:solidFill>
                <a:schemeClr val="tx1"/>
              </a:solidFill>
            </a:endParaRPr>
          </a:p>
          <a:p>
            <a:pPr algn="l">
              <a:spcBef>
                <a:spcPts val="0"/>
              </a:spcBef>
              <a:spcAft>
                <a:spcPts val="600"/>
              </a:spcAft>
            </a:pPr>
            <a:endParaRPr lang="en-US" sz="2000" b="1" dirty="0">
              <a:solidFill>
                <a:schemeClr val="tx1"/>
              </a:solidFill>
            </a:endParaRPr>
          </a:p>
          <a:p>
            <a:pPr algn="l">
              <a:spcBef>
                <a:spcPts val="0"/>
              </a:spcBef>
              <a:spcAft>
                <a:spcPts val="600"/>
              </a:spcAft>
            </a:pPr>
            <a:r>
              <a:rPr lang="en-US" sz="2000" b="1" dirty="0">
                <a:solidFill>
                  <a:schemeClr val="tx1"/>
                </a:solidFill>
              </a:rPr>
              <a:t>Research Period </a:t>
            </a:r>
          </a:p>
          <a:p>
            <a:pPr algn="l">
              <a:spcBef>
                <a:spcPts val="0"/>
              </a:spcBef>
              <a:spcAft>
                <a:spcPts val="600"/>
              </a:spcAft>
            </a:pPr>
            <a:r>
              <a:rPr lang="en-US" sz="1800" dirty="0">
                <a:solidFill>
                  <a:schemeClr val="tx1"/>
                </a:solidFill>
              </a:rPr>
              <a:t>The estimated time to complete the proposed project is 12 months.</a:t>
            </a:r>
          </a:p>
          <a:p>
            <a:pPr algn="l">
              <a:spcBef>
                <a:spcPts val="0"/>
              </a:spcBef>
              <a:spcAft>
                <a:spcPts val="600"/>
              </a:spcAft>
            </a:pPr>
            <a:endParaRPr lang="en-US" sz="1000" dirty="0">
              <a:solidFill>
                <a:schemeClr val="tx1"/>
              </a:solidFill>
            </a:endParaRPr>
          </a:p>
          <a:p>
            <a:pPr lvl="1" indent="-285750" algn="l">
              <a:spcBef>
                <a:spcPts val="0"/>
              </a:spcBef>
              <a:buFont typeface="Arial" panose="020B0604020202020204" pitchFamily="34" charset="0"/>
              <a:buChar char="•"/>
            </a:pPr>
            <a:endParaRPr lang="en-US" sz="1000" dirty="0">
              <a:solidFill>
                <a:schemeClr val="tx1"/>
              </a:solidFill>
            </a:endParaRPr>
          </a:p>
          <a:p>
            <a:pPr algn="l">
              <a:spcBef>
                <a:spcPts val="0"/>
              </a:spcBef>
              <a:spcAft>
                <a:spcPts val="600"/>
              </a:spcAft>
            </a:pPr>
            <a:endParaRPr lang="en-US" sz="1800" dirty="0">
              <a:solidFill>
                <a:schemeClr val="tx1"/>
              </a:solidFill>
            </a:endParaRPr>
          </a:p>
        </p:txBody>
      </p:sp>
      <p:sp>
        <p:nvSpPr>
          <p:cNvPr id="8" name="Text Box 1"/>
          <p:cNvSpPr txBox="1"/>
          <p:nvPr/>
        </p:nvSpPr>
        <p:spPr>
          <a:xfrm>
            <a:off x="6934200" y="438150"/>
            <a:ext cx="1762125" cy="323850"/>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2000" b="1" dirty="0">
                <a:solidFill>
                  <a:srgbClr val="00B050"/>
                </a:solidFill>
                <a:latin typeface="Calibri" panose="020F0502020204030204" pitchFamily="34" charset="0"/>
                <a:ea typeface="Calibri" panose="020F0502020204030204" pitchFamily="34" charset="0"/>
                <a:cs typeface="Times New Roman" panose="02020603050405020304" pitchFamily="18" charset="0"/>
              </a:rPr>
              <a:t>2019-33-WZ</a:t>
            </a:r>
            <a:endParaRPr lang="en-US" sz="2000" dirty="0">
              <a:solidFill>
                <a:srgbClr val="00B050"/>
              </a:solidFill>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07000"/>
              </a:lnSpc>
              <a:spcBef>
                <a:spcPts val="0"/>
              </a:spcBef>
              <a:spcAft>
                <a:spcPts val="800"/>
              </a:spcAft>
            </a:pPr>
            <a:endParaRPr lang="en-US" sz="2000" dirty="0">
              <a:solidFill>
                <a:srgbClr val="00B050"/>
              </a:solidFill>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25975200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3"/>
          <p:cNvSpPr txBox="1">
            <a:spLocks noChangeArrowheads="1"/>
          </p:cNvSpPr>
          <p:nvPr/>
        </p:nvSpPr>
        <p:spPr>
          <a:xfrm>
            <a:off x="228600" y="1219200"/>
            <a:ext cx="8467725" cy="4221163"/>
          </a:xfrm>
          <a:prstGeom prst="rect">
            <a:avLst/>
          </a:prstGeom>
        </p:spPr>
        <p:txBody>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l">
              <a:spcBef>
                <a:spcPts val="0"/>
              </a:spcBef>
              <a:spcAft>
                <a:spcPts val="600"/>
              </a:spcAft>
            </a:pPr>
            <a:r>
              <a:rPr lang="en-US" sz="2000" b="1" dirty="0">
                <a:solidFill>
                  <a:schemeClr val="tx1"/>
                </a:solidFill>
              </a:rPr>
              <a:t>Deliverables </a:t>
            </a:r>
          </a:p>
          <a:p>
            <a:pPr lvl="1" indent="-285750" algn="l">
              <a:spcBef>
                <a:spcPts val="0"/>
              </a:spcBef>
              <a:buFont typeface="Arial" panose="020B0604020202020204" pitchFamily="34" charset="0"/>
              <a:buChar char="•"/>
            </a:pPr>
            <a:r>
              <a:rPr lang="en-US" sz="1800" dirty="0">
                <a:solidFill>
                  <a:schemeClr val="tx1"/>
                </a:solidFill>
              </a:rPr>
              <a:t>MASH compliant Type III barricades with mounted signs or panels</a:t>
            </a:r>
          </a:p>
          <a:p>
            <a:pPr lvl="1" indent="-285750" algn="l">
              <a:spcBef>
                <a:spcPts val="0"/>
              </a:spcBef>
              <a:buFont typeface="Arial" panose="020B0604020202020204" pitchFamily="34" charset="0"/>
              <a:buChar char="•"/>
            </a:pPr>
            <a:r>
              <a:rPr lang="en-US" sz="1800" dirty="0">
                <a:solidFill>
                  <a:schemeClr val="tx1"/>
                </a:solidFill>
              </a:rPr>
              <a:t>Recommendations for future research if designs do not meet MASH criteria</a:t>
            </a:r>
          </a:p>
          <a:p>
            <a:pPr lvl="1" indent="-285750" algn="l">
              <a:spcBef>
                <a:spcPts val="0"/>
              </a:spcBef>
              <a:buFont typeface="Arial" panose="020B0604020202020204" pitchFamily="34" charset="0"/>
              <a:buChar char="•"/>
            </a:pPr>
            <a:r>
              <a:rPr lang="en-US" sz="1800" dirty="0">
                <a:solidFill>
                  <a:schemeClr val="tx1"/>
                </a:solidFill>
              </a:rPr>
              <a:t>Technical report documenting the project</a:t>
            </a:r>
            <a:endParaRPr lang="en-US" sz="2000" b="1" dirty="0">
              <a:solidFill>
                <a:schemeClr val="tx1"/>
              </a:solidFill>
            </a:endParaRPr>
          </a:p>
          <a:p>
            <a:pPr algn="l">
              <a:spcBef>
                <a:spcPts val="0"/>
              </a:spcBef>
              <a:spcAft>
                <a:spcPts val="600"/>
              </a:spcAft>
            </a:pPr>
            <a:r>
              <a:rPr lang="en-US" sz="2000" b="1" dirty="0">
                <a:solidFill>
                  <a:schemeClr val="tx1"/>
                </a:solidFill>
              </a:rPr>
              <a:t>Urgency and Expected Benefit</a:t>
            </a:r>
          </a:p>
          <a:p>
            <a:pPr lvl="1" indent="-285750" algn="l">
              <a:spcBef>
                <a:spcPts val="0"/>
              </a:spcBef>
              <a:buFont typeface="Arial" panose="020B0604020202020204" pitchFamily="34" charset="0"/>
              <a:buChar char="•"/>
            </a:pPr>
            <a:r>
              <a:rPr lang="en-US" sz="1800" dirty="0">
                <a:solidFill>
                  <a:schemeClr val="tx1"/>
                </a:solidFill>
              </a:rPr>
              <a:t>Allow states to provide consistency in the work zone environment for drivers familiar with previous NCHRP 350 signs and barricades</a:t>
            </a:r>
          </a:p>
          <a:p>
            <a:pPr lvl="1" indent="-285750" algn="l">
              <a:spcBef>
                <a:spcPts val="0"/>
              </a:spcBef>
              <a:buFont typeface="Arial" panose="020B0604020202020204" pitchFamily="34" charset="0"/>
              <a:buChar char="•"/>
            </a:pPr>
            <a:r>
              <a:rPr lang="en-US" sz="1800" dirty="0">
                <a:solidFill>
                  <a:schemeClr val="tx1"/>
                </a:solidFill>
              </a:rPr>
              <a:t>Increases availability by providing a non-proprietary alternative for states to use</a:t>
            </a:r>
            <a:endParaRPr lang="en-US" sz="2000" b="1" dirty="0">
              <a:solidFill>
                <a:schemeClr val="tx1"/>
              </a:solidFill>
            </a:endParaRPr>
          </a:p>
          <a:p>
            <a:pPr algn="l">
              <a:spcBef>
                <a:spcPts val="0"/>
              </a:spcBef>
              <a:spcAft>
                <a:spcPts val="600"/>
              </a:spcAft>
            </a:pPr>
            <a:r>
              <a:rPr lang="en-US" sz="2000" b="1" dirty="0">
                <a:solidFill>
                  <a:schemeClr val="tx1"/>
                </a:solidFill>
              </a:rPr>
              <a:t>Funding</a:t>
            </a:r>
          </a:p>
          <a:p>
            <a:pPr lvl="1" indent="-285750" algn="l">
              <a:spcBef>
                <a:spcPts val="0"/>
              </a:spcBef>
              <a:buFont typeface="Arial" panose="020B0604020202020204" pitchFamily="34" charset="0"/>
              <a:buChar char="•"/>
            </a:pPr>
            <a:r>
              <a:rPr lang="en-US" sz="1800" dirty="0">
                <a:solidFill>
                  <a:schemeClr val="tx1"/>
                </a:solidFill>
              </a:rPr>
              <a:t>$175,000</a:t>
            </a:r>
            <a:endParaRPr lang="en-US" sz="2000" b="1" dirty="0">
              <a:solidFill>
                <a:schemeClr val="tx1"/>
              </a:solidFill>
            </a:endParaRPr>
          </a:p>
          <a:p>
            <a:pPr algn="l">
              <a:spcBef>
                <a:spcPts val="0"/>
              </a:spcBef>
              <a:spcAft>
                <a:spcPts val="600"/>
              </a:spcAft>
            </a:pPr>
            <a:r>
              <a:rPr lang="en-US" sz="2000" b="1" dirty="0">
                <a:solidFill>
                  <a:schemeClr val="tx1"/>
                </a:solidFill>
              </a:rPr>
              <a:t>Research Period </a:t>
            </a:r>
          </a:p>
          <a:p>
            <a:pPr lvl="1" indent="-285750" algn="l">
              <a:spcBef>
                <a:spcPts val="0"/>
              </a:spcBef>
              <a:buFont typeface="Arial" panose="020B0604020202020204" pitchFamily="34" charset="0"/>
              <a:buChar char="•"/>
            </a:pPr>
            <a:r>
              <a:rPr lang="en-US" sz="1800">
                <a:solidFill>
                  <a:schemeClr val="tx1"/>
                </a:solidFill>
              </a:rPr>
              <a:t>12 </a:t>
            </a:r>
            <a:r>
              <a:rPr lang="en-US" sz="1800" dirty="0">
                <a:solidFill>
                  <a:schemeClr val="tx1"/>
                </a:solidFill>
              </a:rPr>
              <a:t>months</a:t>
            </a:r>
            <a:endParaRPr lang="en-US" sz="2000" b="1" dirty="0">
              <a:solidFill>
                <a:schemeClr val="tx1"/>
              </a:solidFill>
            </a:endParaRPr>
          </a:p>
          <a:p>
            <a:pPr algn="l">
              <a:spcBef>
                <a:spcPts val="0"/>
              </a:spcBef>
              <a:spcAft>
                <a:spcPts val="600"/>
              </a:spcAft>
            </a:pPr>
            <a:endParaRPr lang="en-US" sz="2000" b="1" dirty="0">
              <a:solidFill>
                <a:schemeClr val="tx1"/>
              </a:solidFill>
            </a:endParaRPr>
          </a:p>
          <a:p>
            <a:pPr algn="l">
              <a:spcBef>
                <a:spcPts val="0"/>
              </a:spcBef>
              <a:spcAft>
                <a:spcPts val="600"/>
              </a:spcAft>
            </a:pPr>
            <a:endParaRPr lang="en-US" sz="1000" dirty="0">
              <a:solidFill>
                <a:schemeClr val="tx1"/>
              </a:solidFill>
            </a:endParaRPr>
          </a:p>
          <a:p>
            <a:pPr lvl="1" indent="-285750" algn="l">
              <a:spcBef>
                <a:spcPts val="0"/>
              </a:spcBef>
              <a:buFont typeface="Arial" panose="020B0604020202020204" pitchFamily="34" charset="0"/>
              <a:buChar char="•"/>
            </a:pPr>
            <a:endParaRPr lang="en-US" sz="1000" dirty="0">
              <a:solidFill>
                <a:schemeClr val="tx1"/>
              </a:solidFill>
            </a:endParaRPr>
          </a:p>
          <a:p>
            <a:pPr algn="l">
              <a:spcBef>
                <a:spcPts val="0"/>
              </a:spcBef>
              <a:spcAft>
                <a:spcPts val="600"/>
              </a:spcAft>
            </a:pPr>
            <a:endParaRPr lang="en-US" sz="1800" dirty="0">
              <a:solidFill>
                <a:schemeClr val="tx1"/>
              </a:solidFill>
            </a:endParaRPr>
          </a:p>
        </p:txBody>
      </p:sp>
      <p:sp>
        <p:nvSpPr>
          <p:cNvPr id="8" name="Text Box 1"/>
          <p:cNvSpPr txBox="1"/>
          <p:nvPr/>
        </p:nvSpPr>
        <p:spPr>
          <a:xfrm>
            <a:off x="6934200" y="438150"/>
            <a:ext cx="1762125" cy="323850"/>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algn="ctr">
              <a:lnSpc>
                <a:spcPct val="107000"/>
              </a:lnSpc>
              <a:spcBef>
                <a:spcPts val="0"/>
              </a:spcBef>
              <a:spcAft>
                <a:spcPts val="800"/>
              </a:spcAft>
            </a:pPr>
            <a:r>
              <a:rPr lang="en-US" sz="2000" b="1" dirty="0">
                <a:solidFill>
                  <a:srgbClr val="00B050"/>
                </a:solidFill>
                <a:effectLst/>
                <a:latin typeface="Calibri" panose="020F0502020204030204" pitchFamily="34" charset="0"/>
                <a:ea typeface="Calibri" panose="020F0502020204030204" pitchFamily="34" charset="0"/>
                <a:cs typeface="Times New Roman" panose="02020603050405020304" pitchFamily="18" charset="0"/>
              </a:rPr>
              <a:t>2019-26-WZ</a:t>
            </a:r>
            <a:endParaRPr lang="en-US" sz="2000" dirty="0">
              <a:solidFill>
                <a:srgbClr val="00B050"/>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9" name="Title 3"/>
          <p:cNvSpPr>
            <a:spLocks noGrp="1"/>
          </p:cNvSpPr>
          <p:nvPr>
            <p:ph type="ctrTitle"/>
          </p:nvPr>
        </p:nvSpPr>
        <p:spPr>
          <a:xfrm>
            <a:off x="1524000" y="137102"/>
            <a:ext cx="6019800" cy="761999"/>
          </a:xfrm>
        </p:spPr>
        <p:txBody>
          <a:bodyPr/>
          <a:lstStyle/>
          <a:p>
            <a:pPr algn="l"/>
            <a:r>
              <a:rPr lang="en-US" sz="2400" b="1" dirty="0">
                <a:cs typeface="Times New Roman" panose="02020603050405020304" pitchFamily="18" charset="0"/>
              </a:rPr>
              <a:t>Testing Type III Barricades with Panels and Mounted Sign on Top</a:t>
            </a:r>
          </a:p>
        </p:txBody>
      </p:sp>
    </p:spTree>
    <p:extLst>
      <p:ext uri="{BB962C8B-B14F-4D97-AF65-F5344CB8AC3E}">
        <p14:creationId xmlns:p14="http://schemas.microsoft.com/office/powerpoint/2010/main" val="287909723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1219200" y="137102"/>
            <a:ext cx="6248400" cy="903534"/>
          </a:xfrm>
        </p:spPr>
        <p:txBody>
          <a:bodyPr/>
          <a:lstStyle/>
          <a:p>
            <a:pPr algn="l"/>
            <a:r>
              <a:rPr lang="en-US" sz="2400" b="1" dirty="0">
                <a:cs typeface="Times New Roman" panose="02020603050405020304" pitchFamily="18" charset="0"/>
              </a:rPr>
              <a:t>Testing of category two sign and barricade systems and ballast guidelines</a:t>
            </a:r>
          </a:p>
        </p:txBody>
      </p:sp>
      <p:sp>
        <p:nvSpPr>
          <p:cNvPr id="6" name="Rectangle 3"/>
          <p:cNvSpPr txBox="1">
            <a:spLocks noChangeArrowheads="1"/>
          </p:cNvSpPr>
          <p:nvPr/>
        </p:nvSpPr>
        <p:spPr>
          <a:xfrm>
            <a:off x="228600" y="1143000"/>
            <a:ext cx="8534400" cy="5181600"/>
          </a:xfrm>
          <a:prstGeom prst="rect">
            <a:avLst/>
          </a:prstGeom>
        </p:spPr>
        <p:txBody>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l">
              <a:spcBef>
                <a:spcPts val="0"/>
              </a:spcBef>
              <a:spcAft>
                <a:spcPts val="600"/>
              </a:spcAft>
            </a:pPr>
            <a:r>
              <a:rPr lang="en-US" sz="2000" b="1" dirty="0">
                <a:solidFill>
                  <a:schemeClr val="tx1"/>
                </a:solidFill>
              </a:rPr>
              <a:t>PS Developers</a:t>
            </a:r>
          </a:p>
          <a:p>
            <a:pPr algn="l">
              <a:spcBef>
                <a:spcPts val="0"/>
              </a:spcBef>
              <a:spcAft>
                <a:spcPts val="600"/>
              </a:spcAft>
            </a:pPr>
            <a:r>
              <a:rPr lang="en-US" sz="1800" dirty="0">
                <a:solidFill>
                  <a:schemeClr val="tx1"/>
                </a:solidFill>
              </a:rPr>
              <a:t>Chris Brookes, Work Zone Delivery Engineer</a:t>
            </a:r>
          </a:p>
          <a:p>
            <a:pPr algn="l">
              <a:spcBef>
                <a:spcPts val="0"/>
              </a:spcBef>
              <a:spcAft>
                <a:spcPts val="600"/>
              </a:spcAft>
            </a:pPr>
            <a:endParaRPr lang="en-US" sz="1800" dirty="0">
              <a:solidFill>
                <a:schemeClr val="tx1"/>
              </a:solidFill>
            </a:endParaRPr>
          </a:p>
          <a:p>
            <a:pPr algn="l">
              <a:spcBef>
                <a:spcPts val="0"/>
              </a:spcBef>
              <a:spcAft>
                <a:spcPts val="600"/>
              </a:spcAft>
            </a:pPr>
            <a:r>
              <a:rPr lang="en-US" sz="2000" b="1" dirty="0">
                <a:solidFill>
                  <a:schemeClr val="tx1"/>
                </a:solidFill>
              </a:rPr>
              <a:t>Project Synopsis</a:t>
            </a:r>
          </a:p>
          <a:p>
            <a:pPr lvl="1" indent="-285750" algn="l">
              <a:spcBef>
                <a:spcPts val="0"/>
              </a:spcBef>
              <a:buFont typeface="Arial" panose="020B0604020202020204" pitchFamily="34" charset="0"/>
              <a:buChar char="•"/>
            </a:pPr>
            <a:r>
              <a:rPr lang="en-US" sz="1800" dirty="0">
                <a:solidFill>
                  <a:schemeClr val="tx1"/>
                </a:solidFill>
              </a:rPr>
              <a:t>Evaluate category two sign and barricade systems to determine acceptable ballast practices.</a:t>
            </a:r>
          </a:p>
          <a:p>
            <a:pPr marL="171450" lvl="1" algn="l">
              <a:spcBef>
                <a:spcPts val="0"/>
              </a:spcBef>
            </a:pPr>
            <a:r>
              <a:rPr lang="en-US" sz="1800" dirty="0">
                <a:solidFill>
                  <a:schemeClr val="tx1"/>
                </a:solidFill>
              </a:rPr>
              <a:t> </a:t>
            </a:r>
          </a:p>
          <a:p>
            <a:pPr algn="l">
              <a:spcBef>
                <a:spcPts val="0"/>
              </a:spcBef>
              <a:spcAft>
                <a:spcPts val="600"/>
              </a:spcAft>
            </a:pPr>
            <a:r>
              <a:rPr lang="en-US" sz="2000" b="1" dirty="0">
                <a:solidFill>
                  <a:schemeClr val="tx1"/>
                </a:solidFill>
              </a:rPr>
              <a:t>Project Goal(s)</a:t>
            </a:r>
          </a:p>
          <a:p>
            <a:pPr lvl="1" indent="-285750" algn="l">
              <a:spcBef>
                <a:spcPts val="0"/>
              </a:spcBef>
              <a:spcAft>
                <a:spcPts val="600"/>
              </a:spcAft>
              <a:buFont typeface="Arial" panose="020B0604020202020204" pitchFamily="34" charset="0"/>
              <a:buChar char="•"/>
            </a:pPr>
            <a:r>
              <a:rPr lang="en-US" sz="1800" dirty="0">
                <a:solidFill>
                  <a:schemeClr val="tx1"/>
                </a:solidFill>
              </a:rPr>
              <a:t>Testing of category two sign and barricade systems to determine acceptable ballast practices.</a:t>
            </a:r>
          </a:p>
        </p:txBody>
      </p:sp>
      <p:sp>
        <p:nvSpPr>
          <p:cNvPr id="8" name="Text Box 1"/>
          <p:cNvSpPr txBox="1"/>
          <p:nvPr/>
        </p:nvSpPr>
        <p:spPr>
          <a:xfrm>
            <a:off x="7315200" y="426944"/>
            <a:ext cx="1762125" cy="323850"/>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2000" b="1" dirty="0">
                <a:solidFill>
                  <a:srgbClr val="00B050"/>
                </a:solidFill>
                <a:latin typeface="Calibri" panose="020F0502020204030204" pitchFamily="34" charset="0"/>
                <a:ea typeface="Calibri" panose="020F0502020204030204" pitchFamily="34" charset="0"/>
                <a:cs typeface="Times New Roman" panose="02020603050405020304" pitchFamily="18" charset="0"/>
              </a:rPr>
              <a:t>2019-28-WZ</a:t>
            </a:r>
            <a:endParaRPr lang="en-US" sz="2000" dirty="0">
              <a:solidFill>
                <a:srgbClr val="00B050"/>
              </a:solidFill>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42531462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3"/>
          <p:cNvSpPr txBox="1">
            <a:spLocks noChangeArrowheads="1"/>
          </p:cNvSpPr>
          <p:nvPr/>
        </p:nvSpPr>
        <p:spPr>
          <a:xfrm>
            <a:off x="228600" y="1219200"/>
            <a:ext cx="8467725" cy="4953000"/>
          </a:xfrm>
          <a:prstGeom prst="rect">
            <a:avLst/>
          </a:prstGeom>
        </p:spPr>
        <p:txBody>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l">
              <a:spcBef>
                <a:spcPts val="0"/>
              </a:spcBef>
              <a:spcAft>
                <a:spcPts val="600"/>
              </a:spcAft>
            </a:pPr>
            <a:r>
              <a:rPr lang="en-US" sz="2000" b="1" dirty="0">
                <a:solidFill>
                  <a:schemeClr val="tx1"/>
                </a:solidFill>
              </a:rPr>
              <a:t>Project Background</a:t>
            </a:r>
          </a:p>
          <a:p>
            <a:pPr lvl="1" indent="-285750" algn="l">
              <a:spcBef>
                <a:spcPts val="0"/>
              </a:spcBef>
              <a:buFont typeface="Arial" panose="020B0604020202020204" pitchFamily="34" charset="0"/>
              <a:buChar char="•"/>
            </a:pPr>
            <a:r>
              <a:rPr lang="en-US" sz="1800" dirty="0">
                <a:solidFill>
                  <a:schemeClr val="tx1"/>
                </a:solidFill>
              </a:rPr>
              <a:t>Most state DOT use temporary signs for shorter durations projects (under 14 days in Michigan) where signs are not driven into the ground, or projects where the closure is placed and removed daily.</a:t>
            </a:r>
          </a:p>
          <a:p>
            <a:pPr lvl="1" indent="-285750" algn="l">
              <a:spcBef>
                <a:spcPts val="0"/>
              </a:spcBef>
              <a:buFont typeface="Arial" panose="020B0604020202020204" pitchFamily="34" charset="0"/>
              <a:buChar char="•"/>
            </a:pPr>
            <a:r>
              <a:rPr lang="en-US" sz="1800" dirty="0">
                <a:solidFill>
                  <a:schemeClr val="tx1"/>
                </a:solidFill>
              </a:rPr>
              <a:t>These signs and barricades require ballast to be utilized.  Under NCHRP 350 Sand bags were allowed to be utilized.</a:t>
            </a:r>
          </a:p>
          <a:p>
            <a:pPr lvl="1" indent="-285750" algn="l">
              <a:spcBef>
                <a:spcPts val="0"/>
              </a:spcBef>
              <a:buFont typeface="Arial" panose="020B0604020202020204" pitchFamily="34" charset="0"/>
              <a:buChar char="•"/>
            </a:pPr>
            <a:r>
              <a:rPr lang="en-US" sz="1800" dirty="0">
                <a:solidFill>
                  <a:schemeClr val="tx1"/>
                </a:solidFill>
              </a:rPr>
              <a:t>The acceptable number and size of the sand bags needs to be detailed out under MASH to allow this everyday practice to be utilized. </a:t>
            </a:r>
          </a:p>
          <a:p>
            <a:pPr lvl="1" indent="-285750" algn="l">
              <a:spcBef>
                <a:spcPts val="0"/>
              </a:spcBef>
              <a:buFont typeface="Arial" panose="020B0604020202020204" pitchFamily="34" charset="0"/>
              <a:buChar char="•"/>
            </a:pPr>
            <a:endParaRPr lang="en-US" sz="1800" dirty="0">
              <a:solidFill>
                <a:schemeClr val="tx1"/>
              </a:solidFill>
            </a:endParaRPr>
          </a:p>
          <a:p>
            <a:pPr algn="l">
              <a:spcBef>
                <a:spcPts val="0"/>
              </a:spcBef>
              <a:spcAft>
                <a:spcPts val="600"/>
              </a:spcAft>
            </a:pPr>
            <a:r>
              <a:rPr lang="en-US" sz="2000" b="1" dirty="0">
                <a:solidFill>
                  <a:schemeClr val="tx1"/>
                </a:solidFill>
              </a:rPr>
              <a:t>Proposed Work Plan</a:t>
            </a:r>
          </a:p>
          <a:p>
            <a:pPr marL="285750" indent="-285750" algn="l">
              <a:spcBef>
                <a:spcPts val="0"/>
              </a:spcBef>
              <a:spcAft>
                <a:spcPts val="600"/>
              </a:spcAft>
              <a:buFont typeface="Arial" panose="020B0604020202020204" pitchFamily="34" charset="0"/>
              <a:buChar char="•"/>
            </a:pPr>
            <a:r>
              <a:rPr lang="en-US" sz="1800" dirty="0">
                <a:solidFill>
                  <a:schemeClr val="tx1"/>
                </a:solidFill>
              </a:rPr>
              <a:t>Task 1: Literature Review and Engineering Analysis</a:t>
            </a:r>
          </a:p>
          <a:p>
            <a:pPr marL="285750" indent="-285750" algn="l">
              <a:spcBef>
                <a:spcPts val="0"/>
              </a:spcBef>
              <a:spcAft>
                <a:spcPts val="600"/>
              </a:spcAft>
              <a:buFont typeface="Arial" panose="020B0604020202020204" pitchFamily="34" charset="0"/>
              <a:buChar char="•"/>
            </a:pPr>
            <a:r>
              <a:rPr lang="en-US" sz="1800" dirty="0">
                <a:solidFill>
                  <a:schemeClr val="tx1"/>
                </a:solidFill>
              </a:rPr>
              <a:t>Task 2: Construction and Demolition</a:t>
            </a:r>
          </a:p>
          <a:p>
            <a:pPr marL="285750" indent="-285750" algn="l">
              <a:spcBef>
                <a:spcPts val="0"/>
              </a:spcBef>
              <a:spcAft>
                <a:spcPts val="600"/>
              </a:spcAft>
              <a:buFont typeface="Arial" panose="020B0604020202020204" pitchFamily="34" charset="0"/>
              <a:buChar char="•"/>
            </a:pPr>
            <a:r>
              <a:rPr lang="en-US" sz="1800" dirty="0">
                <a:solidFill>
                  <a:schemeClr val="tx1"/>
                </a:solidFill>
              </a:rPr>
              <a:t>Task 3: Full-Scale Crash Testing and Reporting (budgeting </a:t>
            </a:r>
            <a:r>
              <a:rPr lang="en-US" sz="1800">
                <a:solidFill>
                  <a:schemeClr val="tx1"/>
                </a:solidFill>
              </a:rPr>
              <a:t>for four </a:t>
            </a:r>
            <a:r>
              <a:rPr lang="en-US" sz="1800" dirty="0">
                <a:solidFill>
                  <a:schemeClr val="tx1"/>
                </a:solidFill>
              </a:rPr>
              <a:t>crash tests)</a:t>
            </a:r>
          </a:p>
          <a:p>
            <a:pPr algn="l">
              <a:spcBef>
                <a:spcPts val="0"/>
              </a:spcBef>
              <a:spcAft>
                <a:spcPts val="600"/>
              </a:spcAft>
            </a:pPr>
            <a:endParaRPr lang="en-US" sz="1800" dirty="0">
              <a:solidFill>
                <a:schemeClr val="tx1"/>
              </a:solidFill>
            </a:endParaRPr>
          </a:p>
          <a:p>
            <a:pPr algn="l">
              <a:spcBef>
                <a:spcPts val="0"/>
              </a:spcBef>
              <a:spcAft>
                <a:spcPts val="600"/>
              </a:spcAft>
            </a:pPr>
            <a:endParaRPr lang="en-US" sz="1800" dirty="0">
              <a:solidFill>
                <a:schemeClr val="tx1"/>
              </a:solidFill>
            </a:endParaRPr>
          </a:p>
        </p:txBody>
      </p:sp>
      <p:sp>
        <p:nvSpPr>
          <p:cNvPr id="10" name="Text Box 1">
            <a:extLst>
              <a:ext uri="{FF2B5EF4-FFF2-40B4-BE49-F238E27FC236}">
                <a16:creationId xmlns:a16="http://schemas.microsoft.com/office/drawing/2014/main" id="{09BEF566-103B-4B53-B808-E28829CDE4E7}"/>
              </a:ext>
            </a:extLst>
          </p:cNvPr>
          <p:cNvSpPr txBox="1"/>
          <p:nvPr/>
        </p:nvSpPr>
        <p:spPr>
          <a:xfrm>
            <a:off x="7315200" y="426944"/>
            <a:ext cx="1762125" cy="323850"/>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2000" b="1" dirty="0">
                <a:solidFill>
                  <a:srgbClr val="00B050"/>
                </a:solidFill>
                <a:latin typeface="Calibri" panose="020F0502020204030204" pitchFamily="34" charset="0"/>
                <a:ea typeface="Calibri" panose="020F0502020204030204" pitchFamily="34" charset="0"/>
                <a:cs typeface="Times New Roman" panose="02020603050405020304" pitchFamily="18" charset="0"/>
              </a:rPr>
              <a:t>2019-28-WZ</a:t>
            </a:r>
            <a:endParaRPr lang="en-US" sz="2000" dirty="0">
              <a:solidFill>
                <a:srgbClr val="00B050"/>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8" name="Title 3">
            <a:extLst>
              <a:ext uri="{FF2B5EF4-FFF2-40B4-BE49-F238E27FC236}">
                <a16:creationId xmlns:a16="http://schemas.microsoft.com/office/drawing/2014/main" id="{FCDBE618-4644-41F0-95CA-8A0C7C24857E}"/>
              </a:ext>
            </a:extLst>
          </p:cNvPr>
          <p:cNvSpPr txBox="1">
            <a:spLocks/>
          </p:cNvSpPr>
          <p:nvPr/>
        </p:nvSpPr>
        <p:spPr>
          <a:xfrm>
            <a:off x="1219200" y="137102"/>
            <a:ext cx="6248400" cy="903534"/>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2400" b="1">
                <a:cs typeface="Times New Roman" panose="02020603050405020304" pitchFamily="18" charset="0"/>
              </a:rPr>
              <a:t>Testing of category two sign and barricade systems and ballast guidelines</a:t>
            </a:r>
            <a:endParaRPr lang="en-US" sz="2400" b="1" dirty="0">
              <a:cs typeface="Times New Roman" panose="02020603050405020304" pitchFamily="18" charset="0"/>
            </a:endParaRPr>
          </a:p>
        </p:txBody>
      </p:sp>
    </p:spTree>
    <p:extLst>
      <p:ext uri="{BB962C8B-B14F-4D97-AF65-F5344CB8AC3E}">
        <p14:creationId xmlns:p14="http://schemas.microsoft.com/office/powerpoint/2010/main" val="25769866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3"/>
          <p:cNvSpPr txBox="1">
            <a:spLocks noChangeArrowheads="1"/>
          </p:cNvSpPr>
          <p:nvPr/>
        </p:nvSpPr>
        <p:spPr>
          <a:xfrm>
            <a:off x="228600" y="1219200"/>
            <a:ext cx="8467725" cy="5029200"/>
          </a:xfrm>
          <a:prstGeom prst="rect">
            <a:avLst/>
          </a:prstGeom>
        </p:spPr>
        <p:txBody>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l">
              <a:spcBef>
                <a:spcPts val="0"/>
              </a:spcBef>
              <a:spcAft>
                <a:spcPts val="600"/>
              </a:spcAft>
            </a:pPr>
            <a:r>
              <a:rPr lang="en-US" sz="2000" b="1" dirty="0">
                <a:solidFill>
                  <a:schemeClr val="tx1"/>
                </a:solidFill>
              </a:rPr>
              <a:t>Deliverables</a:t>
            </a:r>
            <a:r>
              <a:rPr lang="en-US" sz="2400" b="1" dirty="0">
                <a:solidFill>
                  <a:schemeClr val="tx1"/>
                </a:solidFill>
              </a:rPr>
              <a:t> </a:t>
            </a:r>
          </a:p>
          <a:p>
            <a:pPr marL="285750" indent="-285750" algn="l">
              <a:spcBef>
                <a:spcPts val="0"/>
              </a:spcBef>
              <a:spcAft>
                <a:spcPts val="600"/>
              </a:spcAft>
              <a:buFont typeface="Arial" panose="020B0604020202020204" pitchFamily="34" charset="0"/>
              <a:buChar char="•"/>
            </a:pPr>
            <a:r>
              <a:rPr lang="en-US" sz="1800" dirty="0">
                <a:solidFill>
                  <a:schemeClr val="tx1"/>
                </a:solidFill>
              </a:rPr>
              <a:t>A report providing details of the category two sign and barricade systems ballast guidelines.</a:t>
            </a:r>
          </a:p>
          <a:p>
            <a:pPr algn="l">
              <a:spcBef>
                <a:spcPts val="0"/>
              </a:spcBef>
              <a:spcAft>
                <a:spcPts val="600"/>
              </a:spcAft>
            </a:pPr>
            <a:r>
              <a:rPr lang="en-US" sz="2000" b="1" dirty="0">
                <a:solidFill>
                  <a:schemeClr val="tx1"/>
                </a:solidFill>
              </a:rPr>
              <a:t>Urgency and Expected Benefit</a:t>
            </a:r>
          </a:p>
          <a:p>
            <a:pPr marL="342900" indent="-342900" algn="l">
              <a:spcBef>
                <a:spcPts val="0"/>
              </a:spcBef>
              <a:spcAft>
                <a:spcPts val="600"/>
              </a:spcAft>
              <a:buFont typeface="Arial" panose="020B0604020202020204" pitchFamily="34" charset="0"/>
              <a:buChar char="•"/>
            </a:pPr>
            <a:r>
              <a:rPr lang="en-US" sz="1800" dirty="0">
                <a:solidFill>
                  <a:schemeClr val="tx1"/>
                </a:solidFill>
              </a:rPr>
              <a:t>To be able to continue using daily lane closure and place signs on paved surfaces, DOTs and contractors must know the correct and safe method for ballasting signs.</a:t>
            </a:r>
          </a:p>
          <a:p>
            <a:pPr algn="l">
              <a:spcBef>
                <a:spcPts val="0"/>
              </a:spcBef>
              <a:spcAft>
                <a:spcPts val="600"/>
              </a:spcAft>
            </a:pPr>
            <a:r>
              <a:rPr lang="en-US" sz="2000" b="1" dirty="0">
                <a:solidFill>
                  <a:schemeClr val="tx1"/>
                </a:solidFill>
              </a:rPr>
              <a:t>Funding</a:t>
            </a:r>
          </a:p>
          <a:p>
            <a:pPr algn="l">
              <a:spcBef>
                <a:spcPts val="0"/>
              </a:spcBef>
              <a:spcAft>
                <a:spcPts val="600"/>
              </a:spcAft>
            </a:pPr>
            <a:r>
              <a:rPr lang="en-US" sz="1800" dirty="0">
                <a:solidFill>
                  <a:schemeClr val="tx1"/>
                </a:solidFill>
              </a:rPr>
              <a:t>Total Estimated Cost = $105,000</a:t>
            </a:r>
          </a:p>
          <a:p>
            <a:pPr algn="l">
              <a:spcBef>
                <a:spcPts val="0"/>
              </a:spcBef>
              <a:spcAft>
                <a:spcPts val="600"/>
              </a:spcAft>
            </a:pPr>
            <a:endParaRPr lang="en-US" sz="2000" b="1" dirty="0">
              <a:solidFill>
                <a:schemeClr val="tx1"/>
              </a:solidFill>
            </a:endParaRPr>
          </a:p>
          <a:p>
            <a:pPr algn="l">
              <a:spcBef>
                <a:spcPts val="0"/>
              </a:spcBef>
              <a:spcAft>
                <a:spcPts val="600"/>
              </a:spcAft>
            </a:pPr>
            <a:r>
              <a:rPr lang="en-US" sz="2000" b="1" dirty="0">
                <a:solidFill>
                  <a:schemeClr val="tx1"/>
                </a:solidFill>
              </a:rPr>
              <a:t>Research Period </a:t>
            </a:r>
          </a:p>
          <a:p>
            <a:pPr algn="l">
              <a:spcBef>
                <a:spcPts val="0"/>
              </a:spcBef>
              <a:spcAft>
                <a:spcPts val="600"/>
              </a:spcAft>
            </a:pPr>
            <a:r>
              <a:rPr lang="en-US" sz="1800" dirty="0">
                <a:solidFill>
                  <a:schemeClr val="tx1"/>
                </a:solidFill>
              </a:rPr>
              <a:t>Work Schedule: (Project Duration = 10 months from initiation of the project)</a:t>
            </a:r>
          </a:p>
          <a:p>
            <a:pPr marL="285750" indent="-285750" algn="l">
              <a:spcBef>
                <a:spcPts val="0"/>
              </a:spcBef>
              <a:spcAft>
                <a:spcPts val="600"/>
              </a:spcAft>
              <a:buFont typeface="Arial" panose="020B0604020202020204" pitchFamily="34" charset="0"/>
              <a:buChar char="•"/>
            </a:pPr>
            <a:r>
              <a:rPr lang="en-US" sz="1800" dirty="0">
                <a:solidFill>
                  <a:schemeClr val="tx1"/>
                </a:solidFill>
              </a:rPr>
              <a:t>Task 1 = 3 months</a:t>
            </a:r>
          </a:p>
          <a:p>
            <a:pPr marL="285750" indent="-285750" algn="l">
              <a:spcBef>
                <a:spcPts val="0"/>
              </a:spcBef>
              <a:spcAft>
                <a:spcPts val="600"/>
              </a:spcAft>
              <a:buFont typeface="Arial" panose="020B0604020202020204" pitchFamily="34" charset="0"/>
              <a:buChar char="•"/>
            </a:pPr>
            <a:r>
              <a:rPr lang="en-US" sz="1800" dirty="0">
                <a:solidFill>
                  <a:schemeClr val="tx1"/>
                </a:solidFill>
              </a:rPr>
              <a:t>Task 2 = 3 months</a:t>
            </a:r>
          </a:p>
          <a:p>
            <a:pPr marL="285750" indent="-285750" algn="l">
              <a:spcBef>
                <a:spcPts val="0"/>
              </a:spcBef>
              <a:spcAft>
                <a:spcPts val="600"/>
              </a:spcAft>
              <a:buFont typeface="Arial" panose="020B0604020202020204" pitchFamily="34" charset="0"/>
              <a:buChar char="•"/>
            </a:pPr>
            <a:r>
              <a:rPr lang="en-US" sz="1800" dirty="0">
                <a:solidFill>
                  <a:schemeClr val="tx1"/>
                </a:solidFill>
              </a:rPr>
              <a:t>Task 3 = 4 months</a:t>
            </a:r>
          </a:p>
          <a:p>
            <a:pPr algn="l">
              <a:spcBef>
                <a:spcPts val="0"/>
              </a:spcBef>
              <a:spcAft>
                <a:spcPts val="600"/>
              </a:spcAft>
            </a:pPr>
            <a:endParaRPr lang="en-US" sz="1000" dirty="0">
              <a:solidFill>
                <a:schemeClr val="tx1"/>
              </a:solidFill>
            </a:endParaRPr>
          </a:p>
          <a:p>
            <a:pPr lvl="1" indent="-285750" algn="l">
              <a:spcBef>
                <a:spcPts val="0"/>
              </a:spcBef>
              <a:buFont typeface="Arial" panose="020B0604020202020204" pitchFamily="34" charset="0"/>
              <a:buChar char="•"/>
            </a:pPr>
            <a:endParaRPr lang="en-US" sz="1000" dirty="0">
              <a:solidFill>
                <a:schemeClr val="tx1"/>
              </a:solidFill>
            </a:endParaRPr>
          </a:p>
          <a:p>
            <a:pPr algn="l">
              <a:spcBef>
                <a:spcPts val="0"/>
              </a:spcBef>
              <a:spcAft>
                <a:spcPts val="600"/>
              </a:spcAft>
            </a:pPr>
            <a:endParaRPr lang="en-US" sz="1800" dirty="0">
              <a:solidFill>
                <a:schemeClr val="tx1"/>
              </a:solidFill>
            </a:endParaRPr>
          </a:p>
        </p:txBody>
      </p:sp>
      <p:sp>
        <p:nvSpPr>
          <p:cNvPr id="10" name="Text Box 1">
            <a:extLst>
              <a:ext uri="{FF2B5EF4-FFF2-40B4-BE49-F238E27FC236}">
                <a16:creationId xmlns:a16="http://schemas.microsoft.com/office/drawing/2014/main" id="{EC796C85-7AE4-40BA-8B57-6D531AD530B3}"/>
              </a:ext>
            </a:extLst>
          </p:cNvPr>
          <p:cNvSpPr txBox="1"/>
          <p:nvPr/>
        </p:nvSpPr>
        <p:spPr>
          <a:xfrm>
            <a:off x="7315200" y="426944"/>
            <a:ext cx="1762125" cy="323850"/>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2000" b="1" dirty="0">
                <a:solidFill>
                  <a:srgbClr val="00B050"/>
                </a:solidFill>
                <a:latin typeface="Calibri" panose="020F0502020204030204" pitchFamily="34" charset="0"/>
                <a:ea typeface="Calibri" panose="020F0502020204030204" pitchFamily="34" charset="0"/>
                <a:cs typeface="Times New Roman" panose="02020603050405020304" pitchFamily="18" charset="0"/>
              </a:rPr>
              <a:t>2019-28-WZ</a:t>
            </a:r>
            <a:endParaRPr lang="en-US" sz="2000" dirty="0">
              <a:solidFill>
                <a:srgbClr val="00B050"/>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7" name="Title 3">
            <a:extLst>
              <a:ext uri="{FF2B5EF4-FFF2-40B4-BE49-F238E27FC236}">
                <a16:creationId xmlns:a16="http://schemas.microsoft.com/office/drawing/2014/main" id="{076966CC-6AA5-4E1B-9EC2-FC52CB02D932}"/>
              </a:ext>
            </a:extLst>
          </p:cNvPr>
          <p:cNvSpPr>
            <a:spLocks noGrp="1"/>
          </p:cNvSpPr>
          <p:nvPr>
            <p:ph type="ctrTitle"/>
          </p:nvPr>
        </p:nvSpPr>
        <p:spPr>
          <a:xfrm>
            <a:off x="1219200" y="137102"/>
            <a:ext cx="6248400" cy="903534"/>
          </a:xfrm>
        </p:spPr>
        <p:txBody>
          <a:bodyPr/>
          <a:lstStyle/>
          <a:p>
            <a:pPr algn="l"/>
            <a:r>
              <a:rPr lang="en-US" sz="2400" b="1" dirty="0">
                <a:cs typeface="Times New Roman" panose="02020603050405020304" pitchFamily="18" charset="0"/>
              </a:rPr>
              <a:t>Testing of category two sign and barricade systems and ballast guidelines</a:t>
            </a:r>
          </a:p>
        </p:txBody>
      </p:sp>
    </p:spTree>
    <p:extLst>
      <p:ext uri="{BB962C8B-B14F-4D97-AF65-F5344CB8AC3E}">
        <p14:creationId xmlns:p14="http://schemas.microsoft.com/office/powerpoint/2010/main" val="246392849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1425130" y="137102"/>
            <a:ext cx="5715000" cy="903534"/>
          </a:xfrm>
        </p:spPr>
        <p:txBody>
          <a:bodyPr/>
          <a:lstStyle/>
          <a:p>
            <a:pPr algn="l"/>
            <a:r>
              <a:rPr lang="en-US" sz="2400" b="1" dirty="0">
                <a:cs typeface="Times New Roman" panose="02020603050405020304" pitchFamily="18" charset="0"/>
              </a:rPr>
              <a:t>Portable Sign Supports for Aluminum Signs with Variation on Mounting Height</a:t>
            </a:r>
          </a:p>
        </p:txBody>
      </p:sp>
      <p:sp>
        <p:nvSpPr>
          <p:cNvPr id="6" name="Rectangle 3"/>
          <p:cNvSpPr txBox="1">
            <a:spLocks noChangeArrowheads="1"/>
          </p:cNvSpPr>
          <p:nvPr/>
        </p:nvSpPr>
        <p:spPr>
          <a:xfrm>
            <a:off x="228600" y="1143000"/>
            <a:ext cx="8915400" cy="5181600"/>
          </a:xfrm>
          <a:prstGeom prst="rect">
            <a:avLst/>
          </a:prstGeom>
        </p:spPr>
        <p:txBody>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l">
              <a:spcBef>
                <a:spcPts val="0"/>
              </a:spcBef>
            </a:pPr>
            <a:r>
              <a:rPr lang="en-US" sz="2000" b="1" dirty="0">
                <a:solidFill>
                  <a:schemeClr val="tx1"/>
                </a:solidFill>
              </a:rPr>
              <a:t>PS Developers</a:t>
            </a:r>
          </a:p>
          <a:p>
            <a:pPr algn="l">
              <a:spcBef>
                <a:spcPts val="0"/>
              </a:spcBef>
            </a:pPr>
            <a:r>
              <a:rPr lang="en-US" sz="1800" dirty="0">
                <a:solidFill>
                  <a:schemeClr val="tx1"/>
                </a:solidFill>
              </a:rPr>
              <a:t>Shawn Debenham, Justin </a:t>
            </a:r>
            <a:r>
              <a:rPr lang="en-US" sz="1800" dirty="0" err="1">
                <a:solidFill>
                  <a:schemeClr val="tx1"/>
                </a:solidFill>
              </a:rPr>
              <a:t>Wilstead</a:t>
            </a:r>
            <a:r>
              <a:rPr lang="en-US" sz="1800" dirty="0">
                <a:solidFill>
                  <a:schemeClr val="tx1"/>
                </a:solidFill>
              </a:rPr>
              <a:t>, Brian Crossley, Ken Johnson</a:t>
            </a:r>
          </a:p>
          <a:p>
            <a:pPr algn="l">
              <a:spcBef>
                <a:spcPts val="0"/>
              </a:spcBef>
            </a:pPr>
            <a:endParaRPr lang="en-US" sz="1800" dirty="0">
              <a:solidFill>
                <a:schemeClr val="tx1"/>
              </a:solidFill>
            </a:endParaRPr>
          </a:p>
          <a:p>
            <a:pPr algn="l">
              <a:spcBef>
                <a:spcPts val="0"/>
              </a:spcBef>
            </a:pPr>
            <a:r>
              <a:rPr lang="en-US" sz="2000" b="1" dirty="0">
                <a:solidFill>
                  <a:schemeClr val="tx1"/>
                </a:solidFill>
              </a:rPr>
              <a:t>Project Synopsis</a:t>
            </a:r>
          </a:p>
          <a:p>
            <a:pPr lvl="1" indent="-285750" algn="l">
              <a:spcBef>
                <a:spcPts val="0"/>
              </a:spcBef>
              <a:buFont typeface="Arial" panose="020B0604020202020204" pitchFamily="34" charset="0"/>
              <a:buChar char="•"/>
            </a:pPr>
            <a:r>
              <a:rPr lang="en-US" sz="1800" dirty="0">
                <a:solidFill>
                  <a:schemeClr val="tx1"/>
                </a:solidFill>
              </a:rPr>
              <a:t>There is a need to place temporary signs within channelizing devices so they are visible for the traveling public. </a:t>
            </a:r>
          </a:p>
          <a:p>
            <a:pPr lvl="1" indent="-285750" algn="l">
              <a:spcBef>
                <a:spcPts val="0"/>
              </a:spcBef>
              <a:buFont typeface="Arial" panose="020B0604020202020204" pitchFamily="34" charset="0"/>
              <a:buChar char="•"/>
            </a:pPr>
            <a:r>
              <a:rPr lang="en-US" sz="1800" dirty="0">
                <a:solidFill>
                  <a:schemeClr val="tx1"/>
                </a:solidFill>
              </a:rPr>
              <a:t>MASH testing will be conducted to aide in the development of a crashworthy sign stand with a minimum mounting height of 3’ for temporary applications. </a:t>
            </a:r>
          </a:p>
          <a:p>
            <a:pPr marL="171450" lvl="1" algn="l">
              <a:spcBef>
                <a:spcPts val="0"/>
              </a:spcBef>
            </a:pPr>
            <a:endParaRPr lang="en-US" sz="1800" dirty="0">
              <a:solidFill>
                <a:schemeClr val="tx1"/>
              </a:solidFill>
            </a:endParaRPr>
          </a:p>
          <a:p>
            <a:pPr algn="l">
              <a:spcBef>
                <a:spcPts val="0"/>
              </a:spcBef>
            </a:pPr>
            <a:r>
              <a:rPr lang="en-US" sz="2000" b="1" dirty="0">
                <a:solidFill>
                  <a:schemeClr val="tx1"/>
                </a:solidFill>
              </a:rPr>
              <a:t>Project Goal(s)</a:t>
            </a:r>
          </a:p>
          <a:p>
            <a:pPr lvl="1" indent="-285750" algn="l">
              <a:spcBef>
                <a:spcPts val="0"/>
              </a:spcBef>
              <a:buFont typeface="Arial" panose="020B0604020202020204" pitchFamily="34" charset="0"/>
              <a:buChar char="•"/>
            </a:pPr>
            <a:r>
              <a:rPr lang="en-US" sz="1800" dirty="0">
                <a:solidFill>
                  <a:schemeClr val="tx1"/>
                </a:solidFill>
              </a:rPr>
              <a:t>Develop a design for a sign stand for rigid signs that can be placed within channelizing devices at a mounting height of 3’ or greater.  </a:t>
            </a:r>
          </a:p>
          <a:p>
            <a:pPr lvl="1" indent="-285750" algn="l">
              <a:spcBef>
                <a:spcPts val="0"/>
              </a:spcBef>
              <a:buFont typeface="Arial" panose="020B0604020202020204" pitchFamily="34" charset="0"/>
              <a:buChar char="•"/>
            </a:pPr>
            <a:r>
              <a:rPr lang="en-US" sz="1800" dirty="0">
                <a:solidFill>
                  <a:schemeClr val="tx1"/>
                </a:solidFill>
              </a:rPr>
              <a:t>Sign size needs to range from 2’ x 2’ to 4’ x 4’.</a:t>
            </a:r>
          </a:p>
          <a:p>
            <a:pPr marL="171450" lvl="1" algn="l">
              <a:spcBef>
                <a:spcPts val="0"/>
              </a:spcBef>
            </a:pPr>
            <a:endParaRPr lang="en-US" sz="1800" dirty="0">
              <a:solidFill>
                <a:schemeClr val="tx1"/>
              </a:solidFill>
            </a:endParaRPr>
          </a:p>
          <a:p>
            <a:pPr marL="171450" lvl="1" algn="l">
              <a:spcBef>
                <a:spcPts val="0"/>
              </a:spcBef>
            </a:pPr>
            <a:endParaRPr lang="en-US" sz="1800" dirty="0">
              <a:solidFill>
                <a:schemeClr val="tx1"/>
              </a:solidFill>
            </a:endParaRPr>
          </a:p>
        </p:txBody>
      </p:sp>
      <p:sp>
        <p:nvSpPr>
          <p:cNvPr id="8" name="Text Box 1"/>
          <p:cNvSpPr txBox="1"/>
          <p:nvPr/>
        </p:nvSpPr>
        <p:spPr>
          <a:xfrm>
            <a:off x="7140130" y="426944"/>
            <a:ext cx="1762125" cy="323850"/>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algn="ctr">
              <a:lnSpc>
                <a:spcPct val="107000"/>
              </a:lnSpc>
              <a:spcBef>
                <a:spcPts val="0"/>
              </a:spcBef>
              <a:spcAft>
                <a:spcPts val="800"/>
              </a:spcAft>
            </a:pPr>
            <a:r>
              <a:rPr lang="en-US" sz="2000" b="1" dirty="0">
                <a:solidFill>
                  <a:srgbClr val="00B050"/>
                </a:solidFill>
                <a:effectLst/>
                <a:latin typeface="Calibri" panose="020F0502020204030204" pitchFamily="34" charset="0"/>
                <a:ea typeface="Calibri" panose="020F0502020204030204" pitchFamily="34" charset="0"/>
                <a:cs typeface="Times New Roman" panose="02020603050405020304" pitchFamily="18" charset="0"/>
              </a:rPr>
              <a:t>2019-29-WZ</a:t>
            </a:r>
            <a:endParaRPr lang="en-US" sz="2000" dirty="0">
              <a:solidFill>
                <a:srgbClr val="00B050"/>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 name="Rectangle 2">
            <a:extLst>
              <a:ext uri="{FF2B5EF4-FFF2-40B4-BE49-F238E27FC236}">
                <a16:creationId xmlns:a16="http://schemas.microsoft.com/office/drawing/2014/main" id="{E2D83A0C-5089-484C-AEA1-A9BC6AA328FB}"/>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Tree>
    <p:extLst>
      <p:ext uri="{BB962C8B-B14F-4D97-AF65-F5344CB8AC3E}">
        <p14:creationId xmlns:p14="http://schemas.microsoft.com/office/powerpoint/2010/main" val="46253274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3"/>
          <p:cNvSpPr txBox="1">
            <a:spLocks noChangeArrowheads="1"/>
          </p:cNvSpPr>
          <p:nvPr/>
        </p:nvSpPr>
        <p:spPr>
          <a:xfrm>
            <a:off x="228600" y="1219200"/>
            <a:ext cx="8467725" cy="4953000"/>
          </a:xfrm>
          <a:prstGeom prst="rect">
            <a:avLst/>
          </a:prstGeom>
        </p:spPr>
        <p:txBody>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l">
              <a:spcBef>
                <a:spcPts val="0"/>
              </a:spcBef>
            </a:pPr>
            <a:r>
              <a:rPr lang="en-US" sz="2400" b="1" dirty="0">
                <a:solidFill>
                  <a:schemeClr val="tx1"/>
                </a:solidFill>
              </a:rPr>
              <a:t>Project Background</a:t>
            </a:r>
          </a:p>
          <a:p>
            <a:pPr marL="285750" indent="-285750" algn="l">
              <a:spcBef>
                <a:spcPts val="0"/>
              </a:spcBef>
              <a:buFont typeface="Arial" panose="020B0604020202020204" pitchFamily="34" charset="0"/>
              <a:buChar char="•"/>
            </a:pPr>
            <a:r>
              <a:rPr lang="en-US" sz="1800" dirty="0">
                <a:solidFill>
                  <a:schemeClr val="tx1"/>
                </a:solidFill>
              </a:rPr>
              <a:t>Signs placed among channelizing devices in work zones can be visually blocked.</a:t>
            </a:r>
          </a:p>
          <a:p>
            <a:pPr marL="285750" indent="-285750" algn="l">
              <a:spcBef>
                <a:spcPts val="0"/>
              </a:spcBef>
              <a:buFont typeface="Arial" panose="020B0604020202020204" pitchFamily="34" charset="0"/>
              <a:buChar char="•"/>
            </a:pPr>
            <a:r>
              <a:rPr lang="en-US" sz="1800" dirty="0">
                <a:solidFill>
                  <a:schemeClr val="tx1"/>
                </a:solidFill>
              </a:rPr>
              <a:t>There is not a tested sign stand that can hold a rigid (aluminum) sign at a height necessary to be placed among channelizing devices (currently only roll-up signs are in use). </a:t>
            </a:r>
          </a:p>
          <a:p>
            <a:pPr marL="285750" indent="-285750" algn="l">
              <a:spcBef>
                <a:spcPts val="0"/>
              </a:spcBef>
              <a:buFont typeface="Arial" panose="020B0604020202020204" pitchFamily="34" charset="0"/>
              <a:buChar char="•"/>
            </a:pPr>
            <a:r>
              <a:rPr lang="en-US" sz="1800" dirty="0">
                <a:solidFill>
                  <a:schemeClr val="tx1"/>
                </a:solidFill>
              </a:rPr>
              <a:t>A sign stand that can place the sign above these devices is needed to provide appropriate sight distance and decision time. </a:t>
            </a:r>
          </a:p>
          <a:p>
            <a:pPr marL="285750" indent="-285750" algn="l">
              <a:spcBef>
                <a:spcPts val="0"/>
              </a:spcBef>
              <a:buFont typeface="Arial" panose="020B0604020202020204" pitchFamily="34" charset="0"/>
              <a:buChar char="•"/>
            </a:pPr>
            <a:endParaRPr lang="en-US" sz="1800" b="1" dirty="0">
              <a:solidFill>
                <a:schemeClr val="tx1"/>
              </a:solidFill>
            </a:endParaRPr>
          </a:p>
          <a:p>
            <a:pPr algn="l">
              <a:spcBef>
                <a:spcPts val="0"/>
              </a:spcBef>
              <a:spcAft>
                <a:spcPts val="600"/>
              </a:spcAft>
            </a:pPr>
            <a:r>
              <a:rPr lang="en-US" sz="2000" b="1" dirty="0">
                <a:solidFill>
                  <a:schemeClr val="tx1"/>
                </a:solidFill>
              </a:rPr>
              <a:t>Proposed Work Plan</a:t>
            </a:r>
          </a:p>
          <a:p>
            <a:pPr marL="285750" indent="-285750" algn="l">
              <a:spcBef>
                <a:spcPts val="0"/>
              </a:spcBef>
              <a:spcAft>
                <a:spcPts val="600"/>
              </a:spcAft>
              <a:buFont typeface="Arial" panose="020B0604020202020204" pitchFamily="34" charset="0"/>
              <a:buChar char="•"/>
            </a:pPr>
            <a:r>
              <a:rPr lang="en-US" sz="1800" dirty="0">
                <a:solidFill>
                  <a:schemeClr val="tx1"/>
                </a:solidFill>
              </a:rPr>
              <a:t>Task 1: Literature Review and Engineering Analysis</a:t>
            </a:r>
          </a:p>
          <a:p>
            <a:pPr marL="285750" indent="-285750" algn="l">
              <a:spcBef>
                <a:spcPts val="0"/>
              </a:spcBef>
              <a:spcAft>
                <a:spcPts val="600"/>
              </a:spcAft>
              <a:buFont typeface="Arial" panose="020B0604020202020204" pitchFamily="34" charset="0"/>
              <a:buChar char="•"/>
            </a:pPr>
            <a:r>
              <a:rPr lang="en-US" sz="1800" dirty="0">
                <a:solidFill>
                  <a:schemeClr val="tx1"/>
                </a:solidFill>
              </a:rPr>
              <a:t>Task 2: Construction and Demolition</a:t>
            </a:r>
          </a:p>
          <a:p>
            <a:pPr marL="285750" indent="-285750" algn="l">
              <a:spcBef>
                <a:spcPts val="0"/>
              </a:spcBef>
              <a:spcAft>
                <a:spcPts val="600"/>
              </a:spcAft>
              <a:buFont typeface="Arial" panose="020B0604020202020204" pitchFamily="34" charset="0"/>
              <a:buChar char="•"/>
            </a:pPr>
            <a:r>
              <a:rPr lang="en-US" sz="1800" dirty="0">
                <a:solidFill>
                  <a:schemeClr val="tx1"/>
                </a:solidFill>
              </a:rPr>
              <a:t>Task 3: MASH TL-3 Full-Scale Crash Testing and Reporting </a:t>
            </a:r>
          </a:p>
          <a:p>
            <a:pPr algn="l">
              <a:spcBef>
                <a:spcPts val="0"/>
              </a:spcBef>
              <a:spcAft>
                <a:spcPts val="600"/>
              </a:spcAft>
            </a:pPr>
            <a:endParaRPr lang="en-US" sz="1400" dirty="0">
              <a:solidFill>
                <a:schemeClr val="tx1"/>
              </a:solidFill>
            </a:endParaRPr>
          </a:p>
          <a:p>
            <a:pPr algn="l">
              <a:spcBef>
                <a:spcPts val="0"/>
              </a:spcBef>
            </a:pPr>
            <a:r>
              <a:rPr lang="en-US" sz="2000" b="1" dirty="0">
                <a:solidFill>
                  <a:schemeClr val="tx1"/>
                </a:solidFill>
              </a:rPr>
              <a:t>Deliverables </a:t>
            </a:r>
          </a:p>
          <a:p>
            <a:pPr algn="l">
              <a:spcBef>
                <a:spcPts val="0"/>
              </a:spcBef>
            </a:pPr>
            <a:r>
              <a:rPr lang="en-US" sz="1800" dirty="0">
                <a:solidFill>
                  <a:schemeClr val="tx1"/>
                </a:solidFill>
              </a:rPr>
              <a:t>Summary report to document research effort, including literature review, CAD details, crash testing, and recommendations for further research.</a:t>
            </a:r>
          </a:p>
        </p:txBody>
      </p:sp>
      <p:sp>
        <p:nvSpPr>
          <p:cNvPr id="8" name="Text Box 1"/>
          <p:cNvSpPr txBox="1"/>
          <p:nvPr/>
        </p:nvSpPr>
        <p:spPr>
          <a:xfrm>
            <a:off x="7140130" y="426944"/>
            <a:ext cx="1762125" cy="323850"/>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algn="ctr">
              <a:lnSpc>
                <a:spcPct val="107000"/>
              </a:lnSpc>
              <a:spcBef>
                <a:spcPts val="0"/>
              </a:spcBef>
              <a:spcAft>
                <a:spcPts val="800"/>
              </a:spcAft>
            </a:pPr>
            <a:r>
              <a:rPr lang="en-US" sz="2000" b="1" dirty="0">
                <a:solidFill>
                  <a:srgbClr val="00B050"/>
                </a:solidFill>
                <a:effectLst/>
                <a:latin typeface="Calibri" panose="020F0502020204030204" pitchFamily="34" charset="0"/>
                <a:ea typeface="Calibri" panose="020F0502020204030204" pitchFamily="34" charset="0"/>
                <a:cs typeface="Times New Roman" panose="02020603050405020304" pitchFamily="18" charset="0"/>
              </a:rPr>
              <a:t>2019-29-WZ</a:t>
            </a:r>
            <a:endParaRPr lang="en-US" sz="2000" dirty="0">
              <a:solidFill>
                <a:srgbClr val="00B050"/>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9" name="Title 3">
            <a:extLst>
              <a:ext uri="{FF2B5EF4-FFF2-40B4-BE49-F238E27FC236}">
                <a16:creationId xmlns:a16="http://schemas.microsoft.com/office/drawing/2014/main" id="{280D0BAB-4AB3-44C7-A07B-1861CA571FA1}"/>
              </a:ext>
            </a:extLst>
          </p:cNvPr>
          <p:cNvSpPr>
            <a:spLocks noGrp="1"/>
          </p:cNvSpPr>
          <p:nvPr>
            <p:ph type="ctrTitle"/>
          </p:nvPr>
        </p:nvSpPr>
        <p:spPr>
          <a:xfrm>
            <a:off x="1425130" y="137102"/>
            <a:ext cx="5715000" cy="903534"/>
          </a:xfrm>
        </p:spPr>
        <p:txBody>
          <a:bodyPr/>
          <a:lstStyle/>
          <a:p>
            <a:pPr algn="l"/>
            <a:r>
              <a:rPr lang="en-US" sz="2400" b="1" dirty="0">
                <a:cs typeface="Times New Roman" panose="02020603050405020304" pitchFamily="18" charset="0"/>
              </a:rPr>
              <a:t>Portable Sign Supports for Aluminum Signs with Variation on Mounting Height</a:t>
            </a:r>
          </a:p>
        </p:txBody>
      </p:sp>
    </p:spTree>
    <p:extLst>
      <p:ext uri="{BB962C8B-B14F-4D97-AF65-F5344CB8AC3E}">
        <p14:creationId xmlns:p14="http://schemas.microsoft.com/office/powerpoint/2010/main" val="278649570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3"/>
          <p:cNvSpPr txBox="1">
            <a:spLocks noChangeArrowheads="1"/>
          </p:cNvSpPr>
          <p:nvPr/>
        </p:nvSpPr>
        <p:spPr>
          <a:xfrm>
            <a:off x="228600" y="1219200"/>
            <a:ext cx="8467725" cy="5029200"/>
          </a:xfrm>
          <a:prstGeom prst="rect">
            <a:avLst/>
          </a:prstGeom>
        </p:spPr>
        <p:txBody>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l">
              <a:spcBef>
                <a:spcPts val="0"/>
              </a:spcBef>
            </a:pPr>
            <a:r>
              <a:rPr lang="en-US" sz="2000" b="1" dirty="0">
                <a:solidFill>
                  <a:schemeClr val="tx1"/>
                </a:solidFill>
              </a:rPr>
              <a:t>Urgency and Expected Benefit</a:t>
            </a:r>
          </a:p>
          <a:p>
            <a:pPr algn="l">
              <a:spcBef>
                <a:spcPts val="0"/>
              </a:spcBef>
            </a:pPr>
            <a:r>
              <a:rPr lang="en-US" sz="1800" dirty="0">
                <a:solidFill>
                  <a:schemeClr val="tx1"/>
                </a:solidFill>
              </a:rPr>
              <a:t>Successful MASH evaluation of a temporary sign stand will improve safety in work zones and allow for the installation of signs among channelizing devices that can be seen with adequate time for decision making.</a:t>
            </a:r>
          </a:p>
          <a:p>
            <a:pPr algn="l">
              <a:spcBef>
                <a:spcPts val="0"/>
              </a:spcBef>
            </a:pPr>
            <a:endParaRPr lang="en-US" sz="1800" dirty="0">
              <a:solidFill>
                <a:schemeClr val="tx1"/>
              </a:solidFill>
            </a:endParaRPr>
          </a:p>
          <a:p>
            <a:pPr algn="l">
              <a:spcBef>
                <a:spcPts val="0"/>
              </a:spcBef>
              <a:spcAft>
                <a:spcPts val="600"/>
              </a:spcAft>
            </a:pPr>
            <a:r>
              <a:rPr lang="en-US" sz="2000" b="1" dirty="0">
                <a:solidFill>
                  <a:schemeClr val="tx1"/>
                </a:solidFill>
              </a:rPr>
              <a:t>Funding</a:t>
            </a:r>
          </a:p>
          <a:p>
            <a:pPr algn="l">
              <a:spcBef>
                <a:spcPts val="0"/>
              </a:spcBef>
              <a:spcAft>
                <a:spcPts val="600"/>
              </a:spcAft>
            </a:pPr>
            <a:r>
              <a:rPr lang="en-US" sz="1800" dirty="0">
                <a:solidFill>
                  <a:schemeClr val="tx1"/>
                </a:solidFill>
              </a:rPr>
              <a:t>Total Estimated Cost = $115,000</a:t>
            </a:r>
          </a:p>
          <a:p>
            <a:pPr algn="l">
              <a:spcBef>
                <a:spcPts val="0"/>
              </a:spcBef>
              <a:spcAft>
                <a:spcPts val="600"/>
              </a:spcAft>
            </a:pPr>
            <a:r>
              <a:rPr lang="en-US" sz="1800" u="sng" dirty="0">
                <a:solidFill>
                  <a:schemeClr val="tx1"/>
                </a:solidFill>
              </a:rPr>
              <a:t>Note</a:t>
            </a:r>
            <a:r>
              <a:rPr lang="en-US" sz="1800" dirty="0">
                <a:solidFill>
                  <a:schemeClr val="tx1"/>
                </a:solidFill>
              </a:rPr>
              <a:t>: Budgeting for four (4) full-scale crash tests </a:t>
            </a:r>
          </a:p>
          <a:p>
            <a:pPr algn="l">
              <a:spcBef>
                <a:spcPts val="0"/>
              </a:spcBef>
              <a:spcAft>
                <a:spcPts val="600"/>
              </a:spcAft>
            </a:pPr>
            <a:endParaRPr lang="en-US" sz="2000" b="1" dirty="0">
              <a:solidFill>
                <a:schemeClr val="tx1"/>
              </a:solidFill>
            </a:endParaRPr>
          </a:p>
          <a:p>
            <a:pPr algn="l">
              <a:spcBef>
                <a:spcPts val="0"/>
              </a:spcBef>
              <a:spcAft>
                <a:spcPts val="600"/>
              </a:spcAft>
            </a:pPr>
            <a:r>
              <a:rPr lang="en-US" sz="2000" b="1" dirty="0">
                <a:solidFill>
                  <a:schemeClr val="tx1"/>
                </a:solidFill>
              </a:rPr>
              <a:t>Research Period </a:t>
            </a:r>
          </a:p>
          <a:p>
            <a:pPr algn="l">
              <a:spcBef>
                <a:spcPts val="0"/>
              </a:spcBef>
              <a:spcAft>
                <a:spcPts val="600"/>
              </a:spcAft>
            </a:pPr>
            <a:r>
              <a:rPr lang="en-US" sz="1800" dirty="0">
                <a:solidFill>
                  <a:schemeClr val="tx1"/>
                </a:solidFill>
              </a:rPr>
              <a:t>Work Schedule: (Estimated Project Duration = 10 months from initiation of the project)</a:t>
            </a:r>
          </a:p>
          <a:p>
            <a:pPr marL="285750" indent="-285750" algn="l">
              <a:spcBef>
                <a:spcPts val="0"/>
              </a:spcBef>
              <a:spcAft>
                <a:spcPts val="600"/>
              </a:spcAft>
              <a:buFont typeface="Arial" panose="020B0604020202020204" pitchFamily="34" charset="0"/>
              <a:buChar char="•"/>
            </a:pPr>
            <a:r>
              <a:rPr lang="en-US" sz="1800" dirty="0">
                <a:solidFill>
                  <a:schemeClr val="tx1"/>
                </a:solidFill>
              </a:rPr>
              <a:t>Task 1 = 3 months</a:t>
            </a:r>
          </a:p>
          <a:p>
            <a:pPr marL="285750" indent="-285750" algn="l">
              <a:spcBef>
                <a:spcPts val="0"/>
              </a:spcBef>
              <a:spcAft>
                <a:spcPts val="600"/>
              </a:spcAft>
              <a:buFont typeface="Arial" panose="020B0604020202020204" pitchFamily="34" charset="0"/>
              <a:buChar char="•"/>
            </a:pPr>
            <a:r>
              <a:rPr lang="en-US" sz="1800" dirty="0">
                <a:solidFill>
                  <a:schemeClr val="tx1"/>
                </a:solidFill>
              </a:rPr>
              <a:t>Task 2 = 3 months</a:t>
            </a:r>
          </a:p>
          <a:p>
            <a:pPr marL="285750" indent="-285750" algn="l">
              <a:spcBef>
                <a:spcPts val="0"/>
              </a:spcBef>
              <a:spcAft>
                <a:spcPts val="600"/>
              </a:spcAft>
              <a:buFont typeface="Arial" panose="020B0604020202020204" pitchFamily="34" charset="0"/>
              <a:buChar char="•"/>
            </a:pPr>
            <a:r>
              <a:rPr lang="en-US" sz="1800" dirty="0">
                <a:solidFill>
                  <a:schemeClr val="tx1"/>
                </a:solidFill>
              </a:rPr>
              <a:t>Task 3 = 4 months</a:t>
            </a:r>
          </a:p>
          <a:p>
            <a:pPr algn="l">
              <a:spcBef>
                <a:spcPts val="0"/>
              </a:spcBef>
              <a:spcAft>
                <a:spcPts val="600"/>
              </a:spcAft>
            </a:pPr>
            <a:endParaRPr lang="en-US" sz="1000" dirty="0">
              <a:solidFill>
                <a:schemeClr val="tx1"/>
              </a:solidFill>
            </a:endParaRPr>
          </a:p>
          <a:p>
            <a:pPr lvl="1" indent="-285750" algn="l">
              <a:spcBef>
                <a:spcPts val="0"/>
              </a:spcBef>
              <a:buFont typeface="Arial" panose="020B0604020202020204" pitchFamily="34" charset="0"/>
              <a:buChar char="•"/>
            </a:pPr>
            <a:endParaRPr lang="en-US" sz="1000" dirty="0">
              <a:solidFill>
                <a:schemeClr val="tx1"/>
              </a:solidFill>
            </a:endParaRPr>
          </a:p>
          <a:p>
            <a:pPr algn="l">
              <a:spcBef>
                <a:spcPts val="0"/>
              </a:spcBef>
              <a:spcAft>
                <a:spcPts val="600"/>
              </a:spcAft>
            </a:pPr>
            <a:endParaRPr lang="en-US" sz="1800" dirty="0">
              <a:solidFill>
                <a:schemeClr val="tx1"/>
              </a:solidFill>
            </a:endParaRPr>
          </a:p>
        </p:txBody>
      </p:sp>
      <p:sp>
        <p:nvSpPr>
          <p:cNvPr id="8" name="Text Box 1"/>
          <p:cNvSpPr txBox="1"/>
          <p:nvPr/>
        </p:nvSpPr>
        <p:spPr>
          <a:xfrm>
            <a:off x="7140130" y="426944"/>
            <a:ext cx="1762125" cy="323850"/>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algn="ctr">
              <a:lnSpc>
                <a:spcPct val="107000"/>
              </a:lnSpc>
              <a:spcBef>
                <a:spcPts val="0"/>
              </a:spcBef>
              <a:spcAft>
                <a:spcPts val="800"/>
              </a:spcAft>
            </a:pPr>
            <a:r>
              <a:rPr lang="en-US" sz="2000" b="1" dirty="0">
                <a:solidFill>
                  <a:srgbClr val="00B050"/>
                </a:solidFill>
                <a:effectLst/>
                <a:latin typeface="Calibri" panose="020F0502020204030204" pitchFamily="34" charset="0"/>
                <a:ea typeface="Calibri" panose="020F0502020204030204" pitchFamily="34" charset="0"/>
                <a:cs typeface="Times New Roman" panose="02020603050405020304" pitchFamily="18" charset="0"/>
              </a:rPr>
              <a:t>2019-29-WZ</a:t>
            </a:r>
            <a:endParaRPr lang="en-US" sz="2000" dirty="0">
              <a:solidFill>
                <a:srgbClr val="00B050"/>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7" name="Title 3">
            <a:extLst>
              <a:ext uri="{FF2B5EF4-FFF2-40B4-BE49-F238E27FC236}">
                <a16:creationId xmlns:a16="http://schemas.microsoft.com/office/drawing/2014/main" id="{5799F6FB-5EA2-4791-8EBC-EE028ED7C9F2}"/>
              </a:ext>
            </a:extLst>
          </p:cNvPr>
          <p:cNvSpPr>
            <a:spLocks noGrp="1"/>
          </p:cNvSpPr>
          <p:nvPr>
            <p:ph type="ctrTitle"/>
          </p:nvPr>
        </p:nvSpPr>
        <p:spPr>
          <a:xfrm>
            <a:off x="1425130" y="137102"/>
            <a:ext cx="5715000" cy="903534"/>
          </a:xfrm>
        </p:spPr>
        <p:txBody>
          <a:bodyPr/>
          <a:lstStyle/>
          <a:p>
            <a:pPr algn="l"/>
            <a:r>
              <a:rPr lang="en-US" sz="2400" b="1" dirty="0">
                <a:cs typeface="Times New Roman" panose="02020603050405020304" pitchFamily="18" charset="0"/>
              </a:rPr>
              <a:t>Portable Sign Supports for Aluminum Signs with Variation on Mounting Height</a:t>
            </a:r>
          </a:p>
        </p:txBody>
      </p:sp>
    </p:spTree>
    <p:extLst>
      <p:ext uri="{BB962C8B-B14F-4D97-AF65-F5344CB8AC3E}">
        <p14:creationId xmlns:p14="http://schemas.microsoft.com/office/powerpoint/2010/main" val="68504042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8346</TotalTime>
  <Words>2087</Words>
  <Application>Microsoft Office PowerPoint</Application>
  <PresentationFormat>On-screen Show (4:3)</PresentationFormat>
  <Paragraphs>253</Paragraphs>
  <Slides>21</Slides>
  <Notes>2</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21</vt:i4>
      </vt:variant>
    </vt:vector>
  </HeadingPairs>
  <TitlesOfParts>
    <vt:vector size="25" baseType="lpstr">
      <vt:lpstr>Times New Roman</vt:lpstr>
      <vt:lpstr>Arial</vt:lpstr>
      <vt:lpstr>Calibri</vt:lpstr>
      <vt:lpstr>Office Theme</vt:lpstr>
      <vt:lpstr>Testing Type III Barricades with Panels and Mounted Sign on Top</vt:lpstr>
      <vt:lpstr>Testing Type III Barricades with Panels and Mounted Sign on Top</vt:lpstr>
      <vt:lpstr>Testing Type III Barricades with Panels and Mounted Sign on Top</vt:lpstr>
      <vt:lpstr>Testing of category two sign and barricade systems and ballast guidelines</vt:lpstr>
      <vt:lpstr>PowerPoint Presentation</vt:lpstr>
      <vt:lpstr>Testing of category two sign and barricade systems and ballast guidelines</vt:lpstr>
      <vt:lpstr>Portable Sign Supports for Aluminum Signs with Variation on Mounting Height</vt:lpstr>
      <vt:lpstr>Portable Sign Supports for Aluminum Signs with Variation on Mounting Height</vt:lpstr>
      <vt:lpstr>Portable Sign Supports for Aluminum Signs with Variation on Mounting Height</vt:lpstr>
      <vt:lpstr>ITS Sensor Attachments for Smart Work Zones</vt:lpstr>
      <vt:lpstr>ITS Sensor Attachments for Smart Work Zones</vt:lpstr>
      <vt:lpstr>ITS Sensor Attachments for Smart Work Zones</vt:lpstr>
      <vt:lpstr>Generic Sign Cover for Variable Signs</vt:lpstr>
      <vt:lpstr>Generic Sign Cover for Variable Signs</vt:lpstr>
      <vt:lpstr>Generic Sign Cover for Variable Signs</vt:lpstr>
      <vt:lpstr>Effect of Commonly used Accessories Crashworthiness of Work Zone Category 1 and Category 2 Devices under MASH Testing.</vt:lpstr>
      <vt:lpstr>PowerPoint Presentation</vt:lpstr>
      <vt:lpstr>PowerPoint Presentation</vt:lpstr>
      <vt:lpstr>MASH TL-3 Evaluation of Global Warning Sign</vt:lpstr>
      <vt:lpstr>MASH TL-3 Evaluation of Global Warning Sign</vt:lpstr>
      <vt:lpstr>MASH TL-3 Evaluation of Global Warning Sign</vt:lpstr>
    </vt:vector>
  </TitlesOfParts>
  <Company>tti</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Silvestri Dobrovolny, Chiara</dc:creator>
  <cp:lastModifiedBy>Hirsch, Randall</cp:lastModifiedBy>
  <cp:revision>282</cp:revision>
  <dcterms:created xsi:type="dcterms:W3CDTF">2015-06-24T16:06:01Z</dcterms:created>
  <dcterms:modified xsi:type="dcterms:W3CDTF">2019-09-23T21:39:22Z</dcterms:modified>
</cp:coreProperties>
</file>