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5"/>
  </p:notesMasterIdLst>
  <p:sldIdLst>
    <p:sldId id="400" r:id="rId2"/>
    <p:sldId id="401" r:id="rId3"/>
    <p:sldId id="402" r:id="rId4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4" autoAdjust="0"/>
    <p:restoredTop sz="93606" autoAdjust="0"/>
  </p:normalViewPr>
  <p:slideViewPr>
    <p:cSldViewPr>
      <p:cViewPr varScale="1">
        <p:scale>
          <a:sx n="108" d="100"/>
          <a:sy n="108" d="100"/>
        </p:scale>
        <p:origin x="108" y="10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ikh, Nauman" userId="db65e69b-25ed-4131-bb97-6efc3dac82ca" providerId="ADAL" clId="{281BBF64-EFD4-4B03-A5F0-EBF9EC5E6BA8}"/>
    <pc:docChg chg="custSel delSld modSld">
      <pc:chgData name="Sheikh, Nauman" userId="db65e69b-25ed-4131-bb97-6efc3dac82ca" providerId="ADAL" clId="{281BBF64-EFD4-4B03-A5F0-EBF9EC5E6BA8}" dt="2020-10-20T00:44:54.615" v="451" actId="20577"/>
      <pc:docMkLst>
        <pc:docMk/>
      </pc:docMkLst>
      <pc:sldChg chg="modSp">
        <pc:chgData name="Sheikh, Nauman" userId="db65e69b-25ed-4131-bb97-6efc3dac82ca" providerId="ADAL" clId="{281BBF64-EFD4-4B03-A5F0-EBF9EC5E6BA8}" dt="2020-10-20T00:38:41.178" v="133" actId="1076"/>
        <pc:sldMkLst>
          <pc:docMk/>
          <pc:sldMk cId="738460111" sldId="400"/>
        </pc:sldMkLst>
        <pc:spChg chg="mod">
          <ac:chgData name="Sheikh, Nauman" userId="db65e69b-25ed-4131-bb97-6efc3dac82ca" providerId="ADAL" clId="{281BBF64-EFD4-4B03-A5F0-EBF9EC5E6BA8}" dt="2020-10-20T00:38:34.730" v="132" actId="6549"/>
          <ac:spMkLst>
            <pc:docMk/>
            <pc:sldMk cId="738460111" sldId="400"/>
            <ac:spMk id="6" creationId="{00000000-0000-0000-0000-000000000000}"/>
          </ac:spMkLst>
        </pc:spChg>
        <pc:spChg chg="mod">
          <ac:chgData name="Sheikh, Nauman" userId="db65e69b-25ed-4131-bb97-6efc3dac82ca" providerId="ADAL" clId="{281BBF64-EFD4-4B03-A5F0-EBF9EC5E6BA8}" dt="2020-10-20T00:38:41.178" v="133" actId="1076"/>
          <ac:spMkLst>
            <pc:docMk/>
            <pc:sldMk cId="738460111" sldId="400"/>
            <ac:spMk id="10" creationId="{00000000-0000-0000-0000-000000000000}"/>
          </ac:spMkLst>
        </pc:spChg>
      </pc:sldChg>
      <pc:sldChg chg="modSp">
        <pc:chgData name="Sheikh, Nauman" userId="db65e69b-25ed-4131-bb97-6efc3dac82ca" providerId="ADAL" clId="{281BBF64-EFD4-4B03-A5F0-EBF9EC5E6BA8}" dt="2020-10-20T00:43:01.780" v="373" actId="403"/>
        <pc:sldMkLst>
          <pc:docMk/>
          <pc:sldMk cId="1489318076" sldId="401"/>
        </pc:sldMkLst>
        <pc:spChg chg="mod">
          <ac:chgData name="Sheikh, Nauman" userId="db65e69b-25ed-4131-bb97-6efc3dac82ca" providerId="ADAL" clId="{281BBF64-EFD4-4B03-A5F0-EBF9EC5E6BA8}" dt="2020-10-20T00:43:01.780" v="373" actId="403"/>
          <ac:spMkLst>
            <pc:docMk/>
            <pc:sldMk cId="1489318076" sldId="401"/>
            <ac:spMk id="6" creationId="{00000000-0000-0000-0000-000000000000}"/>
          </ac:spMkLst>
        </pc:spChg>
      </pc:sldChg>
      <pc:sldChg chg="modSp">
        <pc:chgData name="Sheikh, Nauman" userId="db65e69b-25ed-4131-bb97-6efc3dac82ca" providerId="ADAL" clId="{281BBF64-EFD4-4B03-A5F0-EBF9EC5E6BA8}" dt="2020-10-20T00:44:54.615" v="451" actId="20577"/>
        <pc:sldMkLst>
          <pc:docMk/>
          <pc:sldMk cId="1064734084" sldId="402"/>
        </pc:sldMkLst>
        <pc:spChg chg="mod">
          <ac:chgData name="Sheikh, Nauman" userId="db65e69b-25ed-4131-bb97-6efc3dac82ca" providerId="ADAL" clId="{281BBF64-EFD4-4B03-A5F0-EBF9EC5E6BA8}" dt="2020-10-20T00:44:54.615" v="451" actId="20577"/>
          <ac:spMkLst>
            <pc:docMk/>
            <pc:sldMk cId="1064734084" sldId="402"/>
            <ac:spMk id="6" creationId="{00000000-0000-0000-0000-000000000000}"/>
          </ac:spMkLst>
        </pc:spChg>
      </pc:sldChg>
      <pc:sldChg chg="del">
        <pc:chgData name="Sheikh, Nauman" userId="db65e69b-25ed-4131-bb97-6efc3dac82ca" providerId="ADAL" clId="{281BBF64-EFD4-4B03-A5F0-EBF9EC5E6BA8}" dt="2020-10-20T00:35:14.537" v="1" actId="47"/>
        <pc:sldMkLst>
          <pc:docMk/>
          <pc:sldMk cId="2158363425" sldId="403"/>
        </pc:sldMkLst>
      </pc:sldChg>
      <pc:sldChg chg="del">
        <pc:chgData name="Sheikh, Nauman" userId="db65e69b-25ed-4131-bb97-6efc3dac82ca" providerId="ADAL" clId="{281BBF64-EFD4-4B03-A5F0-EBF9EC5E6BA8}" dt="2020-10-20T00:35:14.537" v="1" actId="47"/>
        <pc:sldMkLst>
          <pc:docMk/>
          <pc:sldMk cId="1399029633" sldId="404"/>
        </pc:sldMkLst>
      </pc:sldChg>
      <pc:sldChg chg="del">
        <pc:chgData name="Sheikh, Nauman" userId="db65e69b-25ed-4131-bb97-6efc3dac82ca" providerId="ADAL" clId="{281BBF64-EFD4-4B03-A5F0-EBF9EC5E6BA8}" dt="2020-10-20T00:35:14.537" v="1" actId="47"/>
        <pc:sldMkLst>
          <pc:docMk/>
          <pc:sldMk cId="4291267250" sldId="405"/>
        </pc:sldMkLst>
      </pc:sldChg>
      <pc:sldChg chg="del">
        <pc:chgData name="Sheikh, Nauman" userId="db65e69b-25ed-4131-bb97-6efc3dac82ca" providerId="ADAL" clId="{281BBF64-EFD4-4B03-A5F0-EBF9EC5E6BA8}" dt="2020-10-20T00:35:07.788" v="0" actId="47"/>
        <pc:sldMkLst>
          <pc:docMk/>
          <pc:sldMk cId="671198776" sldId="409"/>
        </pc:sldMkLst>
      </pc:sldChg>
      <pc:sldChg chg="del">
        <pc:chgData name="Sheikh, Nauman" userId="db65e69b-25ed-4131-bb97-6efc3dac82ca" providerId="ADAL" clId="{281BBF64-EFD4-4B03-A5F0-EBF9EC5E6BA8}" dt="2020-10-20T00:35:07.788" v="0" actId="47"/>
        <pc:sldMkLst>
          <pc:docMk/>
          <pc:sldMk cId="148421028" sldId="410"/>
        </pc:sldMkLst>
      </pc:sldChg>
      <pc:sldChg chg="del">
        <pc:chgData name="Sheikh, Nauman" userId="db65e69b-25ed-4131-bb97-6efc3dac82ca" providerId="ADAL" clId="{281BBF64-EFD4-4B03-A5F0-EBF9EC5E6BA8}" dt="2020-10-20T00:35:07.788" v="0" actId="47"/>
        <pc:sldMkLst>
          <pc:docMk/>
          <pc:sldMk cId="104825074" sldId="411"/>
        </pc:sldMkLst>
      </pc:sldChg>
    </pc:docChg>
  </pc:docChgLst>
  <pc:docChgLst>
    <pc:chgData name="Sheikh, Nauman" userId="db65e69b-25ed-4131-bb97-6efc3dac82ca" providerId="ADAL" clId="{78E8442A-71E0-40D3-9187-4E3175D80345}"/>
    <pc:docChg chg="delSld">
      <pc:chgData name="Sheikh, Nauman" userId="db65e69b-25ed-4131-bb97-6efc3dac82ca" providerId="ADAL" clId="{78E8442A-71E0-40D3-9187-4E3175D80345}" dt="2020-10-19T16:27:12.950" v="0" actId="47"/>
      <pc:docMkLst>
        <pc:docMk/>
      </pc:docMkLst>
      <pc:sldChg chg="del">
        <pc:chgData name="Sheikh, Nauman" userId="db65e69b-25ed-4131-bb97-6efc3dac82ca" providerId="ADAL" clId="{78E8442A-71E0-40D3-9187-4E3175D80345}" dt="2020-10-19T16:27:12.950" v="0" actId="47"/>
        <pc:sldMkLst>
          <pc:docMk/>
          <pc:sldMk cId="1613779842" sldId="390"/>
        </pc:sldMkLst>
      </pc:sldChg>
      <pc:sldChg chg="del">
        <pc:chgData name="Sheikh, Nauman" userId="db65e69b-25ed-4131-bb97-6efc3dac82ca" providerId="ADAL" clId="{78E8442A-71E0-40D3-9187-4E3175D80345}" dt="2020-10-19T16:27:12.950" v="0" actId="47"/>
        <pc:sldMkLst>
          <pc:docMk/>
          <pc:sldMk cId="1306726880" sldId="398"/>
        </pc:sldMkLst>
      </pc:sldChg>
      <pc:sldChg chg="del">
        <pc:chgData name="Sheikh, Nauman" userId="db65e69b-25ed-4131-bb97-6efc3dac82ca" providerId="ADAL" clId="{78E8442A-71E0-40D3-9187-4E3175D80345}" dt="2020-10-19T16:27:12.950" v="0" actId="47"/>
        <pc:sldMkLst>
          <pc:docMk/>
          <pc:sldMk cId="2879097234" sldId="399"/>
        </pc:sldMkLst>
      </pc:sldChg>
      <pc:sldChg chg="del">
        <pc:chgData name="Sheikh, Nauman" userId="db65e69b-25ed-4131-bb97-6efc3dac82ca" providerId="ADAL" clId="{78E8442A-71E0-40D3-9187-4E3175D80345}" dt="2020-10-19T16:27:12.950" v="0" actId="47"/>
        <pc:sldMkLst>
          <pc:docMk/>
          <pc:sldMk cId="1169026187" sldId="406"/>
        </pc:sldMkLst>
      </pc:sldChg>
      <pc:sldChg chg="del">
        <pc:chgData name="Sheikh, Nauman" userId="db65e69b-25ed-4131-bb97-6efc3dac82ca" providerId="ADAL" clId="{78E8442A-71E0-40D3-9187-4E3175D80345}" dt="2020-10-19T16:27:12.950" v="0" actId="47"/>
        <pc:sldMkLst>
          <pc:docMk/>
          <pc:sldMk cId="1944091130" sldId="407"/>
        </pc:sldMkLst>
      </pc:sldChg>
      <pc:sldChg chg="del">
        <pc:chgData name="Sheikh, Nauman" userId="db65e69b-25ed-4131-bb97-6efc3dac82ca" providerId="ADAL" clId="{78E8442A-71E0-40D3-9187-4E3175D80345}" dt="2020-10-19T16:27:12.950" v="0" actId="47"/>
        <pc:sldMkLst>
          <pc:docMk/>
          <pc:sldMk cId="785939156" sldId="408"/>
        </pc:sldMkLst>
      </pc:sldChg>
      <pc:sldChg chg="del">
        <pc:chgData name="Sheikh, Nauman" userId="db65e69b-25ed-4131-bb97-6efc3dac82ca" providerId="ADAL" clId="{78E8442A-71E0-40D3-9187-4E3175D80345}" dt="2020-10-19T16:27:12.950" v="0" actId="47"/>
        <pc:sldMkLst>
          <pc:docMk/>
          <pc:sldMk cId="1246552639" sldId="412"/>
        </pc:sldMkLst>
      </pc:sldChg>
      <pc:sldChg chg="del">
        <pc:chgData name="Sheikh, Nauman" userId="db65e69b-25ed-4131-bb97-6efc3dac82ca" providerId="ADAL" clId="{78E8442A-71E0-40D3-9187-4E3175D80345}" dt="2020-10-19T16:27:12.950" v="0" actId="47"/>
        <pc:sldMkLst>
          <pc:docMk/>
          <pc:sldMk cId="3486491022" sldId="413"/>
        </pc:sldMkLst>
      </pc:sldChg>
      <pc:sldChg chg="del">
        <pc:chgData name="Sheikh, Nauman" userId="db65e69b-25ed-4131-bb97-6efc3dac82ca" providerId="ADAL" clId="{78E8442A-71E0-40D3-9187-4E3175D80345}" dt="2020-10-19T16:27:12.950" v="0" actId="47"/>
        <pc:sldMkLst>
          <pc:docMk/>
          <pc:sldMk cId="2395803110" sldId="414"/>
        </pc:sldMkLst>
      </pc:sldChg>
      <pc:sldChg chg="del">
        <pc:chgData name="Sheikh, Nauman" userId="db65e69b-25ed-4131-bb97-6efc3dac82ca" providerId="ADAL" clId="{78E8442A-71E0-40D3-9187-4E3175D80345}" dt="2020-10-19T16:27:12.950" v="0" actId="47"/>
        <pc:sldMkLst>
          <pc:docMk/>
          <pc:sldMk cId="1836190031" sldId="415"/>
        </pc:sldMkLst>
      </pc:sldChg>
      <pc:sldChg chg="del">
        <pc:chgData name="Sheikh, Nauman" userId="db65e69b-25ed-4131-bb97-6efc3dac82ca" providerId="ADAL" clId="{78E8442A-71E0-40D3-9187-4E3175D80345}" dt="2020-10-19T16:27:12.950" v="0" actId="47"/>
        <pc:sldMkLst>
          <pc:docMk/>
          <pc:sldMk cId="4224234111" sldId="416"/>
        </pc:sldMkLst>
      </pc:sldChg>
      <pc:sldChg chg="del">
        <pc:chgData name="Sheikh, Nauman" userId="db65e69b-25ed-4131-bb97-6efc3dac82ca" providerId="ADAL" clId="{78E8442A-71E0-40D3-9187-4E3175D80345}" dt="2020-10-19T16:27:12.950" v="0" actId="47"/>
        <pc:sldMkLst>
          <pc:docMk/>
          <pc:sldMk cId="201177328" sldId="41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6B8FD-8D78-4872-BDBB-70C135407DD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FCCD6-D41A-4ED8-8045-4ED6CB792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46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AC36D-A405-452E-92A9-4035D68160BB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F02A-64A2-4BA5-A1F2-A6EB0134B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2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90600" y="-800986"/>
            <a:ext cx="7442284" cy="90766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AC36D-A405-452E-92A9-4035D68160BB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F02A-64A2-4BA5-A1F2-A6EB0134B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37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AC36D-A405-452E-92A9-4035D68160BB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F02A-64A2-4BA5-A1F2-A6EB0134B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"/>
            <a:ext cx="7543800" cy="9144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AC36D-A405-452E-92A9-4035D68160BB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F02A-64A2-4BA5-A1F2-A6EB0134B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2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393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90600" y="-800986"/>
            <a:ext cx="7442284" cy="90766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AC36D-A405-452E-92A9-4035D68160BB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F02A-64A2-4BA5-A1F2-A6EB0134B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2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90600" y="-800986"/>
            <a:ext cx="7442284" cy="90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AC36D-A405-452E-92A9-4035D68160BB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F02A-64A2-4BA5-A1F2-A6EB0134B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6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90600" y="-800986"/>
            <a:ext cx="7442284" cy="90766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AC36D-A405-452E-92A9-4035D68160BB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F02A-64A2-4BA5-A1F2-A6EB0134B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907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AC36D-A405-452E-92A9-4035D68160BB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F02A-64A2-4BA5-A1F2-A6EB0134B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9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AC36D-A405-452E-92A9-4035D68160BB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F02A-64A2-4BA5-A1F2-A6EB0134B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6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50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2F02A-64A2-4BA5-A1F2-A6EB0134B1AF}" type="slidenum">
              <a:rPr lang="en-US" smtClean="0"/>
              <a:t>‹#›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6287169"/>
            <a:ext cx="1905000" cy="49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60" t="-189" r="199" b="189"/>
          <a:stretch/>
        </p:blipFill>
        <p:spPr bwMode="auto">
          <a:xfrm>
            <a:off x="4248061" y="6126480"/>
            <a:ext cx="4895939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620485" cy="21336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50000">
                <a:srgbClr val="FF9900"/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213360"/>
            <a:ext cx="1240972" cy="21336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0" y="426720"/>
            <a:ext cx="1034143" cy="213360"/>
          </a:xfrm>
          <a:prstGeom prst="rect">
            <a:avLst/>
          </a:prstGeom>
          <a:gradFill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0" y="640080"/>
            <a:ext cx="1447800" cy="213360"/>
          </a:xfrm>
          <a:prstGeom prst="rect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0" y="853440"/>
            <a:ext cx="723900" cy="213360"/>
          </a:xfrm>
          <a:prstGeom prst="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 userDrawn="1"/>
        </p:nvSpPr>
        <p:spPr>
          <a:xfrm>
            <a:off x="0" y="1066800"/>
            <a:ext cx="8686800" cy="45719"/>
          </a:xfrm>
          <a:prstGeom prst="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 userDrawn="1"/>
        </p:nvSpPr>
        <p:spPr>
          <a:xfrm rot="10800000">
            <a:off x="723899" y="6126478"/>
            <a:ext cx="7919357" cy="45719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tx1">
                  <a:lumMod val="75000"/>
                  <a:lumOff val="2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1" descr="roadsafety_logo.gif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133600" y="6263640"/>
            <a:ext cx="1851983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228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73154" y="137102"/>
            <a:ext cx="5486400" cy="761999"/>
          </a:xfrm>
        </p:spPr>
        <p:txBody>
          <a:bodyPr/>
          <a:lstStyle/>
          <a:p>
            <a:pPr algn="l"/>
            <a:r>
              <a:rPr lang="en-US" sz="2400" b="1" dirty="0">
                <a:cs typeface="Times New Roman" panose="02020603050405020304" pitchFamily="18" charset="0"/>
              </a:rPr>
              <a:t>Shallowest Embedment or Footing for CIP Median Barrier at MASH TL-5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3943" y="1040636"/>
            <a:ext cx="8467725" cy="422116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PS Developers 	</a:t>
            </a:r>
            <a:r>
              <a:rPr lang="en-US" sz="2000" dirty="0">
                <a:solidFill>
                  <a:schemeClr val="tx1"/>
                </a:solidFill>
              </a:rPr>
              <a:t>Jim Danila, MA </a:t>
            </a:r>
            <a:endParaRPr lang="en-US" sz="20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Project Synopsis</a:t>
            </a:r>
          </a:p>
          <a:p>
            <a:pPr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Develop a design for a minimum embedment depth in </a:t>
            </a:r>
            <a:r>
              <a:rPr lang="en-US" sz="1800" dirty="0" err="1">
                <a:solidFill>
                  <a:schemeClr val="tx1"/>
                </a:solidFill>
              </a:rPr>
              <a:t>ACP</a:t>
            </a:r>
            <a:r>
              <a:rPr lang="en-US" sz="1800" dirty="0">
                <a:solidFill>
                  <a:schemeClr val="tx1"/>
                </a:solidFill>
              </a:rPr>
              <a:t> and/or the minimum footing dimensions required for a TL-5 concrete median barrier.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Project Goal(s)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Develop a design for minimum segment length and embedment of concrete median barrier in ACP for MASH TL-5 criteria</a:t>
            </a:r>
          </a:p>
        </p:txBody>
      </p:sp>
      <p:sp>
        <p:nvSpPr>
          <p:cNvPr id="8" name="Text Box 1"/>
          <p:cNvSpPr txBox="1"/>
          <p:nvPr/>
        </p:nvSpPr>
        <p:spPr>
          <a:xfrm>
            <a:off x="6934200" y="438150"/>
            <a:ext cx="1762125" cy="3238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2019-08-LCB</a:t>
            </a:r>
            <a:endParaRPr lang="en-US" sz="20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52488" y="3464511"/>
            <a:ext cx="8422383" cy="263447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Project Background</a:t>
            </a:r>
          </a:p>
          <a:p>
            <a:pPr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MASH TL-5 single slope median barrier typically has a continuous shallow footing or deep end footings</a:t>
            </a:r>
          </a:p>
          <a:p>
            <a:pPr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These footings are sometime impractical due to buried utilities or bridge footings</a:t>
            </a:r>
          </a:p>
          <a:p>
            <a:pPr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TTI has recently performed work on high-containment barriers</a:t>
            </a:r>
          </a:p>
          <a:p>
            <a:pPr lvl="2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MASH Test 4-12 with 40 ft long SSB keyed into 1-inch asphalt</a:t>
            </a:r>
          </a:p>
          <a:p>
            <a:pPr lvl="2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MASH Test 4-12 with 70 ft long SSB keyed into 1-inch asphalt</a:t>
            </a:r>
          </a:p>
          <a:p>
            <a:pPr lvl="2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TxDOT Project 0-6948, structurally independent foundations for 54-inch single slope barrier</a:t>
            </a:r>
          </a:p>
        </p:txBody>
      </p:sp>
    </p:spTree>
    <p:extLst>
      <p:ext uri="{BB962C8B-B14F-4D97-AF65-F5344CB8AC3E}">
        <p14:creationId xmlns:p14="http://schemas.microsoft.com/office/powerpoint/2010/main" val="73846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73154" y="137102"/>
            <a:ext cx="5486400" cy="761999"/>
          </a:xfrm>
        </p:spPr>
        <p:txBody>
          <a:bodyPr/>
          <a:lstStyle/>
          <a:p>
            <a:pPr algn="l"/>
            <a:r>
              <a:rPr lang="en-US" sz="2400" b="1" dirty="0">
                <a:cs typeface="Times New Roman" panose="02020603050405020304" pitchFamily="18" charset="0"/>
              </a:rPr>
              <a:t>Shallowest Embedment or Footing for CIP Median Barrier at MASH TL-5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1219200"/>
            <a:ext cx="8467725" cy="422116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Proposed Work Plan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Task 1: Simulation Analysis</a:t>
            </a:r>
          </a:p>
          <a:p>
            <a:pPr marL="742950" lvl="1" indent="-28575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Develop model of barrier keyed into asphalt &amp; perform MASH Test 5-12 impact simulations</a:t>
            </a:r>
          </a:p>
          <a:p>
            <a:pPr marL="742950" lvl="1" indent="-28575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Determine minimum barrier segment depth and length and final design for testing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Task 2: Static Testing</a:t>
            </a:r>
          </a:p>
          <a:p>
            <a:pPr marL="742950" lvl="1" indent="-28575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Perform small scale static pull tests to determine force-deflection response of various thicknesses of ACP</a:t>
            </a:r>
          </a:p>
          <a:p>
            <a:pPr marL="742950" lvl="1" indent="-28575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These results will be used in calibrating simulations models under Task 1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Task 3: Construction of Test Installation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Task 4: Testing and Reporting </a:t>
            </a:r>
          </a:p>
          <a:p>
            <a:pPr marL="742950" lvl="1" indent="-28575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Perform MASH Test 5-12 with tractor-van trailer</a:t>
            </a:r>
            <a:endParaRPr lang="en-US" sz="1400" dirty="0">
              <a:solidFill>
                <a:schemeClr val="tx1"/>
              </a:solidFill>
            </a:endParaRPr>
          </a:p>
          <a:p>
            <a:pPr marL="742950" lvl="1" indent="-28575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Prepare Final Report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Deliverables 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Final report and engineering drawings</a:t>
            </a:r>
          </a:p>
          <a:p>
            <a:pPr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Text Box 1"/>
          <p:cNvSpPr txBox="1"/>
          <p:nvPr/>
        </p:nvSpPr>
        <p:spPr>
          <a:xfrm>
            <a:off x="6934200" y="438150"/>
            <a:ext cx="1762125" cy="3238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2019-08-LCB</a:t>
            </a:r>
            <a:endParaRPr lang="en-US" sz="20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318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73154" y="137102"/>
            <a:ext cx="5486400" cy="761999"/>
          </a:xfrm>
        </p:spPr>
        <p:txBody>
          <a:bodyPr/>
          <a:lstStyle/>
          <a:p>
            <a:pPr algn="l"/>
            <a:r>
              <a:rPr lang="en-US" sz="2400" b="1" dirty="0">
                <a:cs typeface="Times New Roman" panose="02020603050405020304" pitchFamily="18" charset="0"/>
              </a:rPr>
              <a:t>Shallowest Embedment or Footing for CIP Median Barrier at MASH TL-5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1219200"/>
            <a:ext cx="8467725" cy="422116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Urgency and Expected Benefit</a:t>
            </a:r>
          </a:p>
          <a:p>
            <a:pPr marL="285750" lvl="0" indent="-28575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With the release of NCHRP Report 892, TL-5 pier protection is likely to be a more commonly used design component</a:t>
            </a:r>
          </a:p>
          <a:p>
            <a:pPr marL="285750" lvl="0" indent="-28575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Reducing or eliminating some or all of the footing required for a TL-5 concrete barrier design will have an immediate cost reduction benefit.</a:t>
            </a:r>
          </a:p>
          <a:p>
            <a:pPr lvl="0" algn="l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Funding</a:t>
            </a:r>
          </a:p>
          <a:p>
            <a:pPr marL="285750" lvl="0" indent="-28575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Task 1 – Simulation Analysis		$55,679</a:t>
            </a:r>
          </a:p>
          <a:p>
            <a:pPr marL="285750" lvl="0" indent="-28575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Task 2 – Static Testing			$21,648</a:t>
            </a:r>
          </a:p>
          <a:p>
            <a:pPr marL="285750" lvl="0" indent="-28575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Task 3 – Construction			$107,966</a:t>
            </a:r>
          </a:p>
          <a:p>
            <a:pPr marL="285750" lvl="0" indent="-28575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Task 3 – Testing and Reporting		</a:t>
            </a:r>
            <a:r>
              <a:rPr lang="en-US" sz="1800">
                <a:solidFill>
                  <a:prstClr val="black"/>
                </a:solidFill>
              </a:rPr>
              <a:t>$51,861</a:t>
            </a:r>
            <a:endParaRPr lang="en-US" sz="1800" dirty="0">
              <a:solidFill>
                <a:prstClr val="black"/>
              </a:solidFill>
            </a:endParaRPr>
          </a:p>
          <a:p>
            <a:pPr lvl="0" algn="l">
              <a:spcBef>
                <a:spcPts val="0"/>
              </a:spcBef>
              <a:spcAft>
                <a:spcPts val="600"/>
              </a:spcAft>
            </a:pPr>
            <a:r>
              <a:rPr lang="en-US" sz="1800" b="1" dirty="0">
                <a:solidFill>
                  <a:prstClr val="black"/>
                </a:solidFill>
              </a:rPr>
              <a:t>				TOTAL	$237,154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Research Period 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12 months</a:t>
            </a:r>
            <a:endParaRPr lang="en-US" sz="1000" dirty="0">
              <a:solidFill>
                <a:schemeClr val="tx1"/>
              </a:solidFill>
            </a:endParaRPr>
          </a:p>
          <a:p>
            <a:pPr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Text Box 1"/>
          <p:cNvSpPr txBox="1"/>
          <p:nvPr/>
        </p:nvSpPr>
        <p:spPr>
          <a:xfrm>
            <a:off x="6934200" y="438150"/>
            <a:ext cx="1762125" cy="3238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2019-08-LCB</a:t>
            </a:r>
            <a:endParaRPr lang="en-US" sz="20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734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8345</TotalTime>
  <Words>262</Words>
  <Application>Microsoft Office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Shallowest Embedment or Footing for CIP Median Barrier at MASH TL-5</vt:lpstr>
      <vt:lpstr>Shallowest Embedment or Footing for CIP Median Barrier at MASH TL-5</vt:lpstr>
      <vt:lpstr>Shallowest Embedment or Footing for CIP Median Barrier at MASH TL-5</vt:lpstr>
    </vt:vector>
  </TitlesOfParts>
  <Company>tti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Silvestri Dobrovolny, Chiara</dc:creator>
  <cp:lastModifiedBy>Sheikh, Nauman</cp:lastModifiedBy>
  <cp:revision>278</cp:revision>
  <dcterms:created xsi:type="dcterms:W3CDTF">2015-06-24T16:06:01Z</dcterms:created>
  <dcterms:modified xsi:type="dcterms:W3CDTF">2020-10-20T00:45:01Z</dcterms:modified>
</cp:coreProperties>
</file>