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390" r:id="rId2"/>
    <p:sldId id="398" r:id="rId3"/>
    <p:sldId id="399" r:id="rId4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4" autoAdjust="0"/>
    <p:restoredTop sz="93606" autoAdjust="0"/>
  </p:normalViewPr>
  <p:slideViewPr>
    <p:cSldViewPr>
      <p:cViewPr varScale="1">
        <p:scale>
          <a:sx n="115" d="100"/>
          <a:sy n="115" d="100"/>
        </p:scale>
        <p:origin x="8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E26B8FD-8D78-4872-BDBB-70C135407DD3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FFCCD6-D41A-4ED8-8045-4ED6CB792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46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Flattest effective backslope; a threshold backslope for requiring area free of fixed objects behind the terminal; and investigate whether there is a limit for backslope steepness.  </a:t>
            </a:r>
          </a:p>
          <a:p>
            <a:pPr defTabSz="931774">
              <a:defRPr/>
            </a:pPr>
            <a:r>
              <a:rPr lang="en-US" dirty="0"/>
              <a:t>Ditch configurations vary: the foreslope is flatter than 4:1; foreslope of the ditch is wider than 6 feet; the backslope varies from 2:1; or the ditch is flat-bottomed</a:t>
            </a:r>
          </a:p>
          <a:p>
            <a:pPr defTabSz="931774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CCD6-D41A-4ED8-8045-4ED6CB7924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84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AC36D-A405-452E-92A9-4035D68160B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0600" y="-800986"/>
            <a:ext cx="7442284" cy="9076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AC36D-A405-452E-92A9-4035D68160B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37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AC36D-A405-452E-92A9-4035D68160B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8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75438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AC36D-A405-452E-92A9-4035D68160B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2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393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0600" y="-800986"/>
            <a:ext cx="7442284" cy="9076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AC36D-A405-452E-92A9-4035D68160B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2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0600" y="-800986"/>
            <a:ext cx="7442284" cy="907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AC36D-A405-452E-92A9-4035D68160B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6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0600" y="-800986"/>
            <a:ext cx="7442284" cy="9076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AC36D-A405-452E-92A9-4035D68160B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078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AC36D-A405-452E-92A9-4035D68160B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9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9AC36D-A405-452E-92A9-4035D68160B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6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2F02A-64A2-4BA5-A1F2-A6EB0134B1AF}" type="slidenum">
              <a:rPr lang="en-US" smtClean="0"/>
              <a:t>‹#›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6287169"/>
            <a:ext cx="1905000" cy="49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0" t="-189" r="199" b="189"/>
          <a:stretch/>
        </p:blipFill>
        <p:spPr bwMode="auto">
          <a:xfrm>
            <a:off x="4248061" y="6126480"/>
            <a:ext cx="4895939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620485" cy="21336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rgbClr val="FF9900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213360"/>
            <a:ext cx="1240972" cy="213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426720"/>
            <a:ext cx="1034143" cy="21336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640080"/>
            <a:ext cx="1447800" cy="213360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853440"/>
            <a:ext cx="723900" cy="21336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1066800"/>
            <a:ext cx="8686800" cy="45719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 userDrawn="1"/>
        </p:nvSpPr>
        <p:spPr>
          <a:xfrm rot="10800000">
            <a:off x="723899" y="6126478"/>
            <a:ext cx="7919357" cy="45719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1" descr="roadsafety_logo.gif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33600" y="6263640"/>
            <a:ext cx="1851983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228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73153" y="137102"/>
            <a:ext cx="6923171" cy="761999"/>
          </a:xfrm>
        </p:spPr>
        <p:txBody>
          <a:bodyPr/>
          <a:lstStyle/>
          <a:p>
            <a:pPr algn="l"/>
            <a:r>
              <a:rPr lang="en-US" sz="2400" b="1" dirty="0">
                <a:cs typeface="Times New Roman" panose="02020603050405020304" pitchFamily="18" charset="0"/>
              </a:rPr>
              <a:t>BIB Terminal Variations in Foreslope/Backslope/Ditch Configurations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73943" y="1140823"/>
            <a:ext cx="8467725" cy="495517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schemeClr val="tx1"/>
                </a:solidFill>
              </a:rPr>
              <a:t>PS </a:t>
            </a:r>
            <a:r>
              <a:rPr lang="en-US" sz="1800" b="1" dirty="0" smtClean="0">
                <a:solidFill>
                  <a:schemeClr val="tx1"/>
                </a:solidFill>
              </a:rPr>
              <a:t>Developers: </a:t>
            </a:r>
            <a:r>
              <a:rPr lang="en-US" sz="1800" dirty="0" smtClean="0">
                <a:solidFill>
                  <a:schemeClr val="tx1"/>
                </a:solidFill>
              </a:rPr>
              <a:t>Jeff (AK); Christopher (OR), Josh (CO), Fil (IL)</a:t>
            </a:r>
            <a:endParaRPr lang="en-US" sz="18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schemeClr val="tx1"/>
                </a:solidFill>
              </a:rPr>
              <a:t>Project Synopsis</a:t>
            </a: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Evaluate range of BIB ditch configurations (site variations from crash tested conditions), producing acceptable results under MASH conditions.</a:t>
            </a:r>
            <a:endParaRPr lang="en-US" sz="1600" dirty="0">
              <a:solidFill>
                <a:schemeClr val="tx1"/>
              </a:solidFill>
            </a:endParaRP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schemeClr val="tx1"/>
                </a:solidFill>
              </a:rPr>
              <a:t>Project Goal(s)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</a:rPr>
              <a:t>Consider variations from crash tested configuration </a:t>
            </a:r>
            <a:r>
              <a:rPr lang="en-US" sz="1600" dirty="0" smtClean="0">
                <a:solidFill>
                  <a:schemeClr val="tx1"/>
                </a:solidFill>
              </a:rPr>
              <a:t>to establish acceptable design alternatives, for varying ditch configurations, including:</a:t>
            </a:r>
            <a:endParaRPr lang="en-US" sz="1600" dirty="0">
              <a:solidFill>
                <a:schemeClr val="tx1"/>
              </a:solidFill>
            </a:endParaRPr>
          </a:p>
          <a:p>
            <a:pPr marL="457200" indent="-288925" algn="l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•   BIB terminal may be installed on </a:t>
            </a:r>
            <a:r>
              <a:rPr lang="en-US" sz="1600" dirty="0" err="1" smtClean="0">
                <a:solidFill>
                  <a:schemeClr val="tx1"/>
                </a:solidFill>
              </a:rPr>
              <a:t>foreslope</a:t>
            </a:r>
            <a:r>
              <a:rPr lang="en-US" sz="1600" dirty="0" smtClean="0">
                <a:solidFill>
                  <a:schemeClr val="tx1"/>
                </a:solidFill>
              </a:rPr>
              <a:t> flatter than 4:1;  </a:t>
            </a:r>
            <a:endParaRPr lang="en-US" sz="1600" dirty="0">
              <a:solidFill>
                <a:schemeClr val="tx1"/>
              </a:solidFill>
            </a:endParaRPr>
          </a:p>
          <a:p>
            <a:pPr marL="457200" indent="-288925" algn="l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•   Flattest </a:t>
            </a:r>
            <a:r>
              <a:rPr lang="en-US" sz="1600" dirty="0">
                <a:solidFill>
                  <a:schemeClr val="tx1"/>
                </a:solidFill>
              </a:rPr>
              <a:t>effective backslope; </a:t>
            </a:r>
            <a:r>
              <a:rPr lang="en-US" sz="1600" dirty="0" smtClean="0">
                <a:solidFill>
                  <a:schemeClr val="tx1"/>
                </a:solidFill>
              </a:rPr>
              <a:t>investigate </a:t>
            </a:r>
            <a:r>
              <a:rPr lang="en-US" sz="1600" dirty="0">
                <a:solidFill>
                  <a:schemeClr val="tx1"/>
                </a:solidFill>
              </a:rPr>
              <a:t>whether there is a limit for backslope </a:t>
            </a:r>
            <a:r>
              <a:rPr lang="en-US" sz="1600" dirty="0" smtClean="0">
                <a:solidFill>
                  <a:schemeClr val="tx1"/>
                </a:solidFill>
              </a:rPr>
              <a:t>steepness;  </a:t>
            </a:r>
            <a:endParaRPr lang="en-US" sz="1600" dirty="0">
              <a:solidFill>
                <a:schemeClr val="tx1"/>
              </a:solidFill>
            </a:endParaRPr>
          </a:p>
          <a:p>
            <a:pPr marL="457200" indent="-288925" algn="l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•   BIB </a:t>
            </a:r>
            <a:r>
              <a:rPr lang="en-US" sz="1600" dirty="0">
                <a:solidFill>
                  <a:schemeClr val="tx1"/>
                </a:solidFill>
              </a:rPr>
              <a:t>terminal may be installed in flat-bottomed </a:t>
            </a:r>
            <a:r>
              <a:rPr lang="en-US" sz="1600" dirty="0" smtClean="0">
                <a:solidFill>
                  <a:schemeClr val="tx1"/>
                </a:solidFill>
              </a:rPr>
              <a:t>ditches;  </a:t>
            </a:r>
            <a:endParaRPr lang="en-US" sz="16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1559" b="1242"/>
          <a:stretch/>
        </p:blipFill>
        <p:spPr>
          <a:xfrm>
            <a:off x="5547146" y="4343400"/>
            <a:ext cx="3152976" cy="172051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8" name="Text Box 1"/>
          <p:cNvSpPr txBox="1"/>
          <p:nvPr/>
        </p:nvSpPr>
        <p:spPr>
          <a:xfrm>
            <a:off x="6934200" y="609600"/>
            <a:ext cx="1762125" cy="323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2019-17-LSRB</a:t>
            </a:r>
            <a:endParaRPr lang="en-US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49881" y="4724400"/>
            <a:ext cx="5255720" cy="103467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schemeClr val="tx1"/>
                </a:solidFill>
              </a:rPr>
              <a:t>Project Background</a:t>
            </a: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MASH crash test: </a:t>
            </a:r>
            <a:r>
              <a:rPr lang="en-US" sz="1600" dirty="0">
                <a:solidFill>
                  <a:schemeClr val="tx1"/>
                </a:solidFill>
              </a:rPr>
              <a:t>4:1 Foreslope/ 2:1 Backslope/ V-Ditch, </a:t>
            </a:r>
            <a:r>
              <a:rPr lang="en-US" sz="1600" dirty="0" smtClean="0">
                <a:solidFill>
                  <a:schemeClr val="tx1"/>
                </a:solidFill>
              </a:rPr>
              <a:t>TTI </a:t>
            </a:r>
            <a:r>
              <a:rPr lang="en-US" sz="1600" dirty="0">
                <a:solidFill>
                  <a:schemeClr val="tx1"/>
                </a:solidFill>
              </a:rPr>
              <a:t>project 608431, tests 3-34, 3-35</a:t>
            </a:r>
          </a:p>
        </p:txBody>
      </p:sp>
    </p:spTree>
    <p:extLst>
      <p:ext uri="{BB962C8B-B14F-4D97-AF65-F5344CB8AC3E}">
        <p14:creationId xmlns:p14="http://schemas.microsoft.com/office/powerpoint/2010/main" val="1613779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8763000" cy="42211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Proposed Work Plan</a:t>
            </a:r>
          </a:p>
          <a:p>
            <a:pPr marL="285750" indent="-285750" algn="l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</a:rPr>
              <a:t>Task 1. DOT Members Survey.</a:t>
            </a:r>
          </a:p>
          <a:p>
            <a:pPr marL="288925" algn="l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</a:rPr>
              <a:t>Identify </a:t>
            </a:r>
            <a:r>
              <a:rPr lang="en-US" sz="1600" dirty="0" smtClean="0">
                <a:solidFill>
                  <a:schemeClr val="tx1"/>
                </a:solidFill>
              </a:rPr>
              <a:t>common </a:t>
            </a:r>
            <a:r>
              <a:rPr lang="en-US" sz="1600" dirty="0">
                <a:solidFill>
                  <a:schemeClr val="tx1"/>
                </a:solidFill>
              </a:rPr>
              <a:t>applicable ranges with respect to </a:t>
            </a:r>
            <a:r>
              <a:rPr lang="en-US" sz="1600" dirty="0" smtClean="0">
                <a:solidFill>
                  <a:schemeClr val="tx1"/>
                </a:solidFill>
              </a:rPr>
              <a:t>research </a:t>
            </a:r>
            <a:r>
              <a:rPr lang="en-US" sz="1600" dirty="0">
                <a:solidFill>
                  <a:schemeClr val="tx1"/>
                </a:solidFill>
              </a:rPr>
              <a:t>parameters </a:t>
            </a:r>
            <a:r>
              <a:rPr lang="en-US" sz="1600" dirty="0" smtClean="0">
                <a:solidFill>
                  <a:schemeClr val="tx1"/>
                </a:solidFill>
              </a:rPr>
              <a:t>in </a:t>
            </a:r>
            <a:r>
              <a:rPr lang="en-US" sz="1600" dirty="0">
                <a:solidFill>
                  <a:schemeClr val="tx1"/>
                </a:solidFill>
              </a:rPr>
              <a:t>use (and needed) by </a:t>
            </a:r>
            <a:r>
              <a:rPr lang="en-US" sz="1600" dirty="0" smtClean="0">
                <a:solidFill>
                  <a:schemeClr val="tx1"/>
                </a:solidFill>
              </a:rPr>
              <a:t>DOT Members (degree </a:t>
            </a:r>
            <a:r>
              <a:rPr lang="en-US" sz="1600" dirty="0">
                <a:solidFill>
                  <a:schemeClr val="tx1"/>
                </a:solidFill>
              </a:rPr>
              <a:t>of backslope, type of ditch configuration, ditch width, rubrail /no </a:t>
            </a:r>
            <a:r>
              <a:rPr lang="en-US" sz="1600" dirty="0" smtClean="0">
                <a:solidFill>
                  <a:schemeClr val="tx1"/>
                </a:solidFill>
              </a:rPr>
              <a:t>rubrail) 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100" dirty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</a:rPr>
              <a:t>Task 2. Engineering Analysis and Finite Element Investigation.</a:t>
            </a:r>
          </a:p>
          <a:p>
            <a:pPr marL="288925" algn="l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</a:rPr>
              <a:t>Conduct engineering analysis to identify most critical cases based on Task 1 results.</a:t>
            </a:r>
          </a:p>
          <a:p>
            <a:pPr marL="288925" algn="l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</a:rPr>
              <a:t>Conduct </a:t>
            </a:r>
            <a:r>
              <a:rPr lang="en-US" sz="1600" dirty="0" smtClean="0">
                <a:solidFill>
                  <a:schemeClr val="tx1"/>
                </a:solidFill>
              </a:rPr>
              <a:t>FE computer </a:t>
            </a:r>
            <a:r>
              <a:rPr lang="en-US" sz="1600" dirty="0">
                <a:solidFill>
                  <a:schemeClr val="tx1"/>
                </a:solidFill>
              </a:rPr>
              <a:t>simulations to investigate </a:t>
            </a:r>
            <a:r>
              <a:rPr lang="en-US" sz="1600" dirty="0" smtClean="0">
                <a:solidFill>
                  <a:schemeClr val="tx1"/>
                </a:solidFill>
              </a:rPr>
              <a:t>critical </a:t>
            </a:r>
            <a:r>
              <a:rPr lang="en-US" sz="1600" dirty="0">
                <a:solidFill>
                  <a:schemeClr val="tx1"/>
                </a:solidFill>
              </a:rPr>
              <a:t>cases </a:t>
            </a:r>
            <a:r>
              <a:rPr lang="en-US" sz="1600" dirty="0" smtClean="0">
                <a:solidFill>
                  <a:schemeClr val="tx1"/>
                </a:solidFill>
              </a:rPr>
              <a:t>for </a:t>
            </a:r>
            <a:r>
              <a:rPr lang="en-US" sz="1600" dirty="0">
                <a:solidFill>
                  <a:schemeClr val="tx1"/>
                </a:solidFill>
              </a:rPr>
              <a:t>system </a:t>
            </a:r>
            <a:r>
              <a:rPr lang="en-US" sz="1600" dirty="0" smtClean="0">
                <a:solidFill>
                  <a:schemeClr val="tx1"/>
                </a:solidFill>
              </a:rPr>
              <a:t>crashworthiness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100" dirty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</a:rPr>
              <a:t>Task 3. Recommendations.</a:t>
            </a:r>
          </a:p>
          <a:p>
            <a:pPr marL="288925" algn="l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Summarize </a:t>
            </a:r>
            <a:r>
              <a:rPr lang="en-US" sz="1600" dirty="0">
                <a:solidFill>
                  <a:schemeClr val="tx1"/>
                </a:solidFill>
              </a:rPr>
              <a:t>recommendations based on engineering analysis (and FEA). 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tx1"/>
                </a:solidFill>
              </a:rPr>
              <a:t>Deliverables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Acceptable limits for foreslope (flatter than 4:1), and backslope (range of variation from 2:1 and critical slope), offset to ditch bottom or width of foreslope, and width of flat-bottomed ditch.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Necessary </a:t>
            </a:r>
            <a:r>
              <a:rPr lang="en-US" sz="1600" dirty="0">
                <a:solidFill>
                  <a:schemeClr val="tx1"/>
                </a:solidFill>
              </a:rPr>
              <a:t>changes to </a:t>
            </a:r>
            <a:r>
              <a:rPr lang="en-US" sz="1600" dirty="0" smtClean="0">
                <a:solidFill>
                  <a:schemeClr val="tx1"/>
                </a:solidFill>
              </a:rPr>
              <a:t>design </a:t>
            </a:r>
            <a:r>
              <a:rPr lang="en-US" sz="1600" dirty="0">
                <a:solidFill>
                  <a:schemeClr val="tx1"/>
                </a:solidFill>
              </a:rPr>
              <a:t>for </a:t>
            </a:r>
            <a:r>
              <a:rPr lang="en-US" sz="1600" dirty="0" smtClean="0">
                <a:solidFill>
                  <a:schemeClr val="tx1"/>
                </a:solidFill>
              </a:rPr>
              <a:t>variations</a:t>
            </a:r>
            <a:endParaRPr lang="en-US" sz="1000" dirty="0">
              <a:solidFill>
                <a:schemeClr val="tx1"/>
              </a:solidFill>
            </a:endParaRP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773153" y="137102"/>
            <a:ext cx="6923171" cy="7619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smtClean="0">
                <a:cs typeface="Times New Roman" panose="02020603050405020304" pitchFamily="18" charset="0"/>
              </a:rPr>
              <a:t>BIB Terminal Variations in Foreslope/Backslope/Ditch Configurations</a:t>
            </a:r>
            <a:endParaRPr lang="en-US" sz="2400" b="1" dirty="0">
              <a:cs typeface="Times New Roman" panose="02020603050405020304" pitchFamily="18" charset="0"/>
            </a:endParaRPr>
          </a:p>
        </p:txBody>
      </p:sp>
      <p:sp>
        <p:nvSpPr>
          <p:cNvPr id="9" name="Text Box 1"/>
          <p:cNvSpPr txBox="1"/>
          <p:nvPr/>
        </p:nvSpPr>
        <p:spPr>
          <a:xfrm>
            <a:off x="6934200" y="609600"/>
            <a:ext cx="1762125" cy="323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2019-17-LSRB</a:t>
            </a:r>
            <a:endParaRPr lang="en-US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726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8467725" cy="4800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Urgency and Expected Benefit</a:t>
            </a: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BIB Terminal eliminates potential </a:t>
            </a:r>
            <a:r>
              <a:rPr lang="en-US" sz="1800" dirty="0" smtClean="0">
                <a:solidFill>
                  <a:schemeClr val="tx1"/>
                </a:solidFill>
              </a:rPr>
              <a:t>for guardrail </a:t>
            </a:r>
            <a:r>
              <a:rPr lang="en-US" sz="1800" dirty="0">
                <a:solidFill>
                  <a:schemeClr val="tx1"/>
                </a:solidFill>
              </a:rPr>
              <a:t>terminal end strike</a:t>
            </a:r>
            <a:r>
              <a:rPr lang="en-US" sz="1800" dirty="0" smtClean="0">
                <a:solidFill>
                  <a:schemeClr val="tx1"/>
                </a:solidFill>
              </a:rPr>
              <a:t>.  If </a:t>
            </a:r>
            <a:r>
              <a:rPr lang="en-US" sz="1800" dirty="0">
                <a:solidFill>
                  <a:schemeClr val="tx1"/>
                </a:solidFill>
              </a:rPr>
              <a:t>acceptable limits for </a:t>
            </a:r>
            <a:r>
              <a:rPr lang="en-US" sz="1800" dirty="0" smtClean="0">
                <a:solidFill>
                  <a:schemeClr val="tx1"/>
                </a:solidFill>
              </a:rPr>
              <a:t>slopes or other ditch variability </a:t>
            </a:r>
            <a:r>
              <a:rPr lang="en-US" sz="1800" dirty="0">
                <a:solidFill>
                  <a:schemeClr val="tx1"/>
                </a:solidFill>
              </a:rPr>
              <a:t>can be shown, </a:t>
            </a:r>
            <a:r>
              <a:rPr lang="en-US" sz="1800" dirty="0" smtClean="0">
                <a:solidFill>
                  <a:schemeClr val="tx1"/>
                </a:solidFill>
              </a:rPr>
              <a:t>more opportunities for </a:t>
            </a:r>
            <a:r>
              <a:rPr lang="en-US" sz="1800" dirty="0">
                <a:solidFill>
                  <a:schemeClr val="tx1"/>
                </a:solidFill>
              </a:rPr>
              <a:t>BIB installation </a:t>
            </a:r>
            <a:r>
              <a:rPr lang="en-US" sz="1800" dirty="0" smtClean="0">
                <a:solidFill>
                  <a:schemeClr val="tx1"/>
                </a:solidFill>
              </a:rPr>
              <a:t>can </a:t>
            </a:r>
            <a:r>
              <a:rPr lang="en-US" sz="1800" dirty="0">
                <a:solidFill>
                  <a:schemeClr val="tx1"/>
                </a:solidFill>
              </a:rPr>
              <a:t>reduce risk to the traveling public</a:t>
            </a:r>
            <a:r>
              <a:rPr lang="en-US" sz="1800" dirty="0" smtClean="0">
                <a:solidFill>
                  <a:schemeClr val="tx1"/>
                </a:solidFill>
              </a:rPr>
              <a:t>. </a:t>
            </a:r>
            <a:r>
              <a:rPr lang="en-US" sz="1800" dirty="0">
                <a:solidFill>
                  <a:schemeClr val="tx1"/>
                </a:solidFill>
              </a:rPr>
              <a:t>A robust MASH BIB is available; it is important to understand the adaptability of the BIB.</a:t>
            </a: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State design standards for ditches vary.  Demonstrating BIB is adaptable to variation in slopes and ditch design will increase the number of locations this device could be installed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 </a:t>
            </a:r>
            <a:endParaRPr lang="en-US" sz="18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tx1"/>
                </a:solidFill>
              </a:rPr>
              <a:t>Funding:  $85,620</a:t>
            </a:r>
            <a:endParaRPr lang="en-US" sz="20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20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tx1"/>
                </a:solidFill>
              </a:rPr>
              <a:t>Research </a:t>
            </a:r>
            <a:r>
              <a:rPr lang="en-US" sz="2000" b="1" dirty="0">
                <a:solidFill>
                  <a:schemeClr val="tx1"/>
                </a:solidFill>
              </a:rPr>
              <a:t>Period </a:t>
            </a:r>
            <a:r>
              <a:rPr lang="en-US" sz="2000" b="1" dirty="0" smtClean="0">
                <a:solidFill>
                  <a:schemeClr val="tx1"/>
                </a:solidFill>
              </a:rPr>
              <a:t>: 1 year</a:t>
            </a:r>
            <a:endParaRPr lang="en-US" sz="20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000" dirty="0">
              <a:solidFill>
                <a:schemeClr val="tx1"/>
              </a:solidFill>
            </a:endParaRPr>
          </a:p>
          <a:p>
            <a:pPr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1773153" y="137102"/>
            <a:ext cx="6923171" cy="761999"/>
          </a:xfrm>
        </p:spPr>
        <p:txBody>
          <a:bodyPr/>
          <a:lstStyle/>
          <a:p>
            <a:pPr algn="l"/>
            <a:r>
              <a:rPr lang="en-US" sz="2400" b="1" dirty="0">
                <a:cs typeface="Times New Roman" panose="02020603050405020304" pitchFamily="18" charset="0"/>
              </a:rPr>
              <a:t>BIB Terminal Variations in Foreslope/Backslope/Ditch Configurations</a:t>
            </a:r>
          </a:p>
        </p:txBody>
      </p:sp>
      <p:sp>
        <p:nvSpPr>
          <p:cNvPr id="9" name="Text Box 1"/>
          <p:cNvSpPr txBox="1"/>
          <p:nvPr/>
        </p:nvSpPr>
        <p:spPr>
          <a:xfrm>
            <a:off x="6934200" y="609600"/>
            <a:ext cx="1762125" cy="3238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2019-17-LSRB</a:t>
            </a:r>
            <a:endParaRPr lang="en-US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782116"/>
            <a:ext cx="3273056" cy="21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97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8461</TotalTime>
  <Words>444</Words>
  <Application>Microsoft Office PowerPoint</Application>
  <PresentationFormat>On-screen Show (4:3)</PresentationFormat>
  <Paragraphs>43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Wingdings</vt:lpstr>
      <vt:lpstr>Times New Roman</vt:lpstr>
      <vt:lpstr>Calibri</vt:lpstr>
      <vt:lpstr>Office Theme</vt:lpstr>
      <vt:lpstr>BIB Terminal Variations in Foreslope/Backslope/Ditch Configurations</vt:lpstr>
      <vt:lpstr>PowerPoint Presentation</vt:lpstr>
      <vt:lpstr>BIB Terminal Variations in Foreslope/Backslope/Ditch Configurations</vt:lpstr>
    </vt:vector>
  </TitlesOfParts>
  <Company>tti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Silvestri Dobrovolny, Chiara</dc:creator>
  <cp:lastModifiedBy>Jeffers, Jefferson C (DOT)</cp:lastModifiedBy>
  <cp:revision>279</cp:revision>
  <cp:lastPrinted>2019-09-16T17:56:37Z</cp:lastPrinted>
  <dcterms:created xsi:type="dcterms:W3CDTF">2015-06-24T16:06:01Z</dcterms:created>
  <dcterms:modified xsi:type="dcterms:W3CDTF">2020-10-14T14:29:42Z</dcterms:modified>
</cp:coreProperties>
</file>