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90" r:id="rId2"/>
    <p:sldId id="403" r:id="rId3"/>
    <p:sldId id="404" r:id="rId4"/>
    <p:sldId id="401" r:id="rId5"/>
    <p:sldId id="398" r:id="rId6"/>
    <p:sldId id="399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3606" autoAdjust="0"/>
  </p:normalViewPr>
  <p:slideViewPr>
    <p:cSldViewPr>
      <p:cViewPr varScale="1">
        <p:scale>
          <a:sx n="115" d="100"/>
          <a:sy n="115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Flattest effective backslope; a threshold backslope for requiring area free of fixed objects behind the terminal; and investigate whether there is a limit for backslope steepness.  </a:t>
            </a:r>
          </a:p>
          <a:p>
            <a:pPr defTabSz="931774">
              <a:defRPr/>
            </a:pPr>
            <a:r>
              <a:rPr lang="en-US" dirty="0"/>
              <a:t>Ditch configurations vary: the foreslope is flatter than 4:1; foreslope of the ditch is wider than 6 feet; the backslope varies from 2:1; or the ditch is flat-bottomed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Flattest effective backslope; a threshold backslope for requiring area free of fixed objects behind the terminal; and investigate whether there is a limit for backslope steepness.  </a:t>
            </a:r>
          </a:p>
          <a:p>
            <a:pPr defTabSz="931774">
              <a:defRPr/>
            </a:pPr>
            <a:r>
              <a:rPr lang="en-US" dirty="0"/>
              <a:t>Ditch configurations vary: the foreslope is flatter than 4:1; foreslope of the ditch is wider than 6 feet; the backslope varies from 2:1; or the ditch is flat-bottomed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Flattest effective backslope; a threshold backslope for requiring area free of fixed objects behind the terminal; and investigate whether there is a limit for backslope steepness.  </a:t>
            </a:r>
          </a:p>
          <a:p>
            <a:pPr defTabSz="931774">
              <a:defRPr/>
            </a:pPr>
            <a:r>
              <a:rPr lang="en-US" dirty="0"/>
              <a:t>Ditch configurations vary: the foreslope is flatter than 4:1; foreslope of the ditch is wider than 6 feet; the backslope varies from 2:1; or the ditch is flat-bottomed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200" b="1" dirty="0" smtClean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  <a:endParaRPr 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140823"/>
            <a:ext cx="8467725" cy="49551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PS </a:t>
            </a:r>
            <a:r>
              <a:rPr lang="en-US" sz="1800" b="1" dirty="0" smtClean="0">
                <a:solidFill>
                  <a:schemeClr val="tx1"/>
                </a:solidFill>
              </a:rPr>
              <a:t>Developers: </a:t>
            </a:r>
            <a:r>
              <a:rPr lang="en-US" sz="1800" dirty="0" smtClean="0">
                <a:solidFill>
                  <a:schemeClr val="tx1"/>
                </a:solidFill>
              </a:rPr>
              <a:t>Steve (AL), Carlos (MI), Jeff (AK); Nina (PA), Joe (WV)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Synopsis</a:t>
            </a:r>
          </a:p>
          <a:p>
            <a:pPr marL="5715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Evaluate and develop guidelines for attaching MASH </a:t>
            </a:r>
            <a:r>
              <a:rPr lang="en-US" sz="1600" dirty="0" err="1" smtClean="0">
                <a:solidFill>
                  <a:schemeClr val="tx1"/>
                </a:solidFill>
              </a:rPr>
              <a:t>thrie</a:t>
            </a:r>
            <a:r>
              <a:rPr lang="en-US" sz="1600" dirty="0" smtClean="0">
                <a:solidFill>
                  <a:schemeClr val="tx1"/>
                </a:solidFill>
              </a:rPr>
              <a:t> beam transitions to concrete barriers other than the originally tested barriers, prioritized by state type and usage.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Project </a:t>
            </a:r>
            <a:r>
              <a:rPr lang="en-US" sz="1800" b="1" dirty="0">
                <a:solidFill>
                  <a:schemeClr val="tx1"/>
                </a:solidFill>
              </a:rPr>
              <a:t>Goal(s)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</a:t>
            </a:r>
            <a:r>
              <a:rPr lang="en-US" sz="1600" dirty="0" smtClean="0">
                <a:solidFill>
                  <a:schemeClr val="tx1"/>
                </a:solidFill>
              </a:rPr>
              <a:t>design guidance </a:t>
            </a:r>
            <a:r>
              <a:rPr lang="en-US" sz="1600" dirty="0">
                <a:solidFill>
                  <a:schemeClr val="tx1"/>
                </a:solidFill>
              </a:rPr>
              <a:t>for attaching MASH-compliant </a:t>
            </a:r>
            <a:r>
              <a:rPr lang="en-US" sz="1600" dirty="0" err="1">
                <a:solidFill>
                  <a:schemeClr val="tx1"/>
                </a:solidFill>
              </a:rPr>
              <a:t>thrie</a:t>
            </a:r>
            <a:r>
              <a:rPr lang="en-US" sz="1600" dirty="0">
                <a:solidFill>
                  <a:schemeClr val="tx1"/>
                </a:solidFill>
              </a:rPr>
              <a:t> beam transitions and concrete barrier that have not been tested </a:t>
            </a:r>
            <a:r>
              <a:rPr lang="en-US" sz="1600" dirty="0" smtClean="0">
                <a:solidFill>
                  <a:schemeClr val="tx1"/>
                </a:solidFill>
              </a:rPr>
              <a:t>together.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TL4 </a:t>
            </a:r>
            <a:r>
              <a:rPr lang="en-US" sz="1600" dirty="0">
                <a:solidFill>
                  <a:schemeClr val="tx1"/>
                </a:solidFill>
              </a:rPr>
              <a:t>and TL3 tested barrier </a:t>
            </a:r>
            <a:r>
              <a:rPr lang="en-US" sz="1600" dirty="0" smtClean="0">
                <a:solidFill>
                  <a:schemeClr val="tx1"/>
                </a:solidFill>
              </a:rPr>
              <a:t>Including: </a:t>
            </a:r>
            <a:r>
              <a:rPr lang="en-US" sz="1600" dirty="0">
                <a:solidFill>
                  <a:schemeClr val="tx1"/>
                </a:solidFill>
              </a:rPr>
              <a:t>32” or 42” F-shape, Single Slope, Vertical Wall, NJ shape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881" y="4114800"/>
            <a:ext cx="5255720" cy="10346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3832"/>
            <a:ext cx="2743200" cy="198216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60011"/>
            <a:ext cx="2395281" cy="2035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60011"/>
            <a:ext cx="3069332" cy="20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200" b="1" dirty="0" smtClean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  <a:endParaRPr 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1937" y="1125583"/>
            <a:ext cx="8467725" cy="49551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Project Background (continued)</a:t>
            </a:r>
            <a:endParaRPr lang="en-US" sz="1800" b="1" dirty="0">
              <a:solidFill>
                <a:schemeClr val="tx1"/>
              </a:solidFill>
            </a:endParaRPr>
          </a:p>
          <a:p>
            <a:pPr marL="457200" indent="-28892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Multiple </a:t>
            </a:r>
            <a:r>
              <a:rPr lang="en-US" sz="1600" dirty="0">
                <a:solidFill>
                  <a:schemeClr val="tx1"/>
                </a:solidFill>
              </a:rPr>
              <a:t>TL3 </a:t>
            </a:r>
            <a:r>
              <a:rPr lang="en-US" sz="1600" dirty="0" smtClean="0">
                <a:solidFill>
                  <a:schemeClr val="tx1"/>
                </a:solidFill>
              </a:rPr>
              <a:t>MASH-tested transitions are shown effective with a specific barrier, including: </a:t>
            </a:r>
            <a:r>
              <a:rPr lang="en-US" sz="1600" dirty="0" err="1" smtClean="0">
                <a:solidFill>
                  <a:schemeClr val="tx1"/>
                </a:solidFill>
              </a:rPr>
              <a:t>TxDOT</a:t>
            </a:r>
            <a:r>
              <a:rPr lang="en-US" sz="1600" dirty="0">
                <a:solidFill>
                  <a:schemeClr val="tx1"/>
                </a:solidFill>
              </a:rPr>
              <a:t> GF(31)TR </a:t>
            </a:r>
            <a:r>
              <a:rPr lang="en-US" sz="1600" dirty="0" smtClean="0">
                <a:solidFill>
                  <a:schemeClr val="tx1"/>
                </a:solidFill>
              </a:rPr>
              <a:t>31-in transition</a:t>
            </a:r>
            <a:r>
              <a:rPr lang="en-US" sz="1600" dirty="0">
                <a:solidFill>
                  <a:schemeClr val="tx1"/>
                </a:solidFill>
              </a:rPr>
              <a:t>, Alaska’s 34-3/4” </a:t>
            </a:r>
            <a:r>
              <a:rPr lang="en-US" sz="1600" dirty="0" smtClean="0">
                <a:solidFill>
                  <a:schemeClr val="tx1"/>
                </a:solidFill>
              </a:rPr>
              <a:t>transition, and </a:t>
            </a:r>
            <a:r>
              <a:rPr lang="en-US" sz="1600" dirty="0" err="1" smtClean="0">
                <a:solidFill>
                  <a:schemeClr val="tx1"/>
                </a:solidFill>
              </a:rPr>
              <a:t>MwRSF’s</a:t>
            </a:r>
            <a:r>
              <a:rPr lang="en-US" sz="1600" dirty="0" smtClean="0">
                <a:solidFill>
                  <a:schemeClr val="tx1"/>
                </a:solidFill>
              </a:rPr>
              <a:t> 34-in transition.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881" y="4114800"/>
            <a:ext cx="5255720" cy="10346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</a:t>
            </a:r>
            <a:r>
              <a:rPr lang="en-US" sz="1800" b="1" dirty="0" smtClean="0">
                <a:solidFill>
                  <a:schemeClr val="tx1"/>
                </a:solidFill>
              </a:rPr>
              <a:t>Background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57600"/>
            <a:ext cx="3717175" cy="2368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2" y="3657600"/>
            <a:ext cx="5111731" cy="2368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81" y="2370971"/>
            <a:ext cx="887044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200" b="1" dirty="0" smtClean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  <a:endParaRPr 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1937" y="1125583"/>
            <a:ext cx="8467725" cy="49551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Project Background (continued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881" y="4114800"/>
            <a:ext cx="5255720" cy="10346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</a:t>
            </a:r>
            <a:r>
              <a:rPr lang="en-US" sz="1800" b="1" dirty="0" smtClean="0">
                <a:solidFill>
                  <a:schemeClr val="tx1"/>
                </a:solidFill>
              </a:rPr>
              <a:t>Background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82862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472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1. </a:t>
            </a:r>
            <a:r>
              <a:rPr lang="en-US" sz="1600" b="1" dirty="0" smtClean="0">
                <a:solidFill>
                  <a:schemeClr val="tx1"/>
                </a:solidFill>
              </a:rPr>
              <a:t>Literature Review and Engineering Analysis.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Evaluate </a:t>
            </a:r>
            <a:r>
              <a:rPr lang="en-US" sz="1400" dirty="0" err="1" smtClean="0">
                <a:solidFill>
                  <a:schemeClr val="tx1"/>
                </a:solidFill>
              </a:rPr>
              <a:t>thrie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beam </a:t>
            </a:r>
            <a:r>
              <a:rPr lang="en-US" sz="1400" dirty="0" smtClean="0">
                <a:solidFill>
                  <a:schemeClr val="tx1"/>
                </a:solidFill>
              </a:rPr>
              <a:t>transitions and barrier designs </a:t>
            </a:r>
            <a:r>
              <a:rPr lang="en-US" sz="1400" dirty="0">
                <a:solidFill>
                  <a:schemeClr val="tx1"/>
                </a:solidFill>
              </a:rPr>
              <a:t>(i.e., vertical wall, F-Shape, Single Slope, etc…) </a:t>
            </a:r>
            <a:r>
              <a:rPr lang="en-US" sz="1400" dirty="0" smtClean="0">
                <a:solidFill>
                  <a:schemeClr val="tx1"/>
                </a:solidFill>
              </a:rPr>
              <a:t>commonly </a:t>
            </a:r>
            <a:r>
              <a:rPr lang="en-US" sz="1400" dirty="0">
                <a:solidFill>
                  <a:schemeClr val="tx1"/>
                </a:solidFill>
              </a:rPr>
              <a:t>used by </a:t>
            </a:r>
            <a:r>
              <a:rPr lang="en-US" sz="1400" dirty="0" smtClean="0">
                <a:solidFill>
                  <a:schemeClr val="tx1"/>
                </a:solidFill>
              </a:rPr>
              <a:t>states, which represent critical conditions for analysis and simulation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Determine critical transition design (at TL-3, since TL-4 transition has not yet been developed)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Evaluate what is necessary for MASH determination (e.g. professional opinion, simulation)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Task </a:t>
            </a:r>
            <a:r>
              <a:rPr lang="en-US" sz="1600" b="1" dirty="0">
                <a:solidFill>
                  <a:schemeClr val="tx1"/>
                </a:solidFill>
              </a:rPr>
              <a:t>2. Engineering </a:t>
            </a:r>
            <a:r>
              <a:rPr lang="en-US" sz="1600" b="1" dirty="0" smtClean="0">
                <a:solidFill>
                  <a:schemeClr val="tx1"/>
                </a:solidFill>
              </a:rPr>
              <a:t>Analysis, Simulation</a:t>
            </a:r>
            <a:endParaRPr lang="en-US" sz="1600" b="1" strike="sngStrike" dirty="0" smtClean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Prioritization of systems to work on will depend on the outcomes from Task 1.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each prioritized system, conduct the computer simulation to investigate the crashworthiness of the base-line design.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each prioritized, conduct computer simulations parametrically to replicate the real world installations by varying a single parameter each </a:t>
            </a:r>
            <a:r>
              <a:rPr lang="en-US" sz="1400" dirty="0" smtClean="0">
                <a:solidFill>
                  <a:schemeClr val="tx1"/>
                </a:solidFill>
              </a:rPr>
              <a:t>time</a:t>
            </a: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/>
                </a:solidFill>
              </a:rPr>
              <a:t>TTI team </a:t>
            </a:r>
            <a:r>
              <a:rPr lang="en-US" sz="1400" dirty="0" smtClean="0">
                <a:solidFill>
                  <a:schemeClr val="tx1"/>
                </a:solidFill>
              </a:rPr>
              <a:t>anticipates </a:t>
            </a:r>
            <a:r>
              <a:rPr lang="en-US" sz="1400" dirty="0">
                <a:solidFill>
                  <a:schemeClr val="tx1"/>
                </a:solidFill>
              </a:rPr>
              <a:t>that the total number of combinations that will be investigated by computer simulation could be 5-10.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Task 3. Report and Guidelines</a:t>
            </a:r>
            <a:endParaRPr lang="en-US" sz="1600" b="1" strike="sngStrike" dirty="0" smtClean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dirty="0" smtClean="0">
                <a:solidFill>
                  <a:schemeClr val="tx1"/>
                </a:solidFill>
              </a:rPr>
              <a:t>Describing </a:t>
            </a:r>
            <a:r>
              <a:rPr lang="en-US" sz="1400" dirty="0">
                <a:solidFill>
                  <a:schemeClr val="tx1"/>
                </a:solidFill>
              </a:rPr>
              <a:t>the transition(s) considered and included in the analysis, results of engineering analysis and computer simulations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73153" y="137102"/>
            <a:ext cx="6923171" cy="761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4800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Deliverables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 report and a standalone guidance document.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Report should determine </a:t>
            </a:r>
            <a:r>
              <a:rPr lang="en-US" sz="1600" dirty="0">
                <a:solidFill>
                  <a:schemeClr val="tx1"/>
                </a:solidFill>
              </a:rPr>
              <a:t>whether other MASH-compliant transitions can be treated in the same manner as the analyzed transition(s</a:t>
            </a:r>
            <a:r>
              <a:rPr lang="en-US" sz="1600" dirty="0" smtClean="0">
                <a:solidFill>
                  <a:schemeClr val="tx1"/>
                </a:solidFill>
              </a:rPr>
              <a:t>). 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Guidance </a:t>
            </a:r>
            <a:r>
              <a:rPr lang="en-US" sz="1600" dirty="0">
                <a:solidFill>
                  <a:schemeClr val="tx1"/>
                </a:solidFill>
              </a:rPr>
              <a:t>Document </a:t>
            </a:r>
            <a:r>
              <a:rPr lang="en-US" sz="1600" dirty="0" smtClean="0">
                <a:solidFill>
                  <a:schemeClr val="tx1"/>
                </a:solidFill>
              </a:rPr>
              <a:t>providing design </a:t>
            </a:r>
            <a:r>
              <a:rPr lang="en-US" sz="1600" dirty="0">
                <a:solidFill>
                  <a:schemeClr val="tx1"/>
                </a:solidFill>
              </a:rPr>
              <a:t>solutions to </a:t>
            </a:r>
            <a:r>
              <a:rPr lang="en-US" sz="1600" dirty="0" smtClean="0">
                <a:solidFill>
                  <a:schemeClr val="tx1"/>
                </a:solidFill>
              </a:rPr>
              <a:t>connect MASH </a:t>
            </a:r>
            <a:r>
              <a:rPr lang="en-US" sz="1600" dirty="0">
                <a:solidFill>
                  <a:schemeClr val="tx1"/>
                </a:solidFill>
              </a:rPr>
              <a:t>tested </a:t>
            </a:r>
            <a:r>
              <a:rPr lang="en-US" sz="1600" dirty="0" err="1">
                <a:solidFill>
                  <a:schemeClr val="tx1"/>
                </a:solidFill>
              </a:rPr>
              <a:t>thrie</a:t>
            </a:r>
            <a:r>
              <a:rPr lang="en-US" sz="1600" dirty="0">
                <a:solidFill>
                  <a:schemeClr val="tx1"/>
                </a:solidFill>
              </a:rPr>
              <a:t> beam </a:t>
            </a:r>
            <a:r>
              <a:rPr lang="en-US" sz="1600" dirty="0" smtClean="0">
                <a:solidFill>
                  <a:schemeClr val="tx1"/>
                </a:solidFill>
              </a:rPr>
              <a:t>transitions rigid barriers of different material, </a:t>
            </a:r>
            <a:r>
              <a:rPr lang="en-US" sz="1600" dirty="0">
                <a:solidFill>
                  <a:schemeClr val="tx1"/>
                </a:solidFill>
              </a:rPr>
              <a:t>slope, or snagging potential than the tested rigid barrier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Design solutions and guidance may include or address: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tapering </a:t>
            </a:r>
            <a:r>
              <a:rPr lang="en-US" sz="1400" dirty="0">
                <a:solidFill>
                  <a:schemeClr val="tx1"/>
                </a:solidFill>
              </a:rPr>
              <a:t>toe of </a:t>
            </a:r>
            <a:r>
              <a:rPr lang="en-US" sz="1400" dirty="0" smtClean="0">
                <a:solidFill>
                  <a:schemeClr val="tx1"/>
                </a:solidFill>
              </a:rPr>
              <a:t>barrier;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slope </a:t>
            </a:r>
            <a:r>
              <a:rPr lang="en-US" sz="1400" dirty="0">
                <a:solidFill>
                  <a:schemeClr val="tx1"/>
                </a:solidFill>
              </a:rPr>
              <a:t>variations and connecting options (tapered block, direct attachment</a:t>
            </a:r>
            <a:r>
              <a:rPr lang="en-US" sz="1400" dirty="0" smtClean="0">
                <a:solidFill>
                  <a:schemeClr val="tx1"/>
                </a:solidFill>
              </a:rPr>
              <a:t>);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curbs;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barrier </a:t>
            </a:r>
            <a:r>
              <a:rPr lang="en-US" sz="1400" dirty="0">
                <a:solidFill>
                  <a:schemeClr val="tx1"/>
                </a:solidFill>
              </a:rPr>
              <a:t>termination </a:t>
            </a:r>
            <a:r>
              <a:rPr lang="en-US" sz="1400" dirty="0" smtClean="0">
                <a:solidFill>
                  <a:schemeClr val="tx1"/>
                </a:solidFill>
              </a:rPr>
              <a:t>options;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limits </a:t>
            </a:r>
            <a:r>
              <a:rPr lang="en-US" sz="1400" dirty="0">
                <a:solidFill>
                  <a:schemeClr val="tx1"/>
                </a:solidFill>
              </a:rPr>
              <a:t>on connection to embedded or pre-cast barrier versus cast-in-place barrier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73153" y="137102"/>
            <a:ext cx="6923171" cy="761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800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Urgency </a:t>
            </a:r>
            <a:r>
              <a:rPr lang="en-US" sz="2000" b="1" dirty="0">
                <a:solidFill>
                  <a:schemeClr val="tx1"/>
                </a:solidFill>
              </a:rPr>
              <a:t>and Expected Benefit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Rather </a:t>
            </a:r>
            <a:r>
              <a:rPr lang="en-US" sz="1800" dirty="0">
                <a:solidFill>
                  <a:schemeClr val="tx1"/>
                </a:solidFill>
              </a:rPr>
              <a:t>than test many transitions for unique applications, we </a:t>
            </a:r>
            <a:r>
              <a:rPr lang="en-US" sz="1800" dirty="0" smtClean="0">
                <a:solidFill>
                  <a:schemeClr val="tx1"/>
                </a:solidFill>
              </a:rPr>
              <a:t>should </a:t>
            </a:r>
            <a:r>
              <a:rPr lang="en-US" sz="1800" dirty="0">
                <a:solidFill>
                  <a:schemeClr val="tx1"/>
                </a:solidFill>
              </a:rPr>
              <a:t>seek </a:t>
            </a:r>
            <a:r>
              <a:rPr lang="en-US" sz="1800" dirty="0" smtClean="0">
                <a:solidFill>
                  <a:schemeClr val="tx1"/>
                </a:solidFill>
              </a:rPr>
              <a:t>broader </a:t>
            </a:r>
            <a:r>
              <a:rPr lang="en-US" sz="1800" dirty="0">
                <a:solidFill>
                  <a:schemeClr val="tx1"/>
                </a:solidFill>
              </a:rPr>
              <a:t>application of proven transitions.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If guidance </a:t>
            </a:r>
            <a:r>
              <a:rPr lang="en-US" sz="1800" dirty="0">
                <a:solidFill>
                  <a:schemeClr val="tx1"/>
                </a:solidFill>
              </a:rPr>
              <a:t>can be developed, then we will have greater flexibility when selecting transition-barrier combinations.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Guidelines are needed for connecting existing MASH transitions and </a:t>
            </a:r>
            <a:r>
              <a:rPr lang="en-US" sz="1800" dirty="0">
                <a:solidFill>
                  <a:schemeClr val="tx1"/>
                </a:solidFill>
              </a:rPr>
              <a:t>rigid barriers other than those tested.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Guidelines </a:t>
            </a:r>
            <a:r>
              <a:rPr lang="en-US" sz="1800" dirty="0">
                <a:solidFill>
                  <a:schemeClr val="tx1"/>
                </a:solidFill>
              </a:rPr>
              <a:t>will reduce </a:t>
            </a:r>
            <a:r>
              <a:rPr lang="en-US" sz="1800" dirty="0" smtClean="0">
                <a:solidFill>
                  <a:schemeClr val="tx1"/>
                </a:solidFill>
              </a:rPr>
              <a:t>development cost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multiple options, </a:t>
            </a:r>
            <a:r>
              <a:rPr lang="en-US" sz="1800" dirty="0">
                <a:solidFill>
                  <a:schemeClr val="tx1"/>
                </a:solidFill>
              </a:rPr>
              <a:t>and give states flexibility by adapting tested transitions to various needs on the highway system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Funding:  $90,000  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Research </a:t>
            </a:r>
            <a:r>
              <a:rPr lang="en-US" sz="2000" b="1" dirty="0">
                <a:solidFill>
                  <a:schemeClr val="tx1"/>
                </a:solidFill>
              </a:rPr>
              <a:t>Period </a:t>
            </a:r>
            <a:r>
              <a:rPr lang="en-US" sz="2000" b="1" dirty="0" smtClean="0">
                <a:solidFill>
                  <a:schemeClr val="tx1"/>
                </a:solidFill>
              </a:rPr>
              <a:t>: 12 months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200" b="1" dirty="0">
                <a:cs typeface="Times New Roman" panose="02020603050405020304" pitchFamily="18" charset="0"/>
              </a:rPr>
              <a:t>Attaching MASH-compliant transitions to rigid concrete barriers other than the tested barrier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2020-03-LCB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9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777</Words>
  <Application>Microsoft Office PowerPoint</Application>
  <PresentationFormat>On-screen Show (4:3)</PresentationFormat>
  <Paragraphs>69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Times New Roman</vt:lpstr>
      <vt:lpstr>Calibri</vt:lpstr>
      <vt:lpstr>Office Theme</vt:lpstr>
      <vt:lpstr>Attaching MASH-compliant transitions to rigid concrete barriers other than the tested barrier</vt:lpstr>
      <vt:lpstr>Attaching MASH-compliant transitions to rigid concrete barriers other than the tested barrier</vt:lpstr>
      <vt:lpstr>Attaching MASH-compliant transitions to rigid concrete barriers other than the tested barrier</vt:lpstr>
      <vt:lpstr>PowerPoint Presentation</vt:lpstr>
      <vt:lpstr>PowerPoint Presentation</vt:lpstr>
      <vt:lpstr>Attaching MASH-compliant transitions to rigid concrete barriers other than the tested barrier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Jeffers, Jefferson C (DOT)</cp:lastModifiedBy>
  <cp:revision>321</cp:revision>
  <cp:lastPrinted>2019-09-16T17:56:37Z</cp:lastPrinted>
  <dcterms:created xsi:type="dcterms:W3CDTF">2015-06-24T16:06:01Z</dcterms:created>
  <dcterms:modified xsi:type="dcterms:W3CDTF">2020-10-20T14:12:02Z</dcterms:modified>
</cp:coreProperties>
</file>