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7" r:id="rId4"/>
    <p:sldId id="268" r:id="rId5"/>
    <p:sldId id="262" r:id="rId6"/>
    <p:sldId id="256" r:id="rId7"/>
    <p:sldId id="257" r:id="rId8"/>
    <p:sldId id="258" r:id="rId9"/>
    <p:sldId id="259" r:id="rId10"/>
    <p:sldId id="260" r:id="rId11"/>
    <p:sldId id="261" r:id="rId12"/>
    <p:sldId id="266"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6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3" d="100"/>
          <a:sy n="103" d="100"/>
        </p:scale>
        <p:origin x="876" y="108"/>
      </p:cViewPr>
      <p:guideLst>
        <p:guide orient="horz" pos="2160"/>
        <p:guide pos="66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685E9-8C15-4805-80E0-5A9EE1EC2CE2}"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5D93926E-810C-4C4F-AA66-F078B5A2F6FE}">
      <dgm:prSet/>
      <dgm:spPr/>
      <dgm:t>
        <a:bodyPr/>
        <a:lstStyle/>
        <a:p>
          <a:r>
            <a:rPr lang="en-US" dirty="0"/>
            <a:t>A technical committee made up of participating states will guide the research</a:t>
          </a:r>
        </a:p>
      </dgm:t>
    </dgm:pt>
    <dgm:pt modelId="{917EDF7C-8976-4415-A6BC-94CA624E7EFE}" type="parTrans" cxnId="{3B984CC7-3EAC-4343-9650-E2C48AD715C1}">
      <dgm:prSet/>
      <dgm:spPr/>
      <dgm:t>
        <a:bodyPr/>
        <a:lstStyle/>
        <a:p>
          <a:endParaRPr lang="en-US"/>
        </a:p>
      </dgm:t>
    </dgm:pt>
    <dgm:pt modelId="{57B84F59-2F7C-4FB7-926F-42B65BB24C85}" type="sibTrans" cxnId="{3B984CC7-3EAC-4343-9650-E2C48AD715C1}">
      <dgm:prSet/>
      <dgm:spPr/>
      <dgm:t>
        <a:bodyPr/>
        <a:lstStyle/>
        <a:p>
          <a:endParaRPr lang="en-US"/>
        </a:p>
      </dgm:t>
    </dgm:pt>
    <dgm:pt modelId="{ECE1FB0C-2908-46C4-B506-9F41AF7333DE}">
      <dgm:prSet/>
      <dgm:spPr/>
      <dgm:t>
        <a:bodyPr/>
        <a:lstStyle/>
        <a:p>
          <a:r>
            <a:rPr lang="en-US" dirty="0"/>
            <a:t>identify common research needs</a:t>
          </a:r>
        </a:p>
      </dgm:t>
    </dgm:pt>
    <dgm:pt modelId="{BE6A6FC0-BE02-4A34-87DB-5AD958C80B42}" type="parTrans" cxnId="{1E6D98B6-FD5D-45BA-B26F-7EA848ED6AB9}">
      <dgm:prSet/>
      <dgm:spPr/>
      <dgm:t>
        <a:bodyPr/>
        <a:lstStyle/>
        <a:p>
          <a:endParaRPr lang="en-US"/>
        </a:p>
      </dgm:t>
    </dgm:pt>
    <dgm:pt modelId="{7D5342A8-8D8E-4E59-896D-E89A42E0CE43}" type="sibTrans" cxnId="{1E6D98B6-FD5D-45BA-B26F-7EA848ED6AB9}">
      <dgm:prSet/>
      <dgm:spPr/>
      <dgm:t>
        <a:bodyPr/>
        <a:lstStyle/>
        <a:p>
          <a:endParaRPr lang="en-US"/>
        </a:p>
      </dgm:t>
    </dgm:pt>
    <dgm:pt modelId="{10DB7690-CFC0-493F-80C7-FE74B1ED5E0F}">
      <dgm:prSet/>
      <dgm:spPr/>
      <dgm:t>
        <a:bodyPr/>
        <a:lstStyle/>
        <a:p>
          <a:r>
            <a:rPr lang="en-US" dirty="0"/>
            <a:t>select and prioritize projects for funding</a:t>
          </a:r>
        </a:p>
      </dgm:t>
    </dgm:pt>
    <dgm:pt modelId="{954A8F03-C5BA-4069-B266-6DA2F32A4976}" type="parTrans" cxnId="{C0242283-60FF-461D-8B75-AC675FEF5B81}">
      <dgm:prSet/>
      <dgm:spPr/>
      <dgm:t>
        <a:bodyPr/>
        <a:lstStyle/>
        <a:p>
          <a:endParaRPr lang="en-US"/>
        </a:p>
      </dgm:t>
    </dgm:pt>
    <dgm:pt modelId="{5011E308-C776-4B90-BB98-A11D6D733998}" type="sibTrans" cxnId="{C0242283-60FF-461D-8B75-AC675FEF5B81}">
      <dgm:prSet/>
      <dgm:spPr/>
      <dgm:t>
        <a:bodyPr/>
        <a:lstStyle/>
        <a:p>
          <a:endParaRPr lang="en-US"/>
        </a:p>
      </dgm:t>
    </dgm:pt>
    <dgm:pt modelId="{3ABEACA2-3D01-401B-8C03-6F9B3518CEF8}">
      <dgm:prSet/>
      <dgm:spPr/>
      <dgm:t>
        <a:bodyPr/>
        <a:lstStyle/>
        <a:p>
          <a:r>
            <a:rPr lang="en-US" dirty="0"/>
            <a:t>oversee research and testing</a:t>
          </a:r>
        </a:p>
      </dgm:t>
    </dgm:pt>
    <dgm:pt modelId="{0E73FA5E-D6FF-4E94-8B44-58A0EBA45901}" type="parTrans" cxnId="{904D5AEE-0B3A-4323-A978-EB24AF8E08EB}">
      <dgm:prSet/>
      <dgm:spPr/>
      <dgm:t>
        <a:bodyPr/>
        <a:lstStyle/>
        <a:p>
          <a:endParaRPr lang="en-US"/>
        </a:p>
      </dgm:t>
    </dgm:pt>
    <dgm:pt modelId="{30DC2592-08F0-40F4-A341-EF0690F67129}" type="sibTrans" cxnId="{904D5AEE-0B3A-4323-A978-EB24AF8E08EB}">
      <dgm:prSet/>
      <dgm:spPr/>
      <dgm:t>
        <a:bodyPr/>
        <a:lstStyle/>
        <a:p>
          <a:endParaRPr lang="en-US"/>
        </a:p>
      </dgm:t>
    </dgm:pt>
    <dgm:pt modelId="{D03E9C2E-E628-486E-A677-D294CC8FB354}">
      <dgm:prSet/>
      <dgm:spPr/>
      <dgm:t>
        <a:bodyPr/>
        <a:lstStyle/>
        <a:p>
          <a:r>
            <a:rPr lang="en-US" dirty="0"/>
            <a:t>convene on an annual basis unless emerging issues require interim decisions. </a:t>
          </a:r>
        </a:p>
      </dgm:t>
    </dgm:pt>
    <dgm:pt modelId="{ADCB16B4-6670-4405-86A1-C1FCF61E5313}" type="parTrans" cxnId="{3ABBA942-E079-4B8A-874C-71095B03F3BD}">
      <dgm:prSet/>
      <dgm:spPr/>
      <dgm:t>
        <a:bodyPr/>
        <a:lstStyle/>
        <a:p>
          <a:endParaRPr lang="en-US"/>
        </a:p>
      </dgm:t>
    </dgm:pt>
    <dgm:pt modelId="{A69987A4-1D8F-448C-BEC7-8221B02150D5}" type="sibTrans" cxnId="{3ABBA942-E079-4B8A-874C-71095B03F3BD}">
      <dgm:prSet/>
      <dgm:spPr/>
      <dgm:t>
        <a:bodyPr/>
        <a:lstStyle/>
        <a:p>
          <a:endParaRPr lang="en-US"/>
        </a:p>
      </dgm:t>
    </dgm:pt>
    <dgm:pt modelId="{DAB06D46-9409-4046-90A7-EE3C84BB0159}" type="pres">
      <dgm:prSet presAssocID="{89D685E9-8C15-4805-80E0-5A9EE1EC2CE2}" presName="Name0" presStyleCnt="0">
        <dgm:presLayoutVars>
          <dgm:dir/>
          <dgm:animLvl val="lvl"/>
          <dgm:resizeHandles val="exact"/>
        </dgm:presLayoutVars>
      </dgm:prSet>
      <dgm:spPr/>
    </dgm:pt>
    <dgm:pt modelId="{EEC4254C-52C1-4551-9615-F92B1B4A030D}" type="pres">
      <dgm:prSet presAssocID="{5D93926E-810C-4C4F-AA66-F078B5A2F6FE}" presName="linNode" presStyleCnt="0"/>
      <dgm:spPr/>
    </dgm:pt>
    <dgm:pt modelId="{F2389448-C763-491D-9634-BD43CCFA4F9D}" type="pres">
      <dgm:prSet presAssocID="{5D93926E-810C-4C4F-AA66-F078B5A2F6FE}" presName="parentText" presStyleLbl="node1" presStyleIdx="0" presStyleCnt="1">
        <dgm:presLayoutVars>
          <dgm:chMax val="1"/>
          <dgm:bulletEnabled val="1"/>
        </dgm:presLayoutVars>
      </dgm:prSet>
      <dgm:spPr/>
    </dgm:pt>
    <dgm:pt modelId="{6E1F84D0-4024-44C9-992A-15F998115AA1}" type="pres">
      <dgm:prSet presAssocID="{5D93926E-810C-4C4F-AA66-F078B5A2F6FE}" presName="descendantText" presStyleLbl="alignAccFollowNode1" presStyleIdx="0" presStyleCnt="1">
        <dgm:presLayoutVars>
          <dgm:bulletEnabled val="1"/>
        </dgm:presLayoutVars>
      </dgm:prSet>
      <dgm:spPr/>
    </dgm:pt>
  </dgm:ptLst>
  <dgm:cxnLst>
    <dgm:cxn modelId="{10290818-0B9F-4E0C-8D68-3E3BE5148A87}" type="presOf" srcId="{ECE1FB0C-2908-46C4-B506-9F41AF7333DE}" destId="{6E1F84D0-4024-44C9-992A-15F998115AA1}" srcOrd="0" destOrd="0" presId="urn:microsoft.com/office/officeart/2005/8/layout/vList5"/>
    <dgm:cxn modelId="{39085A38-CB34-481B-A5F0-3FB88FB2BEFF}" type="presOf" srcId="{89D685E9-8C15-4805-80E0-5A9EE1EC2CE2}" destId="{DAB06D46-9409-4046-90A7-EE3C84BB0159}" srcOrd="0" destOrd="0" presId="urn:microsoft.com/office/officeart/2005/8/layout/vList5"/>
    <dgm:cxn modelId="{0F9F8B38-76E2-4A82-89F7-5CABCFF2809D}" type="presOf" srcId="{10DB7690-CFC0-493F-80C7-FE74B1ED5E0F}" destId="{6E1F84D0-4024-44C9-992A-15F998115AA1}" srcOrd="0" destOrd="1" presId="urn:microsoft.com/office/officeart/2005/8/layout/vList5"/>
    <dgm:cxn modelId="{3ABBA942-E079-4B8A-874C-71095B03F3BD}" srcId="{5D93926E-810C-4C4F-AA66-F078B5A2F6FE}" destId="{D03E9C2E-E628-486E-A677-D294CC8FB354}" srcOrd="3" destOrd="0" parTransId="{ADCB16B4-6670-4405-86A1-C1FCF61E5313}" sibTransId="{A69987A4-1D8F-448C-BEC7-8221B02150D5}"/>
    <dgm:cxn modelId="{948BEB48-7DCC-48DF-B178-3C2F83F31484}" type="presOf" srcId="{3ABEACA2-3D01-401B-8C03-6F9B3518CEF8}" destId="{6E1F84D0-4024-44C9-992A-15F998115AA1}" srcOrd="0" destOrd="2" presId="urn:microsoft.com/office/officeart/2005/8/layout/vList5"/>
    <dgm:cxn modelId="{C0242283-60FF-461D-8B75-AC675FEF5B81}" srcId="{5D93926E-810C-4C4F-AA66-F078B5A2F6FE}" destId="{10DB7690-CFC0-493F-80C7-FE74B1ED5E0F}" srcOrd="1" destOrd="0" parTransId="{954A8F03-C5BA-4069-B266-6DA2F32A4976}" sibTransId="{5011E308-C776-4B90-BB98-A11D6D733998}"/>
    <dgm:cxn modelId="{1E6D98B6-FD5D-45BA-B26F-7EA848ED6AB9}" srcId="{5D93926E-810C-4C4F-AA66-F078B5A2F6FE}" destId="{ECE1FB0C-2908-46C4-B506-9F41AF7333DE}" srcOrd="0" destOrd="0" parTransId="{BE6A6FC0-BE02-4A34-87DB-5AD958C80B42}" sibTransId="{7D5342A8-8D8E-4E59-896D-E89A42E0CE43}"/>
    <dgm:cxn modelId="{3B984CC7-3EAC-4343-9650-E2C48AD715C1}" srcId="{89D685E9-8C15-4805-80E0-5A9EE1EC2CE2}" destId="{5D93926E-810C-4C4F-AA66-F078B5A2F6FE}" srcOrd="0" destOrd="0" parTransId="{917EDF7C-8976-4415-A6BC-94CA624E7EFE}" sibTransId="{57B84F59-2F7C-4FB7-926F-42B65BB24C85}"/>
    <dgm:cxn modelId="{9B2C26CC-623C-4DDF-8472-F4C61A2460B6}" type="presOf" srcId="{5D93926E-810C-4C4F-AA66-F078B5A2F6FE}" destId="{F2389448-C763-491D-9634-BD43CCFA4F9D}" srcOrd="0" destOrd="0" presId="urn:microsoft.com/office/officeart/2005/8/layout/vList5"/>
    <dgm:cxn modelId="{E254C2DD-82C4-4943-A7E7-0403EE303C5C}" type="presOf" srcId="{D03E9C2E-E628-486E-A677-D294CC8FB354}" destId="{6E1F84D0-4024-44C9-992A-15F998115AA1}" srcOrd="0" destOrd="3" presId="urn:microsoft.com/office/officeart/2005/8/layout/vList5"/>
    <dgm:cxn modelId="{904D5AEE-0B3A-4323-A978-EB24AF8E08EB}" srcId="{5D93926E-810C-4C4F-AA66-F078B5A2F6FE}" destId="{3ABEACA2-3D01-401B-8C03-6F9B3518CEF8}" srcOrd="2" destOrd="0" parTransId="{0E73FA5E-D6FF-4E94-8B44-58A0EBA45901}" sibTransId="{30DC2592-08F0-40F4-A341-EF0690F67129}"/>
    <dgm:cxn modelId="{7DA2F75C-7D2A-4B8F-A180-9A7B9CB98AD7}" type="presParOf" srcId="{DAB06D46-9409-4046-90A7-EE3C84BB0159}" destId="{EEC4254C-52C1-4551-9615-F92B1B4A030D}" srcOrd="0" destOrd="0" presId="urn:microsoft.com/office/officeart/2005/8/layout/vList5"/>
    <dgm:cxn modelId="{37A49BF3-6DCC-44C7-8EDB-13BCEC000485}" type="presParOf" srcId="{EEC4254C-52C1-4551-9615-F92B1B4A030D}" destId="{F2389448-C763-491D-9634-BD43CCFA4F9D}" srcOrd="0" destOrd="0" presId="urn:microsoft.com/office/officeart/2005/8/layout/vList5"/>
    <dgm:cxn modelId="{26BCEB08-6126-4CD8-AD95-D16BBACC00E5}" type="presParOf" srcId="{EEC4254C-52C1-4551-9615-F92B1B4A030D}" destId="{6E1F84D0-4024-44C9-992A-15F998115AA1}"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671914-9D00-43A9-9185-6EFC5B20BCF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057CB6D-DCE0-4560-9FDE-EA1D26382D35}">
      <dgm:prSet custT="1"/>
      <dgm:spPr/>
      <dgm:t>
        <a:bodyPr/>
        <a:lstStyle/>
        <a:p>
          <a:r>
            <a:rPr lang="en-US" sz="2000"/>
            <a:t>WSDOT will serve as the chair of the technical committee </a:t>
          </a:r>
        </a:p>
      </dgm:t>
    </dgm:pt>
    <dgm:pt modelId="{DDD5E9BC-DB48-4533-9727-AAD88F244D57}" type="parTrans" cxnId="{F7CF258F-FFEC-4462-AFB0-C4B9244CB691}">
      <dgm:prSet/>
      <dgm:spPr/>
      <dgm:t>
        <a:bodyPr/>
        <a:lstStyle/>
        <a:p>
          <a:endParaRPr lang="en-US"/>
        </a:p>
      </dgm:t>
    </dgm:pt>
    <dgm:pt modelId="{E1EFE011-7053-401A-8CA6-C92B84243391}" type="sibTrans" cxnId="{F7CF258F-FFEC-4462-AFB0-C4B9244CB691}">
      <dgm:prSet/>
      <dgm:spPr/>
      <dgm:t>
        <a:bodyPr/>
        <a:lstStyle/>
        <a:p>
          <a:endParaRPr lang="en-US"/>
        </a:p>
      </dgm:t>
    </dgm:pt>
    <dgm:pt modelId="{9E3A2F0D-41D5-492A-AF94-C1A275085B1A}">
      <dgm:prSet custT="1"/>
      <dgm:spPr/>
      <dgm:t>
        <a:bodyPr/>
        <a:lstStyle/>
        <a:p>
          <a:r>
            <a:rPr lang="en-US" sz="2000" dirty="0"/>
            <a:t>An agreement with Texas Transportation Institute (TTI) will guide the work</a:t>
          </a:r>
        </a:p>
      </dgm:t>
    </dgm:pt>
    <dgm:pt modelId="{A85B485F-C1AF-47F1-9E70-F56AB5B44180}" type="parTrans" cxnId="{B3518697-95F6-4885-BA33-9F8AAE2DF03F}">
      <dgm:prSet/>
      <dgm:spPr/>
      <dgm:t>
        <a:bodyPr/>
        <a:lstStyle/>
        <a:p>
          <a:endParaRPr lang="en-US"/>
        </a:p>
      </dgm:t>
    </dgm:pt>
    <dgm:pt modelId="{3886E629-A486-42CE-B3F7-6A0DC6C7F579}" type="sibTrans" cxnId="{B3518697-95F6-4885-BA33-9F8AAE2DF03F}">
      <dgm:prSet/>
      <dgm:spPr/>
      <dgm:t>
        <a:bodyPr/>
        <a:lstStyle/>
        <a:p>
          <a:endParaRPr lang="en-US"/>
        </a:p>
      </dgm:t>
    </dgm:pt>
    <dgm:pt modelId="{5C68790F-6700-46C0-8B78-1C8BE31E376F}">
      <dgm:prSet custT="1"/>
      <dgm:spPr/>
      <dgm:t>
        <a:bodyPr/>
        <a:lstStyle/>
        <a:p>
          <a:r>
            <a:rPr lang="en-US" sz="2000" dirty="0"/>
            <a:t>The agreement will include a reduced overhead rate (35%) for all projects under the pooled fund project </a:t>
          </a:r>
        </a:p>
      </dgm:t>
    </dgm:pt>
    <dgm:pt modelId="{AF20ED32-AAE1-4C2B-8F71-B58F08AB5106}" type="parTrans" cxnId="{4C5DDE81-380A-42E8-B943-83547A7AA05E}">
      <dgm:prSet/>
      <dgm:spPr/>
      <dgm:t>
        <a:bodyPr/>
        <a:lstStyle/>
        <a:p>
          <a:endParaRPr lang="en-US"/>
        </a:p>
      </dgm:t>
    </dgm:pt>
    <dgm:pt modelId="{2E6CE44B-382F-4225-98C0-D587828544C8}" type="sibTrans" cxnId="{4C5DDE81-380A-42E8-B943-83547A7AA05E}">
      <dgm:prSet/>
      <dgm:spPr/>
      <dgm:t>
        <a:bodyPr/>
        <a:lstStyle/>
        <a:p>
          <a:endParaRPr lang="en-US"/>
        </a:p>
      </dgm:t>
    </dgm:pt>
    <dgm:pt modelId="{79D0ADC7-A103-4EAB-B61C-E0ABF67E3F6A}">
      <dgm:prSet custT="1"/>
      <dgm:spPr/>
      <dgm:t>
        <a:bodyPr/>
        <a:lstStyle/>
        <a:p>
          <a:r>
            <a:rPr lang="en-US" sz="2000" b="1" dirty="0">
              <a:highlight>
                <a:srgbClr val="FFFF00"/>
              </a:highlight>
            </a:rPr>
            <a:t>NEW – </a:t>
          </a:r>
          <a:r>
            <a:rPr lang="en-US" sz="2000" dirty="0">
              <a:highlight>
                <a:srgbClr val="FFFF00"/>
              </a:highlight>
            </a:rPr>
            <a:t>participating states </a:t>
          </a:r>
          <a:r>
            <a:rPr lang="en-US" sz="2000" b="1" dirty="0">
              <a:highlight>
                <a:srgbClr val="FFFF00"/>
              </a:highlight>
            </a:rPr>
            <a:t>must commit $65,000 </a:t>
          </a:r>
          <a:r>
            <a:rPr lang="en-US" sz="2000" dirty="0">
              <a:highlight>
                <a:srgbClr val="FFFF00"/>
              </a:highlight>
            </a:rPr>
            <a:t>for three to five years  to participate in the pooled fund project</a:t>
          </a:r>
        </a:p>
      </dgm:t>
    </dgm:pt>
    <dgm:pt modelId="{5C7A304D-69D6-4645-A8CA-1EB1D2AFF7C3}" type="parTrans" cxnId="{B610A58A-DBAD-420B-A5C9-19603D51261E}">
      <dgm:prSet/>
      <dgm:spPr/>
      <dgm:t>
        <a:bodyPr/>
        <a:lstStyle/>
        <a:p>
          <a:endParaRPr lang="en-US"/>
        </a:p>
      </dgm:t>
    </dgm:pt>
    <dgm:pt modelId="{2F2F1C4E-0953-4C6E-B6F8-3CC003722133}" type="sibTrans" cxnId="{B610A58A-DBAD-420B-A5C9-19603D51261E}">
      <dgm:prSet/>
      <dgm:spPr/>
      <dgm:t>
        <a:bodyPr/>
        <a:lstStyle/>
        <a:p>
          <a:endParaRPr lang="en-US"/>
        </a:p>
      </dgm:t>
    </dgm:pt>
    <dgm:pt modelId="{E25BCA9B-31B4-42DB-98EF-5DC6E55FBA9D}">
      <dgm:prSet custT="1"/>
      <dgm:spPr/>
      <dgm:t>
        <a:bodyPr/>
        <a:lstStyle/>
        <a:p>
          <a:r>
            <a:rPr lang="en-US" sz="2000" dirty="0"/>
            <a:t>Pooled fund starts in FFY2023 (October 1, 2022)</a:t>
          </a:r>
        </a:p>
      </dgm:t>
    </dgm:pt>
    <dgm:pt modelId="{E606EDF6-D882-4EBC-8489-020254BECEEE}" type="parTrans" cxnId="{7043C76B-E2A5-4DDD-8F02-3FD9F68C816A}">
      <dgm:prSet/>
      <dgm:spPr/>
      <dgm:t>
        <a:bodyPr/>
        <a:lstStyle/>
        <a:p>
          <a:endParaRPr lang="en-US"/>
        </a:p>
      </dgm:t>
    </dgm:pt>
    <dgm:pt modelId="{3F741EAD-70A3-4091-990A-9EB8B4DACA93}" type="sibTrans" cxnId="{7043C76B-E2A5-4DDD-8F02-3FD9F68C816A}">
      <dgm:prSet/>
      <dgm:spPr/>
      <dgm:t>
        <a:bodyPr/>
        <a:lstStyle/>
        <a:p>
          <a:endParaRPr lang="en-US"/>
        </a:p>
      </dgm:t>
    </dgm:pt>
    <dgm:pt modelId="{6484B0AD-3280-4F2F-9540-520D2AEA27D9}">
      <dgm:prSet custT="1"/>
      <dgm:spPr/>
      <dgm:t>
        <a:bodyPr/>
        <a:lstStyle/>
        <a:p>
          <a:r>
            <a:rPr lang="en-US" sz="2000" dirty="0"/>
            <a:t>Fall 2022 technical committee meeting will determine priorities for work in FFY2023</a:t>
          </a:r>
        </a:p>
      </dgm:t>
    </dgm:pt>
    <dgm:pt modelId="{EC177D78-8A88-439B-A6B0-3AB93F1DBDD5}" type="parTrans" cxnId="{B7676D52-0A6D-41C2-BCEA-E31E57846F0B}">
      <dgm:prSet/>
      <dgm:spPr/>
      <dgm:t>
        <a:bodyPr/>
        <a:lstStyle/>
        <a:p>
          <a:endParaRPr lang="en-US"/>
        </a:p>
      </dgm:t>
    </dgm:pt>
    <dgm:pt modelId="{E3DA199A-F38B-4E4A-97A6-D4ED5137384B}" type="sibTrans" cxnId="{B7676D52-0A6D-41C2-BCEA-E31E57846F0B}">
      <dgm:prSet/>
      <dgm:spPr/>
      <dgm:t>
        <a:bodyPr/>
        <a:lstStyle/>
        <a:p>
          <a:endParaRPr lang="en-US"/>
        </a:p>
      </dgm:t>
    </dgm:pt>
    <dgm:pt modelId="{2B8FC40E-9BCF-41C3-BC23-75B8793E0949}">
      <dgm:prSet custT="1"/>
      <dgm:spPr/>
      <dgm:t>
        <a:bodyPr/>
        <a:lstStyle/>
        <a:p>
          <a:r>
            <a:rPr lang="en-US" sz="2000" dirty="0"/>
            <a:t>Money committed to the current fund (TPF 5(343)) for FFY2023 and later will be transferred to the new account</a:t>
          </a:r>
        </a:p>
      </dgm:t>
    </dgm:pt>
    <dgm:pt modelId="{B06A7F10-BF1C-4515-99F2-5078EAAA813C}" type="parTrans" cxnId="{E8E3438A-13E1-477C-886E-7B7C7DD3119F}">
      <dgm:prSet/>
      <dgm:spPr/>
      <dgm:t>
        <a:bodyPr/>
        <a:lstStyle/>
        <a:p>
          <a:endParaRPr lang="en-US"/>
        </a:p>
      </dgm:t>
    </dgm:pt>
    <dgm:pt modelId="{9A1D12C2-0125-4DBC-9207-DAE61F3F8D49}" type="sibTrans" cxnId="{E8E3438A-13E1-477C-886E-7B7C7DD3119F}">
      <dgm:prSet/>
      <dgm:spPr/>
      <dgm:t>
        <a:bodyPr/>
        <a:lstStyle/>
        <a:p>
          <a:endParaRPr lang="en-US"/>
        </a:p>
      </dgm:t>
    </dgm:pt>
    <dgm:pt modelId="{844F014E-F91E-4FDC-BD13-1B7A16066944}" type="pres">
      <dgm:prSet presAssocID="{1C671914-9D00-43A9-9185-6EFC5B20BCF5}" presName="root" presStyleCnt="0">
        <dgm:presLayoutVars>
          <dgm:dir/>
          <dgm:resizeHandles val="exact"/>
        </dgm:presLayoutVars>
      </dgm:prSet>
      <dgm:spPr/>
    </dgm:pt>
    <dgm:pt modelId="{D672CDF5-4A28-46DA-B0E7-FB021695ECBF}" type="pres">
      <dgm:prSet presAssocID="{6057CB6D-DCE0-4560-9FDE-EA1D26382D35}" presName="compNode" presStyleCnt="0"/>
      <dgm:spPr/>
    </dgm:pt>
    <dgm:pt modelId="{29E47F9F-567E-4319-8771-7AD69B924B6E}" type="pres">
      <dgm:prSet presAssocID="{6057CB6D-DCE0-4560-9FDE-EA1D26382D35}" presName="bgRect" presStyleLbl="bgShp" presStyleIdx="0" presStyleCnt="7"/>
      <dgm:spPr/>
    </dgm:pt>
    <dgm:pt modelId="{042ED1D8-8654-48BF-B668-C2C8987B1290}" type="pres">
      <dgm:prSet presAssocID="{6057CB6D-DCE0-4560-9FDE-EA1D26382D3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a:ext>
      </dgm:extLst>
    </dgm:pt>
    <dgm:pt modelId="{8ABD5553-79F5-4A77-8224-753E936B938C}" type="pres">
      <dgm:prSet presAssocID="{6057CB6D-DCE0-4560-9FDE-EA1D26382D35}" presName="spaceRect" presStyleCnt="0"/>
      <dgm:spPr/>
    </dgm:pt>
    <dgm:pt modelId="{23BD4FC4-F807-484A-A53B-FB64278F0601}" type="pres">
      <dgm:prSet presAssocID="{6057CB6D-DCE0-4560-9FDE-EA1D26382D35}" presName="parTx" presStyleLbl="revTx" presStyleIdx="0" presStyleCnt="7">
        <dgm:presLayoutVars>
          <dgm:chMax val="0"/>
          <dgm:chPref val="0"/>
        </dgm:presLayoutVars>
      </dgm:prSet>
      <dgm:spPr/>
    </dgm:pt>
    <dgm:pt modelId="{E8495746-1599-4B1A-ADB9-C0084C6D594C}" type="pres">
      <dgm:prSet presAssocID="{E1EFE011-7053-401A-8CA6-C92B84243391}" presName="sibTrans" presStyleCnt="0"/>
      <dgm:spPr/>
    </dgm:pt>
    <dgm:pt modelId="{F2BB4063-46F5-4429-BB54-C5C3E9E2999D}" type="pres">
      <dgm:prSet presAssocID="{9E3A2F0D-41D5-492A-AF94-C1A275085B1A}" presName="compNode" presStyleCnt="0"/>
      <dgm:spPr/>
    </dgm:pt>
    <dgm:pt modelId="{E7EF58D4-E002-4864-BD64-73A2D2E5E09B}" type="pres">
      <dgm:prSet presAssocID="{9E3A2F0D-41D5-492A-AF94-C1A275085B1A}" presName="bgRect" presStyleLbl="bgShp" presStyleIdx="1" presStyleCnt="7"/>
      <dgm:spPr/>
    </dgm:pt>
    <dgm:pt modelId="{D8011F2C-D052-4953-AC6A-40DE6C85BC84}" type="pres">
      <dgm:prSet presAssocID="{9E3A2F0D-41D5-492A-AF94-C1A275085B1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ooter"/>
        </a:ext>
      </dgm:extLst>
    </dgm:pt>
    <dgm:pt modelId="{C65CBD09-0CAF-48D1-B7EF-E6DF7A3575A2}" type="pres">
      <dgm:prSet presAssocID="{9E3A2F0D-41D5-492A-AF94-C1A275085B1A}" presName="spaceRect" presStyleCnt="0"/>
      <dgm:spPr/>
    </dgm:pt>
    <dgm:pt modelId="{90FA69D6-A06B-4F23-9D99-5D374299F61E}" type="pres">
      <dgm:prSet presAssocID="{9E3A2F0D-41D5-492A-AF94-C1A275085B1A}" presName="parTx" presStyleLbl="revTx" presStyleIdx="1" presStyleCnt="7">
        <dgm:presLayoutVars>
          <dgm:chMax val="0"/>
          <dgm:chPref val="0"/>
        </dgm:presLayoutVars>
      </dgm:prSet>
      <dgm:spPr/>
    </dgm:pt>
    <dgm:pt modelId="{5BDC858D-244F-49E1-A77D-CA128000AD8B}" type="pres">
      <dgm:prSet presAssocID="{3886E629-A486-42CE-B3F7-6A0DC6C7F579}" presName="sibTrans" presStyleCnt="0"/>
      <dgm:spPr/>
    </dgm:pt>
    <dgm:pt modelId="{830C9DE9-FF27-4950-B236-657DA6BCD5BB}" type="pres">
      <dgm:prSet presAssocID="{5C68790F-6700-46C0-8B78-1C8BE31E376F}" presName="compNode" presStyleCnt="0"/>
      <dgm:spPr/>
    </dgm:pt>
    <dgm:pt modelId="{36767FA5-7BA4-42A0-A3ED-964F2E2A554D}" type="pres">
      <dgm:prSet presAssocID="{5C68790F-6700-46C0-8B78-1C8BE31E376F}" presName="bgRect" presStyleLbl="bgShp" presStyleIdx="2" presStyleCnt="7"/>
      <dgm:spPr/>
    </dgm:pt>
    <dgm:pt modelId="{83AAA8B6-F2BB-4312-BE11-39F4417B47C2}" type="pres">
      <dgm:prSet presAssocID="{5C68790F-6700-46C0-8B78-1C8BE31E376F}"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ble"/>
        </a:ext>
      </dgm:extLst>
    </dgm:pt>
    <dgm:pt modelId="{0223E6EF-9073-4BD5-B738-71B2A9417FAA}" type="pres">
      <dgm:prSet presAssocID="{5C68790F-6700-46C0-8B78-1C8BE31E376F}" presName="spaceRect" presStyleCnt="0"/>
      <dgm:spPr/>
    </dgm:pt>
    <dgm:pt modelId="{FB8A2649-EF69-4585-BEA3-CB52C7B50CFE}" type="pres">
      <dgm:prSet presAssocID="{5C68790F-6700-46C0-8B78-1C8BE31E376F}" presName="parTx" presStyleLbl="revTx" presStyleIdx="2" presStyleCnt="7">
        <dgm:presLayoutVars>
          <dgm:chMax val="0"/>
          <dgm:chPref val="0"/>
        </dgm:presLayoutVars>
      </dgm:prSet>
      <dgm:spPr/>
    </dgm:pt>
    <dgm:pt modelId="{080F5FDC-DCA9-4CF1-B0A0-8828FCC04549}" type="pres">
      <dgm:prSet presAssocID="{2E6CE44B-382F-4225-98C0-D587828544C8}" presName="sibTrans" presStyleCnt="0"/>
      <dgm:spPr/>
    </dgm:pt>
    <dgm:pt modelId="{94436F8F-BE2A-401F-9E3D-075A79A649D6}" type="pres">
      <dgm:prSet presAssocID="{79D0ADC7-A103-4EAB-B61C-E0ABF67E3F6A}" presName="compNode" presStyleCnt="0"/>
      <dgm:spPr/>
    </dgm:pt>
    <dgm:pt modelId="{174DE982-FD1C-4288-A654-B41D90D6F006}" type="pres">
      <dgm:prSet presAssocID="{79D0ADC7-A103-4EAB-B61C-E0ABF67E3F6A}" presName="bgRect" presStyleLbl="bgShp" presStyleIdx="3" presStyleCnt="7"/>
      <dgm:spPr/>
    </dgm:pt>
    <dgm:pt modelId="{8DF35047-6BD6-43F8-A5C0-1D02BEF96165}" type="pres">
      <dgm:prSet presAssocID="{79D0ADC7-A103-4EAB-B61C-E0ABF67E3F6A}"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
        </a:ext>
      </dgm:extLst>
    </dgm:pt>
    <dgm:pt modelId="{59124BD0-8794-4B69-8086-EC9549D4D911}" type="pres">
      <dgm:prSet presAssocID="{79D0ADC7-A103-4EAB-B61C-E0ABF67E3F6A}" presName="spaceRect" presStyleCnt="0"/>
      <dgm:spPr/>
    </dgm:pt>
    <dgm:pt modelId="{EE3A7F43-D651-4521-8A40-98F5FA7E9359}" type="pres">
      <dgm:prSet presAssocID="{79D0ADC7-A103-4EAB-B61C-E0ABF67E3F6A}" presName="parTx" presStyleLbl="revTx" presStyleIdx="3" presStyleCnt="7">
        <dgm:presLayoutVars>
          <dgm:chMax val="0"/>
          <dgm:chPref val="0"/>
        </dgm:presLayoutVars>
      </dgm:prSet>
      <dgm:spPr/>
    </dgm:pt>
    <dgm:pt modelId="{63D631E0-42E8-484D-BB72-01591BD2C36F}" type="pres">
      <dgm:prSet presAssocID="{2F2F1C4E-0953-4C6E-B6F8-3CC003722133}" presName="sibTrans" presStyleCnt="0"/>
      <dgm:spPr/>
    </dgm:pt>
    <dgm:pt modelId="{808E2325-506C-4434-868C-9D944FD925BA}" type="pres">
      <dgm:prSet presAssocID="{E25BCA9B-31B4-42DB-98EF-5DC6E55FBA9D}" presName="compNode" presStyleCnt="0"/>
      <dgm:spPr/>
    </dgm:pt>
    <dgm:pt modelId="{DB7E99C7-9DEC-4CC7-A05D-63B81C94E0DC}" type="pres">
      <dgm:prSet presAssocID="{E25BCA9B-31B4-42DB-98EF-5DC6E55FBA9D}" presName="bgRect" presStyleLbl="bgShp" presStyleIdx="4" presStyleCnt="7"/>
      <dgm:spPr/>
    </dgm:pt>
    <dgm:pt modelId="{A7AA865A-997D-4A1A-99D6-A860DF415097}" type="pres">
      <dgm:prSet presAssocID="{E25BCA9B-31B4-42DB-98EF-5DC6E55FBA9D}"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ragon Dance"/>
        </a:ext>
      </dgm:extLst>
    </dgm:pt>
    <dgm:pt modelId="{1E2EA631-F370-49FA-AE30-59A5450E49E5}" type="pres">
      <dgm:prSet presAssocID="{E25BCA9B-31B4-42DB-98EF-5DC6E55FBA9D}" presName="spaceRect" presStyleCnt="0"/>
      <dgm:spPr/>
    </dgm:pt>
    <dgm:pt modelId="{17E3D2AF-017B-4EC7-B51F-4A3D6C3705BB}" type="pres">
      <dgm:prSet presAssocID="{E25BCA9B-31B4-42DB-98EF-5DC6E55FBA9D}" presName="parTx" presStyleLbl="revTx" presStyleIdx="4" presStyleCnt="7">
        <dgm:presLayoutVars>
          <dgm:chMax val="0"/>
          <dgm:chPref val="0"/>
        </dgm:presLayoutVars>
      </dgm:prSet>
      <dgm:spPr/>
    </dgm:pt>
    <dgm:pt modelId="{819CCCBE-F15A-4310-97A9-1DC067FF1269}" type="pres">
      <dgm:prSet presAssocID="{3F741EAD-70A3-4091-990A-9EB8B4DACA93}" presName="sibTrans" presStyleCnt="0"/>
      <dgm:spPr/>
    </dgm:pt>
    <dgm:pt modelId="{CC8E971E-7728-4AC4-9E2A-4F1961FCD5ED}" type="pres">
      <dgm:prSet presAssocID="{6484B0AD-3280-4F2F-9540-520D2AEA27D9}" presName="compNode" presStyleCnt="0"/>
      <dgm:spPr/>
    </dgm:pt>
    <dgm:pt modelId="{EFD59248-6A80-417B-88A8-BD06C753FF3E}" type="pres">
      <dgm:prSet presAssocID="{6484B0AD-3280-4F2F-9540-520D2AEA27D9}" presName="bgRect" presStyleLbl="bgShp" presStyleIdx="5" presStyleCnt="7"/>
      <dgm:spPr/>
    </dgm:pt>
    <dgm:pt modelId="{30905A41-553A-4A65-A834-7594A55080C2}" type="pres">
      <dgm:prSet presAssocID="{6484B0AD-3280-4F2F-9540-520D2AEA27D9}"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eeting"/>
        </a:ext>
      </dgm:extLst>
    </dgm:pt>
    <dgm:pt modelId="{CA43F0A8-7D1B-4635-814A-C7C2B1A5CF34}" type="pres">
      <dgm:prSet presAssocID="{6484B0AD-3280-4F2F-9540-520D2AEA27D9}" presName="spaceRect" presStyleCnt="0"/>
      <dgm:spPr/>
    </dgm:pt>
    <dgm:pt modelId="{D60B138E-4EFC-489E-B7C6-B9F8DFCA9603}" type="pres">
      <dgm:prSet presAssocID="{6484B0AD-3280-4F2F-9540-520D2AEA27D9}" presName="parTx" presStyleLbl="revTx" presStyleIdx="5" presStyleCnt="7">
        <dgm:presLayoutVars>
          <dgm:chMax val="0"/>
          <dgm:chPref val="0"/>
        </dgm:presLayoutVars>
      </dgm:prSet>
      <dgm:spPr/>
    </dgm:pt>
    <dgm:pt modelId="{8F70BC97-064D-43CB-A758-690B041160D9}" type="pres">
      <dgm:prSet presAssocID="{E3DA199A-F38B-4E4A-97A6-D4ED5137384B}" presName="sibTrans" presStyleCnt="0"/>
      <dgm:spPr/>
    </dgm:pt>
    <dgm:pt modelId="{CCBACE2C-2562-4BA9-9E84-99576A2806A8}" type="pres">
      <dgm:prSet presAssocID="{2B8FC40E-9BCF-41C3-BC23-75B8793E0949}" presName="compNode" presStyleCnt="0"/>
      <dgm:spPr/>
    </dgm:pt>
    <dgm:pt modelId="{403636BD-5BF7-492D-BF9E-A42F3AE4701D}" type="pres">
      <dgm:prSet presAssocID="{2B8FC40E-9BCF-41C3-BC23-75B8793E0949}" presName="bgRect" presStyleLbl="bgShp" presStyleIdx="6" presStyleCnt="7"/>
      <dgm:spPr/>
    </dgm:pt>
    <dgm:pt modelId="{96FA2B12-FBE1-405C-937D-51439A2E4575}" type="pres">
      <dgm:prSet presAssocID="{2B8FC40E-9BCF-41C3-BC23-75B8793E0949}"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Bitcoin"/>
        </a:ext>
      </dgm:extLst>
    </dgm:pt>
    <dgm:pt modelId="{65FA8536-7E37-49DC-B339-ADEC613481FB}" type="pres">
      <dgm:prSet presAssocID="{2B8FC40E-9BCF-41C3-BC23-75B8793E0949}" presName="spaceRect" presStyleCnt="0"/>
      <dgm:spPr/>
    </dgm:pt>
    <dgm:pt modelId="{D6EB73B4-43EF-4476-8037-333D542A3813}" type="pres">
      <dgm:prSet presAssocID="{2B8FC40E-9BCF-41C3-BC23-75B8793E0949}" presName="parTx" presStyleLbl="revTx" presStyleIdx="6" presStyleCnt="7">
        <dgm:presLayoutVars>
          <dgm:chMax val="0"/>
          <dgm:chPref val="0"/>
        </dgm:presLayoutVars>
      </dgm:prSet>
      <dgm:spPr/>
    </dgm:pt>
  </dgm:ptLst>
  <dgm:cxnLst>
    <dgm:cxn modelId="{0F55B207-8CEE-4A66-ABF3-8146FED10DD6}" type="presOf" srcId="{9E3A2F0D-41D5-492A-AF94-C1A275085B1A}" destId="{90FA69D6-A06B-4F23-9D99-5D374299F61E}" srcOrd="0" destOrd="0" presId="urn:microsoft.com/office/officeart/2018/2/layout/IconVerticalSolidList"/>
    <dgm:cxn modelId="{74FE632E-3E84-488B-8FA2-6E8C970C069A}" type="presOf" srcId="{6484B0AD-3280-4F2F-9540-520D2AEA27D9}" destId="{D60B138E-4EFC-489E-B7C6-B9F8DFCA9603}" srcOrd="0" destOrd="0" presId="urn:microsoft.com/office/officeart/2018/2/layout/IconVerticalSolidList"/>
    <dgm:cxn modelId="{1BDD1A44-FC21-4BDF-ADFC-26644961E8EA}" type="presOf" srcId="{6057CB6D-DCE0-4560-9FDE-EA1D26382D35}" destId="{23BD4FC4-F807-484A-A53B-FB64278F0601}" srcOrd="0" destOrd="0" presId="urn:microsoft.com/office/officeart/2018/2/layout/IconVerticalSolidList"/>
    <dgm:cxn modelId="{7043C76B-E2A5-4DDD-8F02-3FD9F68C816A}" srcId="{1C671914-9D00-43A9-9185-6EFC5B20BCF5}" destId="{E25BCA9B-31B4-42DB-98EF-5DC6E55FBA9D}" srcOrd="4" destOrd="0" parTransId="{E606EDF6-D882-4EBC-8489-020254BECEEE}" sibTransId="{3F741EAD-70A3-4091-990A-9EB8B4DACA93}"/>
    <dgm:cxn modelId="{B7676D52-0A6D-41C2-BCEA-E31E57846F0B}" srcId="{1C671914-9D00-43A9-9185-6EFC5B20BCF5}" destId="{6484B0AD-3280-4F2F-9540-520D2AEA27D9}" srcOrd="5" destOrd="0" parTransId="{EC177D78-8A88-439B-A6B0-3AB93F1DBDD5}" sibTransId="{E3DA199A-F38B-4E4A-97A6-D4ED5137384B}"/>
    <dgm:cxn modelId="{4C5DDE81-380A-42E8-B943-83547A7AA05E}" srcId="{1C671914-9D00-43A9-9185-6EFC5B20BCF5}" destId="{5C68790F-6700-46C0-8B78-1C8BE31E376F}" srcOrd="2" destOrd="0" parTransId="{AF20ED32-AAE1-4C2B-8F71-B58F08AB5106}" sibTransId="{2E6CE44B-382F-4225-98C0-D587828544C8}"/>
    <dgm:cxn modelId="{78064F86-F6D8-4092-B2D7-D0C791F60050}" type="presOf" srcId="{79D0ADC7-A103-4EAB-B61C-E0ABF67E3F6A}" destId="{EE3A7F43-D651-4521-8A40-98F5FA7E9359}" srcOrd="0" destOrd="0" presId="urn:microsoft.com/office/officeart/2018/2/layout/IconVerticalSolidList"/>
    <dgm:cxn modelId="{F0290F88-EE18-4261-B0D9-FA4D9276C39B}" type="presOf" srcId="{1C671914-9D00-43A9-9185-6EFC5B20BCF5}" destId="{844F014E-F91E-4FDC-BD13-1B7A16066944}" srcOrd="0" destOrd="0" presId="urn:microsoft.com/office/officeart/2018/2/layout/IconVerticalSolidList"/>
    <dgm:cxn modelId="{E8E3438A-13E1-477C-886E-7B7C7DD3119F}" srcId="{1C671914-9D00-43A9-9185-6EFC5B20BCF5}" destId="{2B8FC40E-9BCF-41C3-BC23-75B8793E0949}" srcOrd="6" destOrd="0" parTransId="{B06A7F10-BF1C-4515-99F2-5078EAAA813C}" sibTransId="{9A1D12C2-0125-4DBC-9207-DAE61F3F8D49}"/>
    <dgm:cxn modelId="{B610A58A-DBAD-420B-A5C9-19603D51261E}" srcId="{1C671914-9D00-43A9-9185-6EFC5B20BCF5}" destId="{79D0ADC7-A103-4EAB-B61C-E0ABF67E3F6A}" srcOrd="3" destOrd="0" parTransId="{5C7A304D-69D6-4645-A8CA-1EB1D2AFF7C3}" sibTransId="{2F2F1C4E-0953-4C6E-B6F8-3CC003722133}"/>
    <dgm:cxn modelId="{F7CF258F-FFEC-4462-AFB0-C4B9244CB691}" srcId="{1C671914-9D00-43A9-9185-6EFC5B20BCF5}" destId="{6057CB6D-DCE0-4560-9FDE-EA1D26382D35}" srcOrd="0" destOrd="0" parTransId="{DDD5E9BC-DB48-4533-9727-AAD88F244D57}" sibTransId="{E1EFE011-7053-401A-8CA6-C92B84243391}"/>
    <dgm:cxn modelId="{1C16F296-B692-4128-B20C-5F4BFD3F4406}" type="presOf" srcId="{2B8FC40E-9BCF-41C3-BC23-75B8793E0949}" destId="{D6EB73B4-43EF-4476-8037-333D542A3813}" srcOrd="0" destOrd="0" presId="urn:microsoft.com/office/officeart/2018/2/layout/IconVerticalSolidList"/>
    <dgm:cxn modelId="{B3518697-95F6-4885-BA33-9F8AAE2DF03F}" srcId="{1C671914-9D00-43A9-9185-6EFC5B20BCF5}" destId="{9E3A2F0D-41D5-492A-AF94-C1A275085B1A}" srcOrd="1" destOrd="0" parTransId="{A85B485F-C1AF-47F1-9E70-F56AB5B44180}" sibTransId="{3886E629-A486-42CE-B3F7-6A0DC6C7F579}"/>
    <dgm:cxn modelId="{8147C3A2-65D2-4844-A0ED-F4142AB9A1A9}" type="presOf" srcId="{E25BCA9B-31B4-42DB-98EF-5DC6E55FBA9D}" destId="{17E3D2AF-017B-4EC7-B51F-4A3D6C3705BB}" srcOrd="0" destOrd="0" presId="urn:microsoft.com/office/officeart/2018/2/layout/IconVerticalSolidList"/>
    <dgm:cxn modelId="{256137B5-6F4B-46E0-B94F-2D092978FF11}" type="presOf" srcId="{5C68790F-6700-46C0-8B78-1C8BE31E376F}" destId="{FB8A2649-EF69-4585-BEA3-CB52C7B50CFE}" srcOrd="0" destOrd="0" presId="urn:microsoft.com/office/officeart/2018/2/layout/IconVerticalSolidList"/>
    <dgm:cxn modelId="{7580384A-5B6A-4992-A650-FBDD56BB5DD1}" type="presParOf" srcId="{844F014E-F91E-4FDC-BD13-1B7A16066944}" destId="{D672CDF5-4A28-46DA-B0E7-FB021695ECBF}" srcOrd="0" destOrd="0" presId="urn:microsoft.com/office/officeart/2018/2/layout/IconVerticalSolidList"/>
    <dgm:cxn modelId="{B91EA168-1ED6-4083-B4A6-405B1F41BC12}" type="presParOf" srcId="{D672CDF5-4A28-46DA-B0E7-FB021695ECBF}" destId="{29E47F9F-567E-4319-8771-7AD69B924B6E}" srcOrd="0" destOrd="0" presId="urn:microsoft.com/office/officeart/2018/2/layout/IconVerticalSolidList"/>
    <dgm:cxn modelId="{3819E56E-FCFA-46FA-9CF1-A451D21D0D98}" type="presParOf" srcId="{D672CDF5-4A28-46DA-B0E7-FB021695ECBF}" destId="{042ED1D8-8654-48BF-B668-C2C8987B1290}" srcOrd="1" destOrd="0" presId="urn:microsoft.com/office/officeart/2018/2/layout/IconVerticalSolidList"/>
    <dgm:cxn modelId="{83D119DB-4264-4C75-805B-4F04457E8714}" type="presParOf" srcId="{D672CDF5-4A28-46DA-B0E7-FB021695ECBF}" destId="{8ABD5553-79F5-4A77-8224-753E936B938C}" srcOrd="2" destOrd="0" presId="urn:microsoft.com/office/officeart/2018/2/layout/IconVerticalSolidList"/>
    <dgm:cxn modelId="{312070A3-6BA0-4AED-8DDB-F5CDDF69557C}" type="presParOf" srcId="{D672CDF5-4A28-46DA-B0E7-FB021695ECBF}" destId="{23BD4FC4-F807-484A-A53B-FB64278F0601}" srcOrd="3" destOrd="0" presId="urn:microsoft.com/office/officeart/2018/2/layout/IconVerticalSolidList"/>
    <dgm:cxn modelId="{D8B5B384-CDA8-4448-89A8-00D6B05BE85E}" type="presParOf" srcId="{844F014E-F91E-4FDC-BD13-1B7A16066944}" destId="{E8495746-1599-4B1A-ADB9-C0084C6D594C}" srcOrd="1" destOrd="0" presId="urn:microsoft.com/office/officeart/2018/2/layout/IconVerticalSolidList"/>
    <dgm:cxn modelId="{504AD42B-868F-4938-8E03-245544C04527}" type="presParOf" srcId="{844F014E-F91E-4FDC-BD13-1B7A16066944}" destId="{F2BB4063-46F5-4429-BB54-C5C3E9E2999D}" srcOrd="2" destOrd="0" presId="urn:microsoft.com/office/officeart/2018/2/layout/IconVerticalSolidList"/>
    <dgm:cxn modelId="{DF39E946-2CAE-4185-92A5-6FE6EC98FF22}" type="presParOf" srcId="{F2BB4063-46F5-4429-BB54-C5C3E9E2999D}" destId="{E7EF58D4-E002-4864-BD64-73A2D2E5E09B}" srcOrd="0" destOrd="0" presId="urn:microsoft.com/office/officeart/2018/2/layout/IconVerticalSolidList"/>
    <dgm:cxn modelId="{4081E3BD-A94C-4047-814D-EF40C42F2AFA}" type="presParOf" srcId="{F2BB4063-46F5-4429-BB54-C5C3E9E2999D}" destId="{D8011F2C-D052-4953-AC6A-40DE6C85BC84}" srcOrd="1" destOrd="0" presId="urn:microsoft.com/office/officeart/2018/2/layout/IconVerticalSolidList"/>
    <dgm:cxn modelId="{67224511-FC78-441E-B0DC-D47FEB59E7A3}" type="presParOf" srcId="{F2BB4063-46F5-4429-BB54-C5C3E9E2999D}" destId="{C65CBD09-0CAF-48D1-B7EF-E6DF7A3575A2}" srcOrd="2" destOrd="0" presId="urn:microsoft.com/office/officeart/2018/2/layout/IconVerticalSolidList"/>
    <dgm:cxn modelId="{07021A76-CBFF-429B-BACE-8AF1136004CD}" type="presParOf" srcId="{F2BB4063-46F5-4429-BB54-C5C3E9E2999D}" destId="{90FA69D6-A06B-4F23-9D99-5D374299F61E}" srcOrd="3" destOrd="0" presId="urn:microsoft.com/office/officeart/2018/2/layout/IconVerticalSolidList"/>
    <dgm:cxn modelId="{3912161D-E5A5-4341-8196-F27271FE7CC8}" type="presParOf" srcId="{844F014E-F91E-4FDC-BD13-1B7A16066944}" destId="{5BDC858D-244F-49E1-A77D-CA128000AD8B}" srcOrd="3" destOrd="0" presId="urn:microsoft.com/office/officeart/2018/2/layout/IconVerticalSolidList"/>
    <dgm:cxn modelId="{C593B319-5AEF-481E-9A23-AA2C64839F94}" type="presParOf" srcId="{844F014E-F91E-4FDC-BD13-1B7A16066944}" destId="{830C9DE9-FF27-4950-B236-657DA6BCD5BB}" srcOrd="4" destOrd="0" presId="urn:microsoft.com/office/officeart/2018/2/layout/IconVerticalSolidList"/>
    <dgm:cxn modelId="{1A9CB17E-A127-400D-9788-89BA5A65E53E}" type="presParOf" srcId="{830C9DE9-FF27-4950-B236-657DA6BCD5BB}" destId="{36767FA5-7BA4-42A0-A3ED-964F2E2A554D}" srcOrd="0" destOrd="0" presId="urn:microsoft.com/office/officeart/2018/2/layout/IconVerticalSolidList"/>
    <dgm:cxn modelId="{DD73CAEF-8E0B-4831-BAB9-2835939B5852}" type="presParOf" srcId="{830C9DE9-FF27-4950-B236-657DA6BCD5BB}" destId="{83AAA8B6-F2BB-4312-BE11-39F4417B47C2}" srcOrd="1" destOrd="0" presId="urn:microsoft.com/office/officeart/2018/2/layout/IconVerticalSolidList"/>
    <dgm:cxn modelId="{D2781197-FC9C-4B0D-9F02-1456E9C56621}" type="presParOf" srcId="{830C9DE9-FF27-4950-B236-657DA6BCD5BB}" destId="{0223E6EF-9073-4BD5-B738-71B2A9417FAA}" srcOrd="2" destOrd="0" presId="urn:microsoft.com/office/officeart/2018/2/layout/IconVerticalSolidList"/>
    <dgm:cxn modelId="{216D1BEA-B801-4D17-AF41-5320A364B20F}" type="presParOf" srcId="{830C9DE9-FF27-4950-B236-657DA6BCD5BB}" destId="{FB8A2649-EF69-4585-BEA3-CB52C7B50CFE}" srcOrd="3" destOrd="0" presId="urn:microsoft.com/office/officeart/2018/2/layout/IconVerticalSolidList"/>
    <dgm:cxn modelId="{598BB531-24BA-40FE-B6C5-52B73B87E6EC}" type="presParOf" srcId="{844F014E-F91E-4FDC-BD13-1B7A16066944}" destId="{080F5FDC-DCA9-4CF1-B0A0-8828FCC04549}" srcOrd="5" destOrd="0" presId="urn:microsoft.com/office/officeart/2018/2/layout/IconVerticalSolidList"/>
    <dgm:cxn modelId="{BA48DE00-AF78-4B80-A702-16DD3B1BBCBE}" type="presParOf" srcId="{844F014E-F91E-4FDC-BD13-1B7A16066944}" destId="{94436F8F-BE2A-401F-9E3D-075A79A649D6}" srcOrd="6" destOrd="0" presId="urn:microsoft.com/office/officeart/2018/2/layout/IconVerticalSolidList"/>
    <dgm:cxn modelId="{2810E333-03CE-4247-9400-436220DE79E9}" type="presParOf" srcId="{94436F8F-BE2A-401F-9E3D-075A79A649D6}" destId="{174DE982-FD1C-4288-A654-B41D90D6F006}" srcOrd="0" destOrd="0" presId="urn:microsoft.com/office/officeart/2018/2/layout/IconVerticalSolidList"/>
    <dgm:cxn modelId="{095F857D-F6C8-4CB9-8E10-C692C4DCB253}" type="presParOf" srcId="{94436F8F-BE2A-401F-9E3D-075A79A649D6}" destId="{8DF35047-6BD6-43F8-A5C0-1D02BEF96165}" srcOrd="1" destOrd="0" presId="urn:microsoft.com/office/officeart/2018/2/layout/IconVerticalSolidList"/>
    <dgm:cxn modelId="{0225DECC-B804-4CF4-A92D-23C20C302FCD}" type="presParOf" srcId="{94436F8F-BE2A-401F-9E3D-075A79A649D6}" destId="{59124BD0-8794-4B69-8086-EC9549D4D911}" srcOrd="2" destOrd="0" presId="urn:microsoft.com/office/officeart/2018/2/layout/IconVerticalSolidList"/>
    <dgm:cxn modelId="{ED46E818-8CEE-457E-9C29-9642D21186BA}" type="presParOf" srcId="{94436F8F-BE2A-401F-9E3D-075A79A649D6}" destId="{EE3A7F43-D651-4521-8A40-98F5FA7E9359}" srcOrd="3" destOrd="0" presId="urn:microsoft.com/office/officeart/2018/2/layout/IconVerticalSolidList"/>
    <dgm:cxn modelId="{2631DDA5-8976-46D4-84A7-38D4A426CD3C}" type="presParOf" srcId="{844F014E-F91E-4FDC-BD13-1B7A16066944}" destId="{63D631E0-42E8-484D-BB72-01591BD2C36F}" srcOrd="7" destOrd="0" presId="urn:microsoft.com/office/officeart/2018/2/layout/IconVerticalSolidList"/>
    <dgm:cxn modelId="{B3E1A5A4-A87C-49E8-B7B9-C82048BF2317}" type="presParOf" srcId="{844F014E-F91E-4FDC-BD13-1B7A16066944}" destId="{808E2325-506C-4434-868C-9D944FD925BA}" srcOrd="8" destOrd="0" presId="urn:microsoft.com/office/officeart/2018/2/layout/IconVerticalSolidList"/>
    <dgm:cxn modelId="{41A48BF1-14C6-4AEF-B43C-9E18DB45B446}" type="presParOf" srcId="{808E2325-506C-4434-868C-9D944FD925BA}" destId="{DB7E99C7-9DEC-4CC7-A05D-63B81C94E0DC}" srcOrd="0" destOrd="0" presId="urn:microsoft.com/office/officeart/2018/2/layout/IconVerticalSolidList"/>
    <dgm:cxn modelId="{D57C43AD-070F-4CE3-BFC4-B25512983060}" type="presParOf" srcId="{808E2325-506C-4434-868C-9D944FD925BA}" destId="{A7AA865A-997D-4A1A-99D6-A860DF415097}" srcOrd="1" destOrd="0" presId="urn:microsoft.com/office/officeart/2018/2/layout/IconVerticalSolidList"/>
    <dgm:cxn modelId="{6515F40A-BDAC-4CAA-B025-3FCD13E1C1A2}" type="presParOf" srcId="{808E2325-506C-4434-868C-9D944FD925BA}" destId="{1E2EA631-F370-49FA-AE30-59A5450E49E5}" srcOrd="2" destOrd="0" presId="urn:microsoft.com/office/officeart/2018/2/layout/IconVerticalSolidList"/>
    <dgm:cxn modelId="{DC240B07-8D64-4A4B-979F-08FBC9F0BF6A}" type="presParOf" srcId="{808E2325-506C-4434-868C-9D944FD925BA}" destId="{17E3D2AF-017B-4EC7-B51F-4A3D6C3705BB}" srcOrd="3" destOrd="0" presId="urn:microsoft.com/office/officeart/2018/2/layout/IconVerticalSolidList"/>
    <dgm:cxn modelId="{D375FC6A-631D-4ED6-9BEA-59AD91AD48A0}" type="presParOf" srcId="{844F014E-F91E-4FDC-BD13-1B7A16066944}" destId="{819CCCBE-F15A-4310-97A9-1DC067FF1269}" srcOrd="9" destOrd="0" presId="urn:microsoft.com/office/officeart/2018/2/layout/IconVerticalSolidList"/>
    <dgm:cxn modelId="{06EF02D9-01ED-4ACE-852C-81020FFBDE54}" type="presParOf" srcId="{844F014E-F91E-4FDC-BD13-1B7A16066944}" destId="{CC8E971E-7728-4AC4-9E2A-4F1961FCD5ED}" srcOrd="10" destOrd="0" presId="urn:microsoft.com/office/officeart/2018/2/layout/IconVerticalSolidList"/>
    <dgm:cxn modelId="{333FFA3C-1F00-468C-AB5A-1C18E7B2ECFF}" type="presParOf" srcId="{CC8E971E-7728-4AC4-9E2A-4F1961FCD5ED}" destId="{EFD59248-6A80-417B-88A8-BD06C753FF3E}" srcOrd="0" destOrd="0" presId="urn:microsoft.com/office/officeart/2018/2/layout/IconVerticalSolidList"/>
    <dgm:cxn modelId="{295039D7-C841-4F05-A152-151E5A19D1EF}" type="presParOf" srcId="{CC8E971E-7728-4AC4-9E2A-4F1961FCD5ED}" destId="{30905A41-553A-4A65-A834-7594A55080C2}" srcOrd="1" destOrd="0" presId="urn:microsoft.com/office/officeart/2018/2/layout/IconVerticalSolidList"/>
    <dgm:cxn modelId="{BF6C6038-3E72-4E8D-9B3D-FD1B1092F580}" type="presParOf" srcId="{CC8E971E-7728-4AC4-9E2A-4F1961FCD5ED}" destId="{CA43F0A8-7D1B-4635-814A-C7C2B1A5CF34}" srcOrd="2" destOrd="0" presId="urn:microsoft.com/office/officeart/2018/2/layout/IconVerticalSolidList"/>
    <dgm:cxn modelId="{8F4E1C04-F70C-4845-BC7E-968694FAEA72}" type="presParOf" srcId="{CC8E971E-7728-4AC4-9E2A-4F1961FCD5ED}" destId="{D60B138E-4EFC-489E-B7C6-B9F8DFCA9603}" srcOrd="3" destOrd="0" presId="urn:microsoft.com/office/officeart/2018/2/layout/IconVerticalSolidList"/>
    <dgm:cxn modelId="{CBEB802E-3DEF-40FF-8DAC-DBC5A927911B}" type="presParOf" srcId="{844F014E-F91E-4FDC-BD13-1B7A16066944}" destId="{8F70BC97-064D-43CB-A758-690B041160D9}" srcOrd="11" destOrd="0" presId="urn:microsoft.com/office/officeart/2018/2/layout/IconVerticalSolidList"/>
    <dgm:cxn modelId="{B35F9083-8B9C-4752-8460-982DEC898749}" type="presParOf" srcId="{844F014E-F91E-4FDC-BD13-1B7A16066944}" destId="{CCBACE2C-2562-4BA9-9E84-99576A2806A8}" srcOrd="12" destOrd="0" presId="urn:microsoft.com/office/officeart/2018/2/layout/IconVerticalSolidList"/>
    <dgm:cxn modelId="{DACA40A1-1909-461A-97AF-1C0B60ACD3CF}" type="presParOf" srcId="{CCBACE2C-2562-4BA9-9E84-99576A2806A8}" destId="{403636BD-5BF7-492D-BF9E-A42F3AE4701D}" srcOrd="0" destOrd="0" presId="urn:microsoft.com/office/officeart/2018/2/layout/IconVerticalSolidList"/>
    <dgm:cxn modelId="{8E346014-B0D1-487F-AD33-D98B92E785A6}" type="presParOf" srcId="{CCBACE2C-2562-4BA9-9E84-99576A2806A8}" destId="{96FA2B12-FBE1-405C-937D-51439A2E4575}" srcOrd="1" destOrd="0" presId="urn:microsoft.com/office/officeart/2018/2/layout/IconVerticalSolidList"/>
    <dgm:cxn modelId="{269C41E2-9B0C-483D-9A4B-4EB2BB9AB86A}" type="presParOf" srcId="{CCBACE2C-2562-4BA9-9E84-99576A2806A8}" destId="{65FA8536-7E37-49DC-B339-ADEC613481FB}" srcOrd="2" destOrd="0" presId="urn:microsoft.com/office/officeart/2018/2/layout/IconVerticalSolidList"/>
    <dgm:cxn modelId="{1BA1D6F2-3015-4A29-848C-7B95F3A4D90A}" type="presParOf" srcId="{CCBACE2C-2562-4BA9-9E84-99576A2806A8}" destId="{D6EB73B4-43EF-4476-8037-333D542A3813}" srcOrd="3"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F84D0-4024-44C9-992A-15F998115AA1}">
      <dsp:nvSpPr>
        <dsp:cNvPr id="0" name=""/>
        <dsp:cNvSpPr/>
      </dsp:nvSpPr>
      <dsp:spPr>
        <a:xfrm rot="5400000">
          <a:off x="2388764" y="364119"/>
          <a:ext cx="3818890" cy="4045373"/>
        </a:xfrm>
        <a:prstGeom prst="round2Same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identify common research needs</a:t>
          </a:r>
        </a:p>
        <a:p>
          <a:pPr marL="228600" lvl="1" indent="-228600" algn="l" defTabSz="977900">
            <a:lnSpc>
              <a:spcPct val="90000"/>
            </a:lnSpc>
            <a:spcBef>
              <a:spcPct val="0"/>
            </a:spcBef>
            <a:spcAft>
              <a:spcPct val="15000"/>
            </a:spcAft>
            <a:buChar char="•"/>
          </a:pPr>
          <a:r>
            <a:rPr lang="en-US" sz="2200" kern="1200" dirty="0"/>
            <a:t>select and prioritize projects for funding</a:t>
          </a:r>
        </a:p>
        <a:p>
          <a:pPr marL="228600" lvl="1" indent="-228600" algn="l" defTabSz="977900">
            <a:lnSpc>
              <a:spcPct val="90000"/>
            </a:lnSpc>
            <a:spcBef>
              <a:spcPct val="0"/>
            </a:spcBef>
            <a:spcAft>
              <a:spcPct val="15000"/>
            </a:spcAft>
            <a:buChar char="•"/>
          </a:pPr>
          <a:r>
            <a:rPr lang="en-US" sz="2200" kern="1200" dirty="0"/>
            <a:t>oversee research and testing</a:t>
          </a:r>
        </a:p>
        <a:p>
          <a:pPr marL="228600" lvl="1" indent="-228600" algn="l" defTabSz="977900">
            <a:lnSpc>
              <a:spcPct val="90000"/>
            </a:lnSpc>
            <a:spcBef>
              <a:spcPct val="0"/>
            </a:spcBef>
            <a:spcAft>
              <a:spcPct val="15000"/>
            </a:spcAft>
            <a:buChar char="•"/>
          </a:pPr>
          <a:r>
            <a:rPr lang="en-US" sz="2200" kern="1200" dirty="0"/>
            <a:t>convene on an annual basis unless emerging issues require interim decisions. </a:t>
          </a:r>
        </a:p>
      </dsp:txBody>
      <dsp:txXfrm rot="-5400000">
        <a:off x="2275523" y="663784"/>
        <a:ext cx="3858950" cy="3446044"/>
      </dsp:txXfrm>
    </dsp:sp>
    <dsp:sp modelId="{F2389448-C763-491D-9634-BD43CCFA4F9D}">
      <dsp:nvSpPr>
        <dsp:cNvPr id="0" name=""/>
        <dsp:cNvSpPr/>
      </dsp:nvSpPr>
      <dsp:spPr>
        <a:xfrm>
          <a:off x="0" y="0"/>
          <a:ext cx="2275522" cy="4773613"/>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A technical committee made up of participating states will guide the research</a:t>
          </a:r>
        </a:p>
      </dsp:txBody>
      <dsp:txXfrm>
        <a:off x="111082" y="111082"/>
        <a:ext cx="2053358" cy="4551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47F9F-567E-4319-8771-7AD69B924B6E}">
      <dsp:nvSpPr>
        <dsp:cNvPr id="0" name=""/>
        <dsp:cNvSpPr/>
      </dsp:nvSpPr>
      <dsp:spPr>
        <a:xfrm>
          <a:off x="0" y="3122"/>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2ED1D8-8654-48BF-B668-C2C8987B1290}">
      <dsp:nvSpPr>
        <dsp:cNvPr id="0" name=""/>
        <dsp:cNvSpPr/>
      </dsp:nvSpPr>
      <dsp:spPr>
        <a:xfrm>
          <a:off x="172013" y="131066"/>
          <a:ext cx="313057" cy="3127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BD4FC4-F807-484A-A53B-FB64278F0601}">
      <dsp:nvSpPr>
        <dsp:cNvPr id="0" name=""/>
        <dsp:cNvSpPr/>
      </dsp:nvSpPr>
      <dsp:spPr>
        <a:xfrm>
          <a:off x="657085" y="3122"/>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a:t>WSDOT will serve as the chair of the technical committee </a:t>
          </a:r>
        </a:p>
      </dsp:txBody>
      <dsp:txXfrm>
        <a:off x="657085" y="3122"/>
        <a:ext cx="7163694" cy="639720"/>
      </dsp:txXfrm>
    </dsp:sp>
    <dsp:sp modelId="{E7EF58D4-E002-4864-BD64-73A2D2E5E09B}">
      <dsp:nvSpPr>
        <dsp:cNvPr id="0" name=""/>
        <dsp:cNvSpPr/>
      </dsp:nvSpPr>
      <dsp:spPr>
        <a:xfrm>
          <a:off x="0" y="802773"/>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011F2C-D052-4953-AC6A-40DE6C85BC84}">
      <dsp:nvSpPr>
        <dsp:cNvPr id="0" name=""/>
        <dsp:cNvSpPr/>
      </dsp:nvSpPr>
      <dsp:spPr>
        <a:xfrm>
          <a:off x="172013" y="930717"/>
          <a:ext cx="313057" cy="3127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FA69D6-A06B-4F23-9D99-5D374299F61E}">
      <dsp:nvSpPr>
        <dsp:cNvPr id="0" name=""/>
        <dsp:cNvSpPr/>
      </dsp:nvSpPr>
      <dsp:spPr>
        <a:xfrm>
          <a:off x="657085" y="802773"/>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dirty="0"/>
            <a:t>An agreement with Texas Transportation Institute (TTI) will guide the work</a:t>
          </a:r>
        </a:p>
      </dsp:txBody>
      <dsp:txXfrm>
        <a:off x="657085" y="802773"/>
        <a:ext cx="7163694" cy="639720"/>
      </dsp:txXfrm>
    </dsp:sp>
    <dsp:sp modelId="{36767FA5-7BA4-42A0-A3ED-964F2E2A554D}">
      <dsp:nvSpPr>
        <dsp:cNvPr id="0" name=""/>
        <dsp:cNvSpPr/>
      </dsp:nvSpPr>
      <dsp:spPr>
        <a:xfrm>
          <a:off x="0" y="1602423"/>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AAA8B6-F2BB-4312-BE11-39F4417B47C2}">
      <dsp:nvSpPr>
        <dsp:cNvPr id="0" name=""/>
        <dsp:cNvSpPr/>
      </dsp:nvSpPr>
      <dsp:spPr>
        <a:xfrm>
          <a:off x="172013" y="1730367"/>
          <a:ext cx="313057" cy="3127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B8A2649-EF69-4585-BEA3-CB52C7B50CFE}">
      <dsp:nvSpPr>
        <dsp:cNvPr id="0" name=""/>
        <dsp:cNvSpPr/>
      </dsp:nvSpPr>
      <dsp:spPr>
        <a:xfrm>
          <a:off x="657085" y="1602423"/>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dirty="0"/>
            <a:t>The agreement will include a reduced overhead rate (35%) for all projects under the pooled fund project </a:t>
          </a:r>
        </a:p>
      </dsp:txBody>
      <dsp:txXfrm>
        <a:off x="657085" y="1602423"/>
        <a:ext cx="7163694" cy="639720"/>
      </dsp:txXfrm>
    </dsp:sp>
    <dsp:sp modelId="{174DE982-FD1C-4288-A654-B41D90D6F006}">
      <dsp:nvSpPr>
        <dsp:cNvPr id="0" name=""/>
        <dsp:cNvSpPr/>
      </dsp:nvSpPr>
      <dsp:spPr>
        <a:xfrm>
          <a:off x="0" y="2402074"/>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F35047-6BD6-43F8-A5C0-1D02BEF96165}">
      <dsp:nvSpPr>
        <dsp:cNvPr id="0" name=""/>
        <dsp:cNvSpPr/>
      </dsp:nvSpPr>
      <dsp:spPr>
        <a:xfrm>
          <a:off x="172013" y="2530018"/>
          <a:ext cx="313057" cy="3127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E3A7F43-D651-4521-8A40-98F5FA7E9359}">
      <dsp:nvSpPr>
        <dsp:cNvPr id="0" name=""/>
        <dsp:cNvSpPr/>
      </dsp:nvSpPr>
      <dsp:spPr>
        <a:xfrm>
          <a:off x="657085" y="2402074"/>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b="1" kern="1200" dirty="0">
              <a:highlight>
                <a:srgbClr val="FFFF00"/>
              </a:highlight>
            </a:rPr>
            <a:t>NEW – </a:t>
          </a:r>
          <a:r>
            <a:rPr lang="en-US" sz="2000" kern="1200" dirty="0">
              <a:highlight>
                <a:srgbClr val="FFFF00"/>
              </a:highlight>
            </a:rPr>
            <a:t>participating states </a:t>
          </a:r>
          <a:r>
            <a:rPr lang="en-US" sz="2000" b="1" kern="1200" dirty="0">
              <a:highlight>
                <a:srgbClr val="FFFF00"/>
              </a:highlight>
            </a:rPr>
            <a:t>must commit $65,000 </a:t>
          </a:r>
          <a:r>
            <a:rPr lang="en-US" sz="2000" kern="1200" dirty="0">
              <a:highlight>
                <a:srgbClr val="FFFF00"/>
              </a:highlight>
            </a:rPr>
            <a:t>for three to five years  to participate in the pooled fund project</a:t>
          </a:r>
        </a:p>
      </dsp:txBody>
      <dsp:txXfrm>
        <a:off x="657085" y="2402074"/>
        <a:ext cx="7163694" cy="639720"/>
      </dsp:txXfrm>
    </dsp:sp>
    <dsp:sp modelId="{DB7E99C7-9DEC-4CC7-A05D-63B81C94E0DC}">
      <dsp:nvSpPr>
        <dsp:cNvPr id="0" name=""/>
        <dsp:cNvSpPr/>
      </dsp:nvSpPr>
      <dsp:spPr>
        <a:xfrm>
          <a:off x="0" y="3201724"/>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AA865A-997D-4A1A-99D6-A860DF415097}">
      <dsp:nvSpPr>
        <dsp:cNvPr id="0" name=""/>
        <dsp:cNvSpPr/>
      </dsp:nvSpPr>
      <dsp:spPr>
        <a:xfrm>
          <a:off x="172013" y="3329668"/>
          <a:ext cx="313057" cy="31275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E3D2AF-017B-4EC7-B51F-4A3D6C3705BB}">
      <dsp:nvSpPr>
        <dsp:cNvPr id="0" name=""/>
        <dsp:cNvSpPr/>
      </dsp:nvSpPr>
      <dsp:spPr>
        <a:xfrm>
          <a:off x="657085" y="3201724"/>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dirty="0"/>
            <a:t>Pooled fund starts in FFY2023 (October 1, 2022)</a:t>
          </a:r>
        </a:p>
      </dsp:txBody>
      <dsp:txXfrm>
        <a:off x="657085" y="3201724"/>
        <a:ext cx="7163694" cy="639720"/>
      </dsp:txXfrm>
    </dsp:sp>
    <dsp:sp modelId="{EFD59248-6A80-417B-88A8-BD06C753FF3E}">
      <dsp:nvSpPr>
        <dsp:cNvPr id="0" name=""/>
        <dsp:cNvSpPr/>
      </dsp:nvSpPr>
      <dsp:spPr>
        <a:xfrm>
          <a:off x="0" y="4001375"/>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905A41-553A-4A65-A834-7594A55080C2}">
      <dsp:nvSpPr>
        <dsp:cNvPr id="0" name=""/>
        <dsp:cNvSpPr/>
      </dsp:nvSpPr>
      <dsp:spPr>
        <a:xfrm>
          <a:off x="172013" y="4129319"/>
          <a:ext cx="313057" cy="31275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0B138E-4EFC-489E-B7C6-B9F8DFCA9603}">
      <dsp:nvSpPr>
        <dsp:cNvPr id="0" name=""/>
        <dsp:cNvSpPr/>
      </dsp:nvSpPr>
      <dsp:spPr>
        <a:xfrm>
          <a:off x="657085" y="4001375"/>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dirty="0"/>
            <a:t>Fall 2022 technical committee meeting will determine priorities for work in FFY2023</a:t>
          </a:r>
        </a:p>
      </dsp:txBody>
      <dsp:txXfrm>
        <a:off x="657085" y="4001375"/>
        <a:ext cx="7163694" cy="639720"/>
      </dsp:txXfrm>
    </dsp:sp>
    <dsp:sp modelId="{403636BD-5BF7-492D-BF9E-A42F3AE4701D}">
      <dsp:nvSpPr>
        <dsp:cNvPr id="0" name=""/>
        <dsp:cNvSpPr/>
      </dsp:nvSpPr>
      <dsp:spPr>
        <a:xfrm>
          <a:off x="0" y="4801025"/>
          <a:ext cx="7860248" cy="5686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FA2B12-FBE1-405C-937D-51439A2E4575}">
      <dsp:nvSpPr>
        <dsp:cNvPr id="0" name=""/>
        <dsp:cNvSpPr/>
      </dsp:nvSpPr>
      <dsp:spPr>
        <a:xfrm>
          <a:off x="172013" y="4928969"/>
          <a:ext cx="313057" cy="31275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EB73B4-43EF-4476-8037-333D542A3813}">
      <dsp:nvSpPr>
        <dsp:cNvPr id="0" name=""/>
        <dsp:cNvSpPr/>
      </dsp:nvSpPr>
      <dsp:spPr>
        <a:xfrm>
          <a:off x="657085" y="4801025"/>
          <a:ext cx="7163694" cy="63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704" tIns="67704" rIns="67704" bIns="67704" numCol="1" spcCol="1270" anchor="ctr" anchorCtr="0">
          <a:noAutofit/>
        </a:bodyPr>
        <a:lstStyle/>
        <a:p>
          <a:pPr marL="0" lvl="0" indent="0" algn="l" defTabSz="889000">
            <a:lnSpc>
              <a:spcPct val="90000"/>
            </a:lnSpc>
            <a:spcBef>
              <a:spcPct val="0"/>
            </a:spcBef>
            <a:spcAft>
              <a:spcPct val="35000"/>
            </a:spcAft>
            <a:buNone/>
          </a:pPr>
          <a:r>
            <a:rPr lang="en-US" sz="2000" kern="1200" dirty="0"/>
            <a:t>Money committed to the current fund (TPF 5(343)) for FFY2023 and later will be transferred to the new account</a:t>
          </a:r>
        </a:p>
      </dsp:txBody>
      <dsp:txXfrm>
        <a:off x="657085" y="4801025"/>
        <a:ext cx="7163694" cy="63972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107836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8AB50A-8A0F-4152-815D-787702EE727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222413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314080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90093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3736802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3710328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325947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574566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163589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136910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23829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8AB50A-8A0F-4152-815D-787702EE727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98064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8AB50A-8A0F-4152-815D-787702EE727C}"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4662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384822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7878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78AB50A-8A0F-4152-815D-787702EE727C}" type="datetimeFigureOut">
              <a:rPr lang="en-US" smtClean="0"/>
              <a:t>1/18/2022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240970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8AB50A-8A0F-4152-815D-787702EE727C}"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1044E-4701-453C-8E01-4033201264B8}" type="slidenum">
              <a:rPr lang="en-US" smtClean="0"/>
              <a:t>‹#›</a:t>
            </a:fld>
            <a:endParaRPr lang="en-US"/>
          </a:p>
        </p:txBody>
      </p:sp>
    </p:spTree>
    <p:extLst>
      <p:ext uri="{BB962C8B-B14F-4D97-AF65-F5344CB8AC3E}">
        <p14:creationId xmlns:p14="http://schemas.microsoft.com/office/powerpoint/2010/main" val="18166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8AB50A-8A0F-4152-815D-787702EE727C}" type="datetimeFigureOut">
              <a:rPr lang="en-US" smtClean="0"/>
              <a:t>1/18/2022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F71044E-4701-453C-8E01-4033201264B8}" type="slidenum">
              <a:rPr lang="en-US" smtClean="0"/>
              <a:t>‹#›</a:t>
            </a:fld>
            <a:endParaRPr lang="en-US"/>
          </a:p>
        </p:txBody>
      </p:sp>
    </p:spTree>
    <p:extLst>
      <p:ext uri="{BB962C8B-B14F-4D97-AF65-F5344CB8AC3E}">
        <p14:creationId xmlns:p14="http://schemas.microsoft.com/office/powerpoint/2010/main" val="11228914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3.png"/><Relationship Id="rId7" Type="http://schemas.openxmlformats.org/officeDocument/2006/relationships/diagramLayout" Target="../diagrams/layout2.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openxmlformats.org/officeDocument/2006/relationships/image" Target="../media/image5.png"/><Relationship Id="rId10" Type="http://schemas.microsoft.com/office/2007/relationships/diagramDrawing" Target="../diagrams/drawing2.xml"/><Relationship Id="rId4" Type="http://schemas.openxmlformats.org/officeDocument/2006/relationships/image" Target="../media/image4.png"/><Relationship Id="rId9" Type="http://schemas.openxmlformats.org/officeDocument/2006/relationships/diagramColors" Target="../diagrams/colors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D3C21-A4CC-4EA8-977F-624FEB58FC67}"/>
              </a:ext>
            </a:extLst>
          </p:cNvPr>
          <p:cNvSpPr>
            <a:spLocks noGrp="1"/>
          </p:cNvSpPr>
          <p:nvPr>
            <p:ph type="title"/>
          </p:nvPr>
        </p:nvSpPr>
        <p:spPr/>
        <p:txBody>
          <a:bodyPr/>
          <a:lstStyle/>
          <a:p>
            <a:r>
              <a:rPr lang="en-US" dirty="0"/>
              <a:t>MASH Implementation Pooled Fund</a:t>
            </a:r>
            <a:br>
              <a:rPr lang="en-US" dirty="0"/>
            </a:br>
            <a:r>
              <a:rPr lang="en-US" dirty="0"/>
              <a:t>Technical Advisory Committee</a:t>
            </a:r>
          </a:p>
        </p:txBody>
      </p:sp>
      <p:sp>
        <p:nvSpPr>
          <p:cNvPr id="3" name="Content Placeholder 2">
            <a:extLst>
              <a:ext uri="{FF2B5EF4-FFF2-40B4-BE49-F238E27FC236}">
                <a16:creationId xmlns:a16="http://schemas.microsoft.com/office/drawing/2014/main" id="{460C206B-9F33-474A-A3C4-E0FFF58E8042}"/>
              </a:ext>
            </a:extLst>
          </p:cNvPr>
          <p:cNvSpPr>
            <a:spLocks noGrp="1"/>
          </p:cNvSpPr>
          <p:nvPr>
            <p:ph idx="1"/>
          </p:nvPr>
        </p:nvSpPr>
        <p:spPr/>
        <p:txBody>
          <a:bodyPr>
            <a:normAutofit fontScale="92500" lnSpcReduction="20000"/>
          </a:bodyPr>
          <a:lstStyle/>
          <a:p>
            <a:r>
              <a:rPr lang="en-US" sz="2800" dirty="0"/>
              <a:t>Approval of budget updates FFY2022 program</a:t>
            </a:r>
          </a:p>
          <a:p>
            <a:r>
              <a:rPr lang="en-US" sz="2800" dirty="0"/>
              <a:t>New Solicitation</a:t>
            </a:r>
          </a:p>
          <a:p>
            <a:r>
              <a:rPr lang="en-US" sz="2800" dirty="0"/>
              <a:t>TTI report and update</a:t>
            </a:r>
          </a:p>
          <a:p>
            <a:pPr marL="0" indent="0">
              <a:buNone/>
            </a:pPr>
            <a:endParaRPr lang="en-US" sz="2800" dirty="0"/>
          </a:p>
          <a:p>
            <a:endParaRPr lang="en-US" dirty="0"/>
          </a:p>
          <a:p>
            <a:endParaRPr lang="en-US" dirty="0"/>
          </a:p>
          <a:p>
            <a:endParaRPr lang="en-US" dirty="0"/>
          </a:p>
          <a:p>
            <a:endParaRPr lang="en-US" dirty="0"/>
          </a:p>
          <a:p>
            <a:endParaRPr lang="en-US" dirty="0"/>
          </a:p>
          <a:p>
            <a:r>
              <a:rPr lang="en-US" dirty="0"/>
              <a:t>January 19, 2022								12:00pm Central Time</a:t>
            </a:r>
          </a:p>
        </p:txBody>
      </p:sp>
    </p:spTree>
    <p:extLst>
      <p:ext uri="{BB962C8B-B14F-4D97-AF65-F5344CB8AC3E}">
        <p14:creationId xmlns:p14="http://schemas.microsoft.com/office/powerpoint/2010/main" val="1217613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1" name="Picture 10">
            <a:extLst>
              <a:ext uri="{FF2B5EF4-FFF2-40B4-BE49-F238E27FC236}">
                <a16:creationId xmlns:a16="http://schemas.microsoft.com/office/drawing/2014/main" id="{F1B8F9CB-890B-4CB8-B503-188A763E2F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2" name="Picture 12">
            <a:extLst>
              <a:ext uri="{FF2B5EF4-FFF2-40B4-BE49-F238E27FC236}">
                <a16:creationId xmlns:a16="http://schemas.microsoft.com/office/drawing/2014/main" id="{AA632AB4-3837-4FD0-8B62-0A18B573F4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3" name="Oval 14">
            <a:extLst>
              <a:ext uri="{FF2B5EF4-FFF2-40B4-BE49-F238E27FC236}">
                <a16:creationId xmlns:a16="http://schemas.microsoft.com/office/drawing/2014/main" id="{C393B4A7-6ABF-423D-A762-3CDB4897A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4" name="Picture 16">
            <a:extLst>
              <a:ext uri="{FF2B5EF4-FFF2-40B4-BE49-F238E27FC236}">
                <a16:creationId xmlns:a16="http://schemas.microsoft.com/office/drawing/2014/main" id="{9CD2319A-6FA9-4EFB-9EDF-7304467425E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5" name="Picture 18">
            <a:extLst>
              <a:ext uri="{FF2B5EF4-FFF2-40B4-BE49-F238E27FC236}">
                <a16:creationId xmlns:a16="http://schemas.microsoft.com/office/drawing/2014/main" id="{D1692A93-3514-4486-8B67-CCA4E0259B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36" name="Rectangle 20">
            <a:extLst>
              <a:ext uri="{FF2B5EF4-FFF2-40B4-BE49-F238E27FC236}">
                <a16:creationId xmlns:a16="http://schemas.microsoft.com/office/drawing/2014/main" id="{01AD250C-F2EA-449F-9B14-DF5BB674C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7" name="Rectangle 22">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648929" y="1063417"/>
            <a:ext cx="3505495" cy="4675396"/>
          </a:xfrm>
        </p:spPr>
        <p:txBody>
          <a:bodyPr vert="horz" lIns="91440" tIns="45720" rIns="91440" bIns="45720" rtlCol="0" anchor="ctr">
            <a:normAutofit/>
          </a:bodyPr>
          <a:lstStyle/>
          <a:p>
            <a:r>
              <a:rPr lang="en-US" sz="4200" dirty="0">
                <a:solidFill>
                  <a:srgbClr val="F2F2F2"/>
                </a:solidFill>
              </a:rPr>
              <a:t>Proposed Scope of Work</a:t>
            </a:r>
          </a:p>
        </p:txBody>
      </p:sp>
      <p:sp>
        <p:nvSpPr>
          <p:cNvPr id="38" name="Rectangle 24">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8">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1" name="TextBox 4">
            <a:extLst>
              <a:ext uri="{FF2B5EF4-FFF2-40B4-BE49-F238E27FC236}">
                <a16:creationId xmlns:a16="http://schemas.microsoft.com/office/drawing/2014/main" id="{D77538F9-710F-466C-9722-C5DD4CF11784}"/>
              </a:ext>
            </a:extLst>
          </p:cNvPr>
          <p:cNvGraphicFramePr/>
          <p:nvPr>
            <p:extLst>
              <p:ext uri="{D42A27DB-BD31-4B8C-83A1-F6EECF244321}">
                <p14:modId xmlns:p14="http://schemas.microsoft.com/office/powerpoint/2010/main" val="1648722156"/>
              </p:ext>
            </p:extLst>
          </p:nvPr>
        </p:nvGraphicFramePr>
        <p:xfrm>
          <a:off x="5312304" y="967418"/>
          <a:ext cx="6320896" cy="477361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63311332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 name="Picture 11">
            <a:extLst>
              <a:ext uri="{FF2B5EF4-FFF2-40B4-BE49-F238E27FC236}">
                <a16:creationId xmlns:a16="http://schemas.microsoft.com/office/drawing/2014/main" id="{F1B8F9CB-890B-4CB8-B503-188A763E2F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3" name="Picture 13">
            <a:extLst>
              <a:ext uri="{FF2B5EF4-FFF2-40B4-BE49-F238E27FC236}">
                <a16:creationId xmlns:a16="http://schemas.microsoft.com/office/drawing/2014/main" id="{AA632AB4-3837-4FD0-8B62-0A18B573F4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4" name="Oval 15">
            <a:extLst>
              <a:ext uri="{FF2B5EF4-FFF2-40B4-BE49-F238E27FC236}">
                <a16:creationId xmlns:a16="http://schemas.microsoft.com/office/drawing/2014/main" id="{C393B4A7-6ABF-423D-A762-3CDB4897A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5" name="Picture 17">
            <a:extLst>
              <a:ext uri="{FF2B5EF4-FFF2-40B4-BE49-F238E27FC236}">
                <a16:creationId xmlns:a16="http://schemas.microsoft.com/office/drawing/2014/main" id="{9CD2319A-6FA9-4EFB-9EDF-7304467425E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6" name="Picture 19">
            <a:extLst>
              <a:ext uri="{FF2B5EF4-FFF2-40B4-BE49-F238E27FC236}">
                <a16:creationId xmlns:a16="http://schemas.microsoft.com/office/drawing/2014/main" id="{D1692A93-3514-4486-8B67-CCA4E0259B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37" name="Rectangle 21">
            <a:extLst>
              <a:ext uri="{FF2B5EF4-FFF2-40B4-BE49-F238E27FC236}">
                <a16:creationId xmlns:a16="http://schemas.microsoft.com/office/drawing/2014/main" id="{01AD250C-F2EA-449F-9B14-DF5BB674C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8" name="Rectangle 23">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551158" y="1141407"/>
            <a:ext cx="3606357" cy="4572000"/>
          </a:xfrm>
        </p:spPr>
        <p:txBody>
          <a:bodyPr vert="horz" lIns="91440" tIns="45720" rIns="91440" bIns="45720" rtlCol="0" anchor="ctr">
            <a:normAutofit/>
          </a:bodyPr>
          <a:lstStyle/>
          <a:p>
            <a:r>
              <a:rPr lang="en-US" sz="4200" dirty="0">
                <a:solidFill>
                  <a:srgbClr val="F2F2F2"/>
                </a:solidFill>
              </a:rPr>
              <a:t>Study Organization</a:t>
            </a:r>
          </a:p>
        </p:txBody>
      </p:sp>
      <p:sp>
        <p:nvSpPr>
          <p:cNvPr id="39" name="Freeform: Shape 25">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41" name="Rectangle 29">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2" name="TextBox 5">
            <a:extLst>
              <a:ext uri="{FF2B5EF4-FFF2-40B4-BE49-F238E27FC236}">
                <a16:creationId xmlns:a16="http://schemas.microsoft.com/office/drawing/2014/main" id="{23A2B1BC-FD60-48C8-965D-47D145B49A6C}"/>
              </a:ext>
            </a:extLst>
          </p:cNvPr>
          <p:cNvGraphicFramePr/>
          <p:nvPr>
            <p:extLst>
              <p:ext uri="{D42A27DB-BD31-4B8C-83A1-F6EECF244321}">
                <p14:modId xmlns:p14="http://schemas.microsoft.com/office/powerpoint/2010/main" val="2017155798"/>
              </p:ext>
            </p:extLst>
          </p:nvPr>
        </p:nvGraphicFramePr>
        <p:xfrm>
          <a:off x="4175501" y="743068"/>
          <a:ext cx="7860248" cy="544386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22418145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833236-4192-4FB8-B742-E859A38EFE5B}"/>
              </a:ext>
            </a:extLst>
          </p:cNvPr>
          <p:cNvSpPr txBox="1"/>
          <p:nvPr/>
        </p:nvSpPr>
        <p:spPr>
          <a:xfrm>
            <a:off x="2435290" y="4701904"/>
            <a:ext cx="7924594" cy="861420"/>
          </a:xfrm>
          <a:prstGeom prst="rect">
            <a:avLst/>
          </a:prstGeom>
        </p:spPr>
        <p:txBody>
          <a:bodyPr rtlCol="0">
            <a:normAutofit fontScale="85000" lnSpcReduction="10000"/>
          </a:bodyPr>
          <a:lstStyle/>
          <a:p>
            <a:pPr>
              <a:spcAft>
                <a:spcPts val="600"/>
              </a:spcAft>
            </a:pPr>
            <a:r>
              <a:rPr lang="en-US" sz="3600" i="1" dirty="0">
                <a:solidFill>
                  <a:schemeClr val="tx1">
                    <a:lumMod val="85000"/>
                    <a:lumOff val="15000"/>
                  </a:schemeClr>
                </a:solidFill>
              </a:rPr>
              <a:t>New Solicitation Proposal for 2023-2028</a:t>
            </a:r>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2435290" y="1372323"/>
            <a:ext cx="6974915" cy="1390367"/>
          </a:xfrm>
        </p:spPr>
        <p:txBody>
          <a:bodyPr>
            <a:normAutofit fontScale="90000"/>
          </a:bodyPr>
          <a:lstStyle/>
          <a:p>
            <a:pPr algn="ctr">
              <a:lnSpc>
                <a:spcPct val="90000"/>
              </a:lnSpc>
            </a:pPr>
            <a:r>
              <a:rPr lang="en-US" sz="6700" dirty="0"/>
              <a:t>Questions and Discussion</a:t>
            </a:r>
          </a:p>
        </p:txBody>
      </p:sp>
      <p:sp>
        <p:nvSpPr>
          <p:cNvPr id="9" name="Title 1">
            <a:extLst>
              <a:ext uri="{FF2B5EF4-FFF2-40B4-BE49-F238E27FC236}">
                <a16:creationId xmlns:a16="http://schemas.microsoft.com/office/drawing/2014/main" id="{09D55D74-BA35-416E-A7EC-E9E9ACB72E3B}"/>
              </a:ext>
            </a:extLst>
          </p:cNvPr>
          <p:cNvSpPr txBox="1">
            <a:spLocks/>
          </p:cNvSpPr>
          <p:nvPr/>
        </p:nvSpPr>
        <p:spPr>
          <a:xfrm>
            <a:off x="2265298" y="1372323"/>
            <a:ext cx="8697102" cy="3329581"/>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Aft>
                <a:spcPts val="600"/>
              </a:spcAft>
            </a:pPr>
            <a:r>
              <a:rPr lang="en-US" sz="3600" i="1" dirty="0">
                <a:solidFill>
                  <a:schemeClr val="tx1">
                    <a:lumMod val="85000"/>
                    <a:lumOff val="15000"/>
                  </a:schemeClr>
                </a:solidFill>
                <a:latin typeface="+mn-lt"/>
                <a:ea typeface="+mn-ea"/>
                <a:cs typeface="+mn-cs"/>
              </a:rPr>
              <a:t>MASH Implementation Pooled Fund</a:t>
            </a:r>
          </a:p>
        </p:txBody>
      </p:sp>
    </p:spTree>
    <p:extLst>
      <p:ext uri="{BB962C8B-B14F-4D97-AF65-F5344CB8AC3E}">
        <p14:creationId xmlns:p14="http://schemas.microsoft.com/office/powerpoint/2010/main" val="2846041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833236-4192-4FB8-B742-E859A38EFE5B}"/>
              </a:ext>
            </a:extLst>
          </p:cNvPr>
          <p:cNvSpPr txBox="1"/>
          <p:nvPr/>
        </p:nvSpPr>
        <p:spPr>
          <a:xfrm>
            <a:off x="1154955" y="4777380"/>
            <a:ext cx="6974911" cy="861420"/>
          </a:xfrm>
          <a:prstGeom prst="rect">
            <a:avLst/>
          </a:prstGeom>
        </p:spPr>
        <p:txBody>
          <a:bodyPr rtlCol="0">
            <a:normAutofit/>
          </a:bodyPr>
          <a:lstStyle/>
          <a:p>
            <a:pPr>
              <a:spcAft>
                <a:spcPts val="600"/>
              </a:spcAft>
            </a:pPr>
            <a:r>
              <a:rPr lang="en-US" sz="3600" i="1" dirty="0">
                <a:solidFill>
                  <a:schemeClr val="tx1">
                    <a:lumMod val="85000"/>
                    <a:lumOff val="15000"/>
                  </a:schemeClr>
                </a:solidFill>
              </a:rPr>
              <a:t>TTI Report and Update</a:t>
            </a:r>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154955" y="1447800"/>
            <a:ext cx="6974915" cy="3329581"/>
          </a:xfrm>
        </p:spPr>
        <p:txBody>
          <a:bodyPr>
            <a:normAutofit/>
          </a:bodyPr>
          <a:lstStyle/>
          <a:p>
            <a:pPr>
              <a:lnSpc>
                <a:spcPct val="90000"/>
              </a:lnSpc>
            </a:pPr>
            <a:r>
              <a:rPr lang="en-US" sz="6700" dirty="0"/>
              <a:t>MASH Implementation Pooled Fund</a:t>
            </a:r>
          </a:p>
        </p:txBody>
      </p:sp>
    </p:spTree>
    <p:extLst>
      <p:ext uri="{BB962C8B-B14F-4D97-AF65-F5344CB8AC3E}">
        <p14:creationId xmlns:p14="http://schemas.microsoft.com/office/powerpoint/2010/main" val="43520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833236-4192-4FB8-B742-E859A38EFE5B}"/>
              </a:ext>
            </a:extLst>
          </p:cNvPr>
          <p:cNvSpPr txBox="1"/>
          <p:nvPr/>
        </p:nvSpPr>
        <p:spPr>
          <a:xfrm>
            <a:off x="1154955" y="4777380"/>
            <a:ext cx="6974911" cy="861420"/>
          </a:xfrm>
          <a:prstGeom prst="rect">
            <a:avLst/>
          </a:prstGeom>
        </p:spPr>
        <p:txBody>
          <a:bodyPr rtlCol="0">
            <a:normAutofit/>
          </a:bodyPr>
          <a:lstStyle/>
          <a:p>
            <a:pPr>
              <a:spcAft>
                <a:spcPts val="600"/>
              </a:spcAft>
            </a:pPr>
            <a:r>
              <a:rPr lang="en-US" sz="3600" i="1" dirty="0">
                <a:solidFill>
                  <a:schemeClr val="tx1">
                    <a:lumMod val="85000"/>
                    <a:lumOff val="15000"/>
                  </a:schemeClr>
                </a:solidFill>
              </a:rPr>
              <a:t>FFY 2022 Budget Update</a:t>
            </a:r>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154955" y="1447800"/>
            <a:ext cx="6974915" cy="3329581"/>
          </a:xfrm>
        </p:spPr>
        <p:txBody>
          <a:bodyPr>
            <a:normAutofit/>
          </a:bodyPr>
          <a:lstStyle/>
          <a:p>
            <a:pPr>
              <a:lnSpc>
                <a:spcPct val="90000"/>
              </a:lnSpc>
            </a:pPr>
            <a:r>
              <a:rPr lang="en-US" sz="6700" dirty="0"/>
              <a:t>MASH Implementation Pooled Fund</a:t>
            </a:r>
          </a:p>
        </p:txBody>
      </p:sp>
    </p:spTree>
    <p:extLst>
      <p:ext uri="{BB962C8B-B14F-4D97-AF65-F5344CB8AC3E}">
        <p14:creationId xmlns:p14="http://schemas.microsoft.com/office/powerpoint/2010/main" val="310477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948F552-EAC4-49DB-9A9E-0DB1D946420E}"/>
              </a:ext>
            </a:extLst>
          </p:cNvPr>
          <p:cNvPicPr>
            <a:picLocks noChangeAspect="1"/>
          </p:cNvPicPr>
          <p:nvPr/>
        </p:nvPicPr>
        <p:blipFill>
          <a:blip r:embed="rId2"/>
          <a:stretch>
            <a:fillRect/>
          </a:stretch>
        </p:blipFill>
        <p:spPr>
          <a:xfrm>
            <a:off x="479189" y="1138336"/>
            <a:ext cx="11233621" cy="4963884"/>
          </a:xfrm>
          <a:prstGeom prst="rect">
            <a:avLst/>
          </a:prstGeom>
        </p:spPr>
      </p:pic>
    </p:spTree>
    <p:extLst>
      <p:ext uri="{BB962C8B-B14F-4D97-AF65-F5344CB8AC3E}">
        <p14:creationId xmlns:p14="http://schemas.microsoft.com/office/powerpoint/2010/main" val="287256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833236-4192-4FB8-B742-E859A38EFE5B}"/>
              </a:ext>
            </a:extLst>
          </p:cNvPr>
          <p:cNvSpPr txBox="1"/>
          <p:nvPr/>
        </p:nvSpPr>
        <p:spPr>
          <a:xfrm>
            <a:off x="1835555" y="5477176"/>
            <a:ext cx="6974911" cy="861420"/>
          </a:xfrm>
          <a:prstGeom prst="rect">
            <a:avLst/>
          </a:prstGeom>
        </p:spPr>
        <p:txBody>
          <a:bodyPr rtlCol="0">
            <a:normAutofit/>
          </a:bodyPr>
          <a:lstStyle/>
          <a:p>
            <a:pPr>
              <a:spcAft>
                <a:spcPts val="600"/>
              </a:spcAft>
            </a:pPr>
            <a:r>
              <a:rPr lang="en-US" sz="3600" i="1" dirty="0">
                <a:solidFill>
                  <a:schemeClr val="tx1">
                    <a:lumMod val="85000"/>
                    <a:lumOff val="15000"/>
                  </a:schemeClr>
                </a:solidFill>
              </a:rPr>
              <a:t>FFY 2022 Budget Update</a:t>
            </a:r>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835555" y="2147596"/>
            <a:ext cx="8520890" cy="3329581"/>
          </a:xfrm>
        </p:spPr>
        <p:txBody>
          <a:bodyPr>
            <a:normAutofit/>
          </a:bodyPr>
          <a:lstStyle/>
          <a:p>
            <a:pPr>
              <a:lnSpc>
                <a:spcPct val="90000"/>
              </a:lnSpc>
              <a:spcAft>
                <a:spcPts val="600"/>
              </a:spcAft>
            </a:pPr>
            <a:r>
              <a:rPr lang="en-US" sz="3600" i="1" dirty="0">
                <a:solidFill>
                  <a:schemeClr val="tx1">
                    <a:lumMod val="85000"/>
                    <a:lumOff val="15000"/>
                  </a:schemeClr>
                </a:solidFill>
                <a:latin typeface="+mn-lt"/>
                <a:ea typeface="+mn-ea"/>
                <a:cs typeface="+mn-cs"/>
              </a:rPr>
              <a:t>MASH Implementation Pooled Fund</a:t>
            </a:r>
          </a:p>
        </p:txBody>
      </p:sp>
      <p:sp>
        <p:nvSpPr>
          <p:cNvPr id="6" name="TextBox 5">
            <a:extLst>
              <a:ext uri="{FF2B5EF4-FFF2-40B4-BE49-F238E27FC236}">
                <a16:creationId xmlns:a16="http://schemas.microsoft.com/office/drawing/2014/main" id="{0A2F75AB-A60B-4195-BA08-A6A6F59433E2}"/>
              </a:ext>
            </a:extLst>
          </p:cNvPr>
          <p:cNvSpPr txBox="1"/>
          <p:nvPr/>
        </p:nvSpPr>
        <p:spPr>
          <a:xfrm>
            <a:off x="1632856" y="1778263"/>
            <a:ext cx="6867331" cy="646331"/>
          </a:xfrm>
          <a:prstGeom prst="rect">
            <a:avLst/>
          </a:prstGeom>
          <a:noFill/>
        </p:spPr>
        <p:txBody>
          <a:bodyPr wrap="square" rtlCol="0">
            <a:spAutoFit/>
          </a:bodyPr>
          <a:lstStyle/>
          <a:p>
            <a:r>
              <a:rPr lang="en-US" dirty="0"/>
              <a:t>2021 – 06 - LSRB TL-3 Transition with Storm Drain Inlet</a:t>
            </a:r>
          </a:p>
          <a:p>
            <a:r>
              <a:rPr lang="en-US" i="1" dirty="0"/>
              <a:t>Task Order Budget Increase $37,000</a:t>
            </a:r>
          </a:p>
        </p:txBody>
      </p:sp>
      <p:sp>
        <p:nvSpPr>
          <p:cNvPr id="7" name="TextBox 6">
            <a:extLst>
              <a:ext uri="{FF2B5EF4-FFF2-40B4-BE49-F238E27FC236}">
                <a16:creationId xmlns:a16="http://schemas.microsoft.com/office/drawing/2014/main" id="{CF1A6F7F-3D02-4DDC-81BC-A460E0D76435}"/>
              </a:ext>
            </a:extLst>
          </p:cNvPr>
          <p:cNvSpPr txBox="1"/>
          <p:nvPr/>
        </p:nvSpPr>
        <p:spPr>
          <a:xfrm>
            <a:off x="1632856" y="1286177"/>
            <a:ext cx="6867331" cy="369332"/>
          </a:xfrm>
          <a:prstGeom prst="rect">
            <a:avLst/>
          </a:prstGeom>
          <a:noFill/>
        </p:spPr>
        <p:txBody>
          <a:bodyPr wrap="square" rtlCol="0">
            <a:spAutoFit/>
          </a:bodyPr>
          <a:lstStyle/>
          <a:p>
            <a:r>
              <a:rPr lang="en-US" u="sng" dirty="0"/>
              <a:t>Approval</a:t>
            </a:r>
            <a:r>
              <a:rPr lang="en-US" dirty="0"/>
              <a:t>:</a:t>
            </a:r>
          </a:p>
        </p:txBody>
      </p:sp>
      <p:sp>
        <p:nvSpPr>
          <p:cNvPr id="8" name="TextBox 7">
            <a:extLst>
              <a:ext uri="{FF2B5EF4-FFF2-40B4-BE49-F238E27FC236}">
                <a16:creationId xmlns:a16="http://schemas.microsoft.com/office/drawing/2014/main" id="{279FDDC0-CC86-4F53-9B65-0EC9269FB5A9}"/>
              </a:ext>
            </a:extLst>
          </p:cNvPr>
          <p:cNvSpPr txBox="1"/>
          <p:nvPr/>
        </p:nvSpPr>
        <p:spPr>
          <a:xfrm>
            <a:off x="1632856" y="3429000"/>
            <a:ext cx="6867331" cy="369332"/>
          </a:xfrm>
          <a:prstGeom prst="rect">
            <a:avLst/>
          </a:prstGeom>
          <a:noFill/>
        </p:spPr>
        <p:txBody>
          <a:bodyPr wrap="square" rtlCol="0">
            <a:spAutoFit/>
          </a:bodyPr>
          <a:lstStyle/>
          <a:p>
            <a:r>
              <a:rPr lang="en-US" dirty="0"/>
              <a:t>Pre-Task Order project adjustments FFY2022</a:t>
            </a:r>
          </a:p>
        </p:txBody>
      </p:sp>
      <p:sp>
        <p:nvSpPr>
          <p:cNvPr id="9" name="TextBox 8">
            <a:extLst>
              <a:ext uri="{FF2B5EF4-FFF2-40B4-BE49-F238E27FC236}">
                <a16:creationId xmlns:a16="http://schemas.microsoft.com/office/drawing/2014/main" id="{89BDBF38-C9E3-44F5-921A-79AC55DCDE3E}"/>
              </a:ext>
            </a:extLst>
          </p:cNvPr>
          <p:cNvSpPr txBox="1"/>
          <p:nvPr/>
        </p:nvSpPr>
        <p:spPr>
          <a:xfrm>
            <a:off x="1632856" y="2936914"/>
            <a:ext cx="6867331" cy="369332"/>
          </a:xfrm>
          <a:prstGeom prst="rect">
            <a:avLst/>
          </a:prstGeom>
          <a:noFill/>
        </p:spPr>
        <p:txBody>
          <a:bodyPr wrap="square" rtlCol="0">
            <a:spAutoFit/>
          </a:bodyPr>
          <a:lstStyle/>
          <a:p>
            <a:r>
              <a:rPr lang="en-US" u="sng" dirty="0"/>
              <a:t>Concurrence</a:t>
            </a:r>
            <a:r>
              <a:rPr lang="en-US" dirty="0"/>
              <a:t>:</a:t>
            </a:r>
          </a:p>
        </p:txBody>
      </p:sp>
    </p:spTree>
    <p:extLst>
      <p:ext uri="{BB962C8B-B14F-4D97-AF65-F5344CB8AC3E}">
        <p14:creationId xmlns:p14="http://schemas.microsoft.com/office/powerpoint/2010/main" val="2402736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TextBox 2">
            <a:extLst>
              <a:ext uri="{FF2B5EF4-FFF2-40B4-BE49-F238E27FC236}">
                <a16:creationId xmlns:a16="http://schemas.microsoft.com/office/drawing/2014/main" id="{2B833236-4192-4FB8-B742-E859A38EFE5B}"/>
              </a:ext>
            </a:extLst>
          </p:cNvPr>
          <p:cNvSpPr txBox="1"/>
          <p:nvPr/>
        </p:nvSpPr>
        <p:spPr>
          <a:xfrm>
            <a:off x="1154955" y="4889348"/>
            <a:ext cx="7690465" cy="861420"/>
          </a:xfrm>
          <a:prstGeom prst="rect">
            <a:avLst/>
          </a:prstGeom>
        </p:spPr>
        <p:txBody>
          <a:bodyPr rtlCol="0">
            <a:normAutofit fontScale="85000" lnSpcReduction="10000"/>
          </a:bodyPr>
          <a:lstStyle/>
          <a:p>
            <a:pPr>
              <a:spcAft>
                <a:spcPts val="600"/>
              </a:spcAft>
            </a:pPr>
            <a:r>
              <a:rPr lang="en-US" sz="3600" i="1" dirty="0">
                <a:solidFill>
                  <a:schemeClr val="tx1">
                    <a:lumMod val="85000"/>
                    <a:lumOff val="15000"/>
                  </a:schemeClr>
                </a:solidFill>
              </a:rPr>
              <a:t>New Solicitation Proposal for 2023-2028</a:t>
            </a:r>
          </a:p>
        </p:txBody>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154955" y="1447800"/>
            <a:ext cx="6974915" cy="3329581"/>
          </a:xfrm>
        </p:spPr>
        <p:txBody>
          <a:bodyPr>
            <a:normAutofit/>
          </a:bodyPr>
          <a:lstStyle/>
          <a:p>
            <a:pPr>
              <a:lnSpc>
                <a:spcPct val="90000"/>
              </a:lnSpc>
            </a:pPr>
            <a:r>
              <a:rPr lang="en-US" sz="6700"/>
              <a:t>MASH Implementation Pooled Fund</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74754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5" name="Picture 34">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7" name="Oval 36">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9" name="Picture 38">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1" name="Picture 40">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3" name="Rectangle 42">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5" name="Rectangle 44">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7" name="Rectangle 46">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9"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51" name="Freeform: Shape 50">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247245" y="124952"/>
            <a:ext cx="8947522" cy="1400530"/>
          </a:xfrm>
        </p:spPr>
        <p:txBody>
          <a:bodyPr vert="horz" lIns="91440" tIns="45720" rIns="91440" bIns="45720" rtlCol="0" anchor="ctr">
            <a:normAutofit/>
          </a:bodyPr>
          <a:lstStyle/>
          <a:p>
            <a:pPr algn="ctr"/>
            <a:r>
              <a:rPr lang="en-US" sz="4200" b="0" i="0" kern="1200" dirty="0">
                <a:solidFill>
                  <a:srgbClr val="FFFFFF"/>
                </a:solidFill>
                <a:latin typeface="+mj-lt"/>
                <a:ea typeface="+mj-ea"/>
                <a:cs typeface="+mj-cs"/>
              </a:rPr>
              <a:t>Study Focus</a:t>
            </a:r>
          </a:p>
        </p:txBody>
      </p:sp>
      <p:sp>
        <p:nvSpPr>
          <p:cNvPr id="5" name="TextBox 4">
            <a:extLst>
              <a:ext uri="{FF2B5EF4-FFF2-40B4-BE49-F238E27FC236}">
                <a16:creationId xmlns:a16="http://schemas.microsoft.com/office/drawing/2014/main" id="{6F6DB8C8-297A-4CC4-BFE8-1C4315CA6745}"/>
              </a:ext>
            </a:extLst>
          </p:cNvPr>
          <p:cNvSpPr txBox="1"/>
          <p:nvPr/>
        </p:nvSpPr>
        <p:spPr>
          <a:xfrm>
            <a:off x="504846" y="1772921"/>
            <a:ext cx="11633198" cy="3484879"/>
          </a:xfrm>
          <a:prstGeom prst="rect">
            <a:avLst/>
          </a:prstGeom>
        </p:spPr>
        <p:txBody>
          <a:bodyPr vert="horz" lIns="91440" tIns="45720" rIns="91440" bIns="45720" rtlCol="0">
            <a:noAutofit/>
          </a:bodyPr>
          <a:lstStyle/>
          <a:p>
            <a:pPr marL="0" marR="0">
              <a:lnSpc>
                <a:spcPct val="90000"/>
              </a:lnSpc>
              <a:spcBef>
                <a:spcPts val="1000"/>
              </a:spcBef>
              <a:buClr>
                <a:schemeClr val="bg2">
                  <a:lumMod val="40000"/>
                  <a:lumOff val="60000"/>
                </a:schemeClr>
              </a:buClr>
              <a:buSzPct val="80000"/>
              <a:buFont typeface="Wingdings 3" charset="2"/>
              <a:buChar char=""/>
            </a:pPr>
            <a:r>
              <a:rPr lang="en-US" sz="2400" b="1" dirty="0">
                <a:solidFill>
                  <a:srgbClr val="FF0000"/>
                </a:solidFill>
                <a:effectLst/>
                <a:latin typeface="+mj-lt"/>
                <a:ea typeface="+mj-ea"/>
                <a:cs typeface="+mj-cs"/>
              </a:rPr>
              <a:t>Road to Zero</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a:latin typeface="+mj-lt"/>
                <a:ea typeface="+mj-ea"/>
                <a:cs typeface="+mj-cs"/>
              </a:rPr>
              <a:t>The goal is z</a:t>
            </a:r>
            <a:r>
              <a:rPr lang="en-US" sz="2400" dirty="0">
                <a:effectLst/>
                <a:latin typeface="+mj-lt"/>
                <a:ea typeface="+mj-ea"/>
                <a:cs typeface="+mj-cs"/>
              </a:rPr>
              <a:t>ero deaths and serious injuries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a:latin typeface="+mj-lt"/>
                <a:ea typeface="+mj-ea"/>
                <a:cs typeface="+mj-cs"/>
              </a:rPr>
              <a:t>Not a single death is acceptable</a:t>
            </a:r>
          </a:p>
          <a:p>
            <a:pPr marL="0" marR="0">
              <a:lnSpc>
                <a:spcPct val="90000"/>
              </a:lnSpc>
              <a:spcBef>
                <a:spcPts val="1000"/>
              </a:spcBef>
              <a:buClr>
                <a:schemeClr val="bg2">
                  <a:lumMod val="40000"/>
                  <a:lumOff val="60000"/>
                </a:schemeClr>
              </a:buClr>
              <a:buSzPct val="80000"/>
              <a:buFont typeface="Wingdings 3" charset="2"/>
              <a:buChar char=""/>
            </a:pPr>
            <a:endParaRPr lang="en-US" sz="2400" dirty="0">
              <a:effectLst/>
              <a:latin typeface="+mj-lt"/>
              <a:ea typeface="+mj-ea"/>
              <a:cs typeface="+mj-cs"/>
            </a:endParaRPr>
          </a:p>
          <a:p>
            <a:pPr marL="0" marR="0">
              <a:lnSpc>
                <a:spcPct val="90000"/>
              </a:lnSpc>
              <a:spcBef>
                <a:spcPts val="1000"/>
              </a:spcBef>
              <a:buClr>
                <a:schemeClr val="bg2">
                  <a:lumMod val="40000"/>
                  <a:lumOff val="60000"/>
                </a:schemeClr>
              </a:buClr>
              <a:buSzPct val="80000"/>
              <a:buFont typeface="Wingdings 3" charset="2"/>
              <a:buChar char=""/>
            </a:pPr>
            <a:r>
              <a:rPr lang="en-US" sz="2400" b="1" dirty="0">
                <a:solidFill>
                  <a:srgbClr val="FF0000"/>
                </a:solidFill>
                <a:effectLst/>
                <a:latin typeface="+mj-lt"/>
                <a:ea typeface="+mj-ea"/>
                <a:cs typeface="+mj-cs"/>
              </a:rPr>
              <a:t>Recent </a:t>
            </a:r>
            <a:r>
              <a:rPr lang="en-US" sz="2400" b="1" dirty="0">
                <a:solidFill>
                  <a:srgbClr val="FF0000"/>
                </a:solidFill>
                <a:latin typeface="+mj-lt"/>
                <a:ea typeface="+mj-ea"/>
                <a:cs typeface="+mj-cs"/>
              </a:rPr>
              <a:t>Trends / Roadway Departures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a:effectLst/>
                <a:latin typeface="+mj-lt"/>
                <a:ea typeface="+mj-ea"/>
                <a:cs typeface="+mj-cs"/>
              </a:rPr>
              <a:t>Increased highway fatalities </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a:latin typeface="+mj-lt"/>
                <a:ea typeface="+mj-ea"/>
                <a:cs typeface="+mj-cs"/>
              </a:rPr>
              <a:t>45% are roadway departures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a:effectLst/>
                <a:latin typeface="+mj-lt"/>
                <a:ea typeface="+mj-ea"/>
                <a:cs typeface="+mj-cs"/>
              </a:rPr>
              <a:t>An FHWA critical focus area (greatest potential to reduce fatalities) </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dirty="0" err="1">
                <a:effectLst/>
                <a:latin typeface="+mj-lt"/>
                <a:ea typeface="+mj-ea"/>
                <a:cs typeface="+mj-cs"/>
              </a:rPr>
              <a:t>RwD</a:t>
            </a:r>
            <a:r>
              <a:rPr lang="en-US" sz="2400" dirty="0">
                <a:effectLst/>
                <a:latin typeface="+mj-lt"/>
                <a:ea typeface="+mj-ea"/>
                <a:cs typeface="+mj-cs"/>
              </a:rPr>
              <a:t> is a part of all state Strategic Highway Safety Plans (SHSPs)</a:t>
            </a:r>
          </a:p>
          <a:p>
            <a:pPr marL="285750" marR="0" indent="-285750">
              <a:lnSpc>
                <a:spcPct val="90000"/>
              </a:lnSpc>
              <a:spcBef>
                <a:spcPts val="1000"/>
              </a:spcBef>
              <a:buClr>
                <a:schemeClr val="bg2">
                  <a:lumMod val="40000"/>
                  <a:lumOff val="60000"/>
                </a:schemeClr>
              </a:buClr>
              <a:buSzPct val="80000"/>
              <a:buFont typeface="Wingdings 3" charset="2"/>
              <a:buChar char=""/>
            </a:pPr>
            <a:endParaRPr lang="en-US" sz="2400" i="1" dirty="0">
              <a:latin typeface="+mj-lt"/>
              <a:ea typeface="+mj-ea"/>
              <a:cs typeface="+mj-cs"/>
            </a:endParaRPr>
          </a:p>
          <a:p>
            <a:pPr marL="285750" marR="0" indent="-285750">
              <a:lnSpc>
                <a:spcPct val="90000"/>
              </a:lnSpc>
              <a:spcBef>
                <a:spcPts val="1000"/>
              </a:spcBef>
              <a:buClr>
                <a:schemeClr val="bg2">
                  <a:lumMod val="40000"/>
                  <a:lumOff val="60000"/>
                </a:schemeClr>
              </a:buClr>
              <a:buSzPct val="80000"/>
              <a:buFont typeface="Wingdings 3" charset="2"/>
              <a:buChar char=""/>
            </a:pPr>
            <a:r>
              <a:rPr lang="en-US" sz="2400" b="1" i="1" dirty="0">
                <a:solidFill>
                  <a:srgbClr val="002060"/>
                </a:solidFill>
                <a:latin typeface="+mj-lt"/>
                <a:ea typeface="+mj-ea"/>
                <a:cs typeface="+mj-cs"/>
              </a:rPr>
              <a:t>Safety devices are central to building a strategy towards zero deaths</a:t>
            </a:r>
            <a:endParaRPr lang="en-US" sz="2400" b="1" i="1" dirty="0">
              <a:solidFill>
                <a:srgbClr val="002060"/>
              </a:solidFill>
              <a:effectLst/>
              <a:latin typeface="+mj-lt"/>
              <a:ea typeface="+mj-ea"/>
              <a:cs typeface="+mj-cs"/>
            </a:endParaRPr>
          </a:p>
        </p:txBody>
      </p:sp>
    </p:spTree>
    <p:extLst>
      <p:ext uri="{BB962C8B-B14F-4D97-AF65-F5344CB8AC3E}">
        <p14:creationId xmlns:p14="http://schemas.microsoft.com/office/powerpoint/2010/main" val="41356526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4" name="Rectangle 23">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6"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8" name="Freeform: Shape 27">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072784" y="97286"/>
            <a:ext cx="8947522" cy="1400530"/>
          </a:xfrm>
        </p:spPr>
        <p:txBody>
          <a:bodyPr vert="horz" lIns="91440" tIns="45720" rIns="91440" bIns="45720" rtlCol="0" anchor="ctr">
            <a:normAutofit/>
          </a:bodyPr>
          <a:lstStyle/>
          <a:p>
            <a:pPr algn="ctr"/>
            <a:r>
              <a:rPr lang="en-US" sz="4200" b="0" i="0" kern="1200" dirty="0">
                <a:solidFill>
                  <a:srgbClr val="FFFFFF"/>
                </a:solidFill>
                <a:latin typeface="+mj-lt"/>
                <a:ea typeface="+mj-ea"/>
                <a:cs typeface="+mj-cs"/>
              </a:rPr>
              <a:t>Study Focus</a:t>
            </a:r>
          </a:p>
        </p:txBody>
      </p:sp>
      <p:sp>
        <p:nvSpPr>
          <p:cNvPr id="5" name="TextBox 4">
            <a:extLst>
              <a:ext uri="{FF2B5EF4-FFF2-40B4-BE49-F238E27FC236}">
                <a16:creationId xmlns:a16="http://schemas.microsoft.com/office/drawing/2014/main" id="{6F6DB8C8-297A-4CC4-BFE8-1C4315CA6745}"/>
              </a:ext>
            </a:extLst>
          </p:cNvPr>
          <p:cNvSpPr txBox="1"/>
          <p:nvPr/>
        </p:nvSpPr>
        <p:spPr>
          <a:xfrm>
            <a:off x="761206" y="2143922"/>
            <a:ext cx="11231880" cy="3484879"/>
          </a:xfrm>
          <a:prstGeom prst="rect">
            <a:avLst/>
          </a:prstGeom>
          <a:solidFill>
            <a:schemeClr val="bg1"/>
          </a:solidFill>
        </p:spPr>
        <p:txBody>
          <a:bodyPr vert="horz" lIns="91440" tIns="45720" rIns="91440" bIns="45720" rtlCol="0">
            <a:normAutofit fontScale="25000" lnSpcReduction="20000"/>
          </a:bodyPr>
          <a:lstStyle/>
          <a:p>
            <a:pPr marL="0" marR="0">
              <a:lnSpc>
                <a:spcPct val="90000"/>
              </a:lnSpc>
              <a:spcBef>
                <a:spcPts val="1000"/>
              </a:spcBef>
              <a:buClr>
                <a:schemeClr val="bg2">
                  <a:lumMod val="40000"/>
                  <a:lumOff val="60000"/>
                </a:schemeClr>
              </a:buClr>
              <a:buSzPct val="80000"/>
              <a:buFont typeface="Wingdings 3" charset="2"/>
              <a:buChar char=""/>
            </a:pPr>
            <a:r>
              <a:rPr lang="en-US" sz="9600" dirty="0">
                <a:solidFill>
                  <a:srgbClr val="FF0000"/>
                </a:solidFill>
                <a:effectLst/>
                <a:latin typeface="+mj-lt"/>
                <a:ea typeface="+mj-ea"/>
                <a:cs typeface="+mj-cs"/>
              </a:rPr>
              <a:t>“</a:t>
            </a:r>
            <a:r>
              <a:rPr lang="en-US" sz="9600" b="1" dirty="0">
                <a:solidFill>
                  <a:srgbClr val="FF0000"/>
                </a:solidFill>
                <a:effectLst/>
                <a:latin typeface="+mj-lt"/>
                <a:ea typeface="+mj-ea"/>
                <a:cs typeface="+mj-cs"/>
              </a:rPr>
              <a:t>Advancing life-saving technology in vehicles and infrastructure” </a:t>
            </a:r>
          </a:p>
          <a:p>
            <a:pPr marL="0" marR="0">
              <a:lnSpc>
                <a:spcPct val="90000"/>
              </a:lnSpc>
              <a:spcBef>
                <a:spcPts val="1000"/>
              </a:spcBef>
              <a:buClr>
                <a:schemeClr val="bg2">
                  <a:lumMod val="40000"/>
                  <a:lumOff val="60000"/>
                </a:schemeClr>
              </a:buClr>
              <a:buSzPct val="80000"/>
              <a:buFont typeface="Wingdings 3" charset="2"/>
              <a:buChar char=""/>
            </a:pPr>
            <a:r>
              <a:rPr lang="en-US" sz="9600" dirty="0">
                <a:effectLst/>
                <a:latin typeface="+mj-lt"/>
                <a:ea typeface="+mj-ea"/>
                <a:cs typeface="+mj-cs"/>
              </a:rPr>
              <a:t>National Safety Council’s Road to Zero Coalition </a:t>
            </a:r>
          </a:p>
          <a:p>
            <a:pPr marL="0" marR="0">
              <a:lnSpc>
                <a:spcPct val="90000"/>
              </a:lnSpc>
              <a:spcBef>
                <a:spcPts val="1000"/>
              </a:spcBef>
              <a:buClr>
                <a:schemeClr val="bg2">
                  <a:lumMod val="40000"/>
                  <a:lumOff val="60000"/>
                </a:schemeClr>
              </a:buClr>
              <a:buSzPct val="80000"/>
              <a:buFont typeface="Wingdings 3" charset="2"/>
              <a:buChar char=""/>
            </a:pPr>
            <a:endParaRPr lang="en-US" sz="9600" i="1" dirty="0">
              <a:effectLst/>
              <a:latin typeface="+mj-lt"/>
              <a:ea typeface="+mj-ea"/>
              <a:cs typeface="+mj-cs"/>
            </a:endParaRPr>
          </a:p>
          <a:p>
            <a:pPr marL="0" marR="0">
              <a:lnSpc>
                <a:spcPct val="90000"/>
              </a:lnSpc>
              <a:spcBef>
                <a:spcPts val="1000"/>
              </a:spcBef>
              <a:buClr>
                <a:schemeClr val="bg2">
                  <a:lumMod val="40000"/>
                  <a:lumOff val="60000"/>
                </a:schemeClr>
              </a:buClr>
              <a:buSzPct val="80000"/>
              <a:buFont typeface="Wingdings 3" charset="2"/>
              <a:buChar char=""/>
            </a:pPr>
            <a:r>
              <a:rPr lang="en-US" sz="9600" b="1" i="1" dirty="0">
                <a:solidFill>
                  <a:srgbClr val="002060"/>
                </a:solidFill>
                <a:effectLst/>
                <a:latin typeface="+mj-lt"/>
                <a:ea typeface="+mj-ea"/>
                <a:cs typeface="+mj-cs"/>
              </a:rPr>
              <a:t>Technology is not just about what’s </a:t>
            </a:r>
            <a:r>
              <a:rPr lang="en-US" sz="9600" b="1" i="1" dirty="0">
                <a:solidFill>
                  <a:srgbClr val="002060"/>
                </a:solidFill>
                <a:latin typeface="+mj-lt"/>
                <a:ea typeface="+mj-ea"/>
                <a:cs typeface="+mj-cs"/>
              </a:rPr>
              <a:t>in the </a:t>
            </a:r>
            <a:r>
              <a:rPr lang="en-US" sz="9600" b="1" i="1" dirty="0">
                <a:solidFill>
                  <a:srgbClr val="002060"/>
                </a:solidFill>
                <a:effectLst/>
                <a:latin typeface="+mj-lt"/>
                <a:ea typeface="+mj-ea"/>
                <a:cs typeface="+mj-cs"/>
              </a:rPr>
              <a:t>vehicle </a:t>
            </a:r>
          </a:p>
          <a:p>
            <a:pPr marL="0" marR="0">
              <a:lnSpc>
                <a:spcPct val="90000"/>
              </a:lnSpc>
              <a:spcBef>
                <a:spcPts val="1000"/>
              </a:spcBef>
              <a:buClr>
                <a:schemeClr val="bg2">
                  <a:lumMod val="40000"/>
                  <a:lumOff val="60000"/>
                </a:schemeClr>
              </a:buClr>
              <a:buSzPct val="80000"/>
              <a:buFont typeface="Wingdings 3" charset="2"/>
              <a:buChar char=""/>
            </a:pPr>
            <a:endParaRPr lang="en-US" sz="9600" dirty="0">
              <a:effectLst/>
              <a:latin typeface="+mj-lt"/>
              <a:ea typeface="+mj-ea"/>
              <a:cs typeface="+mj-cs"/>
            </a:endParaRPr>
          </a:p>
          <a:p>
            <a:pPr>
              <a:lnSpc>
                <a:spcPct val="90000"/>
              </a:lnSpc>
              <a:spcBef>
                <a:spcPts val="1000"/>
              </a:spcBef>
              <a:buClr>
                <a:schemeClr val="bg2">
                  <a:lumMod val="40000"/>
                  <a:lumOff val="60000"/>
                </a:schemeClr>
              </a:buClr>
              <a:buSzPct val="80000"/>
              <a:buFont typeface="Wingdings 3" charset="2"/>
              <a:buChar char=""/>
            </a:pPr>
            <a:r>
              <a:rPr lang="en-US" sz="9600" b="1" dirty="0">
                <a:solidFill>
                  <a:srgbClr val="FF0000"/>
                </a:solidFill>
                <a:effectLst/>
                <a:latin typeface="+mj-lt"/>
                <a:ea typeface="+mj-ea"/>
                <a:cs typeface="+mj-cs"/>
              </a:rPr>
              <a:t>State DOT’s . . . </a:t>
            </a:r>
          </a:p>
          <a:p>
            <a:pPr marL="285750" indent="-285750">
              <a:lnSpc>
                <a:spcPct val="90000"/>
              </a:lnSpc>
              <a:spcBef>
                <a:spcPts val="1000"/>
              </a:spcBef>
              <a:buClr>
                <a:schemeClr val="bg2">
                  <a:lumMod val="40000"/>
                  <a:lumOff val="60000"/>
                </a:schemeClr>
              </a:buClr>
              <a:buSzPct val="80000"/>
              <a:buFont typeface="Wingdings 3" charset="2"/>
              <a:buChar char=""/>
            </a:pPr>
            <a:r>
              <a:rPr lang="en-US" sz="9600" dirty="0">
                <a:latin typeface="+mj-lt"/>
                <a:ea typeface="+mj-ea"/>
                <a:cs typeface="+mj-cs"/>
              </a:rPr>
              <a:t>Are central to SHSP implementation</a:t>
            </a:r>
          </a:p>
          <a:p>
            <a:pPr marL="285750" indent="-285750">
              <a:lnSpc>
                <a:spcPct val="90000"/>
              </a:lnSpc>
              <a:spcBef>
                <a:spcPts val="1000"/>
              </a:spcBef>
              <a:buClr>
                <a:schemeClr val="bg2">
                  <a:lumMod val="40000"/>
                  <a:lumOff val="60000"/>
                </a:schemeClr>
              </a:buClr>
              <a:buSzPct val="80000"/>
              <a:buFont typeface="Wingdings 3" charset="2"/>
              <a:buChar char=""/>
            </a:pPr>
            <a:r>
              <a:rPr lang="en-US" sz="9600" dirty="0">
                <a:latin typeface="+mj-lt"/>
                <a:ea typeface="+mj-ea"/>
                <a:cs typeface="+mj-cs"/>
              </a:rPr>
              <a:t>Are responsible for responding to roadside safety issues and needs</a:t>
            </a:r>
          </a:p>
          <a:p>
            <a:pPr marL="285750" indent="-285750">
              <a:lnSpc>
                <a:spcPct val="90000"/>
              </a:lnSpc>
              <a:spcBef>
                <a:spcPts val="1000"/>
              </a:spcBef>
              <a:buClr>
                <a:schemeClr val="bg2">
                  <a:lumMod val="40000"/>
                  <a:lumOff val="60000"/>
                </a:schemeClr>
              </a:buClr>
              <a:buSzPct val="80000"/>
              <a:buFont typeface="Wingdings 3" charset="2"/>
              <a:buChar char=""/>
            </a:pPr>
            <a:r>
              <a:rPr lang="en-US" sz="9600" dirty="0">
                <a:latin typeface="+mj-lt"/>
                <a:ea typeface="+mj-ea"/>
                <a:cs typeface="+mj-cs"/>
              </a:rPr>
              <a:t>Many common issues benefit from using the pooled fund approach</a:t>
            </a:r>
          </a:p>
          <a:p>
            <a:pPr marL="742950" lvl="1" indent="-285750">
              <a:lnSpc>
                <a:spcPct val="90000"/>
              </a:lnSpc>
              <a:spcBef>
                <a:spcPts val="1000"/>
              </a:spcBef>
              <a:buClr>
                <a:schemeClr val="bg2">
                  <a:lumMod val="40000"/>
                  <a:lumOff val="60000"/>
                </a:schemeClr>
              </a:buClr>
              <a:buSzPct val="80000"/>
              <a:buFont typeface="Wingdings 3" charset="2"/>
              <a:buChar char=""/>
            </a:pPr>
            <a:r>
              <a:rPr lang="en-US" sz="9600" dirty="0">
                <a:latin typeface="+mj-lt"/>
                <a:ea typeface="+mj-ea"/>
                <a:cs typeface="+mj-cs"/>
              </a:rPr>
              <a:t>Smart strategy f</a:t>
            </a:r>
            <a:r>
              <a:rPr lang="en-US" sz="9600" dirty="0">
                <a:effectLst/>
                <a:latin typeface="+mj-lt"/>
                <a:ea typeface="+mj-ea"/>
                <a:cs typeface="+mj-cs"/>
              </a:rPr>
              <a:t>or states’ to respond </a:t>
            </a:r>
            <a:r>
              <a:rPr lang="en-US" sz="9600" dirty="0">
                <a:latin typeface="+mj-lt"/>
                <a:ea typeface="+mj-ea"/>
                <a:cs typeface="+mj-cs"/>
              </a:rPr>
              <a:t>road to zero initiatives</a:t>
            </a:r>
          </a:p>
          <a:p>
            <a:pPr marL="742950" lvl="1" indent="-285750">
              <a:lnSpc>
                <a:spcPct val="90000"/>
              </a:lnSpc>
              <a:spcBef>
                <a:spcPts val="1000"/>
              </a:spcBef>
              <a:buClr>
                <a:schemeClr val="bg2">
                  <a:lumMod val="40000"/>
                  <a:lumOff val="60000"/>
                </a:schemeClr>
              </a:buClr>
              <a:buSzPct val="80000"/>
              <a:buFont typeface="Wingdings 3" charset="2"/>
              <a:buChar char=""/>
            </a:pPr>
            <a:r>
              <a:rPr lang="en-US" sz="9600" dirty="0">
                <a:effectLst/>
                <a:latin typeface="+mj-lt"/>
                <a:ea typeface="+mj-ea"/>
                <a:cs typeface="+mj-cs"/>
              </a:rPr>
              <a:t>Provide maximum cost effective impact / </a:t>
            </a:r>
            <a:r>
              <a:rPr lang="en-US" sz="9600" dirty="0">
                <a:latin typeface="+mj-lt"/>
                <a:ea typeface="+mj-ea"/>
                <a:cs typeface="+mj-cs"/>
              </a:rPr>
              <a:t>O</a:t>
            </a:r>
            <a:r>
              <a:rPr lang="en-US" sz="9600" dirty="0">
                <a:effectLst/>
                <a:latin typeface="+mj-lt"/>
                <a:ea typeface="+mj-ea"/>
                <a:cs typeface="+mj-cs"/>
              </a:rPr>
              <a:t>ptimize all resources</a:t>
            </a:r>
          </a:p>
          <a:p>
            <a:pPr marL="742950" lvl="1" indent="-285750">
              <a:lnSpc>
                <a:spcPct val="90000"/>
              </a:lnSpc>
              <a:spcBef>
                <a:spcPts val="1000"/>
              </a:spcBef>
              <a:buClr>
                <a:schemeClr val="bg2">
                  <a:lumMod val="40000"/>
                  <a:lumOff val="60000"/>
                </a:schemeClr>
              </a:buClr>
              <a:buSzPct val="80000"/>
              <a:buFont typeface="Wingdings 3" charset="2"/>
              <a:buChar char=""/>
            </a:pPr>
            <a:r>
              <a:rPr lang="en-US" sz="9600" dirty="0">
                <a:latin typeface="+mj-lt"/>
                <a:ea typeface="+mj-ea"/>
                <a:cs typeface="+mj-cs"/>
              </a:rPr>
              <a:t>Provide necessary c</a:t>
            </a:r>
            <a:r>
              <a:rPr lang="en-US" sz="9600" dirty="0">
                <a:effectLst/>
                <a:latin typeface="+mj-lt"/>
                <a:ea typeface="+mj-ea"/>
                <a:cs typeface="+mj-cs"/>
              </a:rPr>
              <a:t>ollaborative activities</a:t>
            </a:r>
          </a:p>
          <a:p>
            <a:pPr marL="0" marR="0">
              <a:lnSpc>
                <a:spcPct val="90000"/>
              </a:lnSpc>
              <a:spcBef>
                <a:spcPts val="1000"/>
              </a:spcBef>
              <a:buClr>
                <a:schemeClr val="bg2">
                  <a:lumMod val="40000"/>
                  <a:lumOff val="60000"/>
                </a:schemeClr>
              </a:buClr>
              <a:buSzPct val="80000"/>
              <a:buFont typeface="Wingdings 3" charset="2"/>
              <a:buChar char=""/>
            </a:pPr>
            <a:endParaRPr lang="en-US" sz="1100" dirty="0">
              <a:effectLst/>
              <a:latin typeface="+mj-lt"/>
              <a:ea typeface="+mj-ea"/>
              <a:cs typeface="+mj-cs"/>
            </a:endParaRPr>
          </a:p>
        </p:txBody>
      </p:sp>
    </p:spTree>
    <p:extLst>
      <p:ext uri="{BB962C8B-B14F-4D97-AF65-F5344CB8AC3E}">
        <p14:creationId xmlns:p14="http://schemas.microsoft.com/office/powerpoint/2010/main" val="275811943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3" name="Picture 12">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5" name="Oval 14">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7" name="Picture 16">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9" name="Picture 18">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1" name="Rectangle 20">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5" name="Rectangle 24">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7"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9" name="Freeform: Shape 28">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1103312" y="452718"/>
            <a:ext cx="8947522" cy="1400530"/>
          </a:xfrm>
        </p:spPr>
        <p:txBody>
          <a:bodyPr vert="horz" lIns="91440" tIns="45720" rIns="91440" bIns="45720" rtlCol="0" anchor="ctr">
            <a:normAutofit/>
          </a:bodyPr>
          <a:lstStyle/>
          <a:p>
            <a:r>
              <a:rPr lang="en-US" sz="4200" b="0" i="0" kern="1200">
                <a:solidFill>
                  <a:srgbClr val="FFFFFF"/>
                </a:solidFill>
                <a:latin typeface="+mj-lt"/>
                <a:ea typeface="+mj-ea"/>
                <a:cs typeface="+mj-cs"/>
              </a:rPr>
              <a:t>Study Objective</a:t>
            </a:r>
          </a:p>
        </p:txBody>
      </p:sp>
      <p:sp>
        <p:nvSpPr>
          <p:cNvPr id="6" name="TextBox 5">
            <a:extLst>
              <a:ext uri="{FF2B5EF4-FFF2-40B4-BE49-F238E27FC236}">
                <a16:creationId xmlns:a16="http://schemas.microsoft.com/office/drawing/2014/main" id="{5AEABC1E-8384-4ED7-8459-0662495561A2}"/>
              </a:ext>
            </a:extLst>
          </p:cNvPr>
          <p:cNvSpPr txBox="1"/>
          <p:nvPr/>
        </p:nvSpPr>
        <p:spPr>
          <a:xfrm>
            <a:off x="365760" y="2157312"/>
            <a:ext cx="11460480" cy="3484879"/>
          </a:xfrm>
          <a:prstGeom prst="rect">
            <a:avLst/>
          </a:prstGeom>
          <a:solidFill>
            <a:schemeClr val="bg1"/>
          </a:solidFill>
        </p:spPr>
        <p:txBody>
          <a:bodyPr vert="horz" lIns="91440" tIns="45720" rIns="91440" bIns="45720" rtlCol="0">
            <a:noAutofit/>
          </a:bodyPr>
          <a:lstStyle/>
          <a:p>
            <a:pPr marL="285750" marR="0" indent="-285750">
              <a:lnSpc>
                <a:spcPct val="90000"/>
              </a:lnSpc>
              <a:spcBef>
                <a:spcPts val="1000"/>
              </a:spcBef>
              <a:buClr>
                <a:schemeClr val="bg2">
                  <a:lumMod val="40000"/>
                  <a:lumOff val="60000"/>
                </a:schemeClr>
              </a:buClr>
              <a:buSzPct val="80000"/>
              <a:buFont typeface="Wingdings 3" charset="2"/>
              <a:buChar char=""/>
            </a:pPr>
            <a:r>
              <a:rPr lang="en-US" sz="2000" dirty="0">
                <a:solidFill>
                  <a:srgbClr val="002060"/>
                </a:solidFill>
                <a:latin typeface="+mj-lt"/>
                <a:ea typeface="+mj-ea"/>
                <a:cs typeface="+mj-cs"/>
              </a:rPr>
              <a:t>To a</a:t>
            </a:r>
            <a:r>
              <a:rPr lang="en-US" sz="2000" dirty="0">
                <a:solidFill>
                  <a:srgbClr val="002060"/>
                </a:solidFill>
                <a:effectLst/>
                <a:latin typeface="+mj-lt"/>
                <a:ea typeface="+mj-ea"/>
                <a:cs typeface="+mj-cs"/>
              </a:rPr>
              <a:t>ssist agencies in achieving their </a:t>
            </a:r>
            <a:r>
              <a:rPr lang="en-US" sz="2000" dirty="0" err="1">
                <a:solidFill>
                  <a:srgbClr val="002060"/>
                </a:solidFill>
                <a:effectLst/>
                <a:latin typeface="+mj-lt"/>
                <a:ea typeface="+mj-ea"/>
                <a:cs typeface="+mj-cs"/>
              </a:rPr>
              <a:t>RwD</a:t>
            </a:r>
            <a:r>
              <a:rPr lang="en-US" sz="2000" dirty="0">
                <a:solidFill>
                  <a:srgbClr val="002060"/>
                </a:solidFill>
                <a:effectLst/>
                <a:latin typeface="+mj-lt"/>
                <a:ea typeface="+mj-ea"/>
                <a:cs typeface="+mj-cs"/>
              </a:rPr>
              <a:t>-related SHSP goals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000" dirty="0">
                <a:solidFill>
                  <a:srgbClr val="002060"/>
                </a:solidFill>
                <a:effectLst/>
                <a:latin typeface="+mj-lt"/>
                <a:ea typeface="+mj-ea"/>
                <a:cs typeface="+mj-cs"/>
              </a:rPr>
              <a:t>To develop, evaluate and deploy life-saving roadside safety devices and countermeasures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000" dirty="0">
                <a:solidFill>
                  <a:srgbClr val="002060"/>
                </a:solidFill>
                <a:effectLst/>
                <a:latin typeface="+mj-lt"/>
                <a:ea typeface="+mj-ea"/>
                <a:cs typeface="+mj-cs"/>
              </a:rPr>
              <a:t>To support MASH implementation in hardware categories that have lagged due to design, performance challenges and issues.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000" dirty="0">
                <a:solidFill>
                  <a:srgbClr val="002060"/>
                </a:solidFill>
                <a:effectLst/>
                <a:latin typeface="+mj-lt"/>
                <a:ea typeface="+mj-ea"/>
                <a:cs typeface="+mj-cs"/>
              </a:rPr>
              <a:t>To include special barrier applications, sign supports, work zone traffic control devices, luminaire poles, etc. </a:t>
            </a:r>
          </a:p>
          <a:p>
            <a:pPr marL="285750" indent="-285750">
              <a:lnSpc>
                <a:spcPct val="90000"/>
              </a:lnSpc>
              <a:spcBef>
                <a:spcPts val="1000"/>
              </a:spcBef>
              <a:buClr>
                <a:schemeClr val="bg2">
                  <a:lumMod val="40000"/>
                  <a:lumOff val="60000"/>
                </a:schemeClr>
              </a:buClr>
              <a:buSzPct val="80000"/>
              <a:buFont typeface="Wingdings 3" charset="2"/>
              <a:buChar char=""/>
            </a:pPr>
            <a:r>
              <a:rPr lang="en-US" sz="2000" dirty="0">
                <a:solidFill>
                  <a:srgbClr val="002060"/>
                </a:solidFill>
                <a:effectLst/>
                <a:latin typeface="+mj-lt"/>
                <a:ea typeface="+mj-ea"/>
                <a:cs typeface="+mj-cs"/>
              </a:rPr>
              <a:t>All in accordance with AASHTO and FHWA adopted standards such as MASH </a:t>
            </a:r>
          </a:p>
          <a:p>
            <a:pPr marL="0" marR="0">
              <a:lnSpc>
                <a:spcPct val="90000"/>
              </a:lnSpc>
              <a:spcBef>
                <a:spcPts val="1000"/>
              </a:spcBef>
              <a:buClr>
                <a:schemeClr val="bg2">
                  <a:lumMod val="40000"/>
                  <a:lumOff val="60000"/>
                </a:schemeClr>
              </a:buClr>
              <a:buSzPct val="80000"/>
              <a:buFont typeface="Wingdings 3" charset="2"/>
              <a:buChar char=""/>
            </a:pPr>
            <a:endParaRPr lang="en-US" sz="2000" dirty="0">
              <a:solidFill>
                <a:srgbClr val="002060"/>
              </a:solidFill>
              <a:latin typeface="+mj-lt"/>
              <a:ea typeface="+mj-ea"/>
              <a:cs typeface="+mj-cs"/>
            </a:endParaRPr>
          </a:p>
        </p:txBody>
      </p:sp>
      <p:sp>
        <p:nvSpPr>
          <p:cNvPr id="16" name="TextBox 15">
            <a:extLst>
              <a:ext uri="{FF2B5EF4-FFF2-40B4-BE49-F238E27FC236}">
                <a16:creationId xmlns:a16="http://schemas.microsoft.com/office/drawing/2014/main" id="{B3F0AA7A-9D5B-42A8-95C6-A126C6702586}"/>
              </a:ext>
            </a:extLst>
          </p:cNvPr>
          <p:cNvSpPr txBox="1"/>
          <p:nvPr/>
        </p:nvSpPr>
        <p:spPr>
          <a:xfrm>
            <a:off x="933061" y="5397770"/>
            <a:ext cx="9825135" cy="968470"/>
          </a:xfrm>
          <a:prstGeom prst="rect">
            <a:avLst/>
          </a:prstGeom>
          <a:noFill/>
        </p:spPr>
        <p:txBody>
          <a:bodyPr wrap="square">
            <a:spAutoFit/>
          </a:bodyPr>
          <a:lstStyle/>
          <a:p>
            <a:pPr marL="0" marR="0">
              <a:lnSpc>
                <a:spcPct val="90000"/>
              </a:lnSpc>
              <a:spcBef>
                <a:spcPts val="1000"/>
              </a:spcBef>
              <a:buClr>
                <a:schemeClr val="bg2">
                  <a:lumMod val="40000"/>
                  <a:lumOff val="60000"/>
                </a:schemeClr>
              </a:buClr>
              <a:buSzPct val="80000"/>
            </a:pPr>
            <a:r>
              <a:rPr lang="en-US" sz="1800" b="1" dirty="0">
                <a:effectLst/>
                <a:latin typeface="+mj-lt"/>
                <a:ea typeface="+mj-ea"/>
                <a:cs typeface="+mj-cs"/>
              </a:rPr>
              <a:t>Pooled fund activities will directly support and impact state efforts to achieve Target Zero addressing the need to reduce frequency / severity of roadway departure crashes</a:t>
            </a:r>
            <a:endParaRPr lang="en-US" sz="1800" b="1" dirty="0">
              <a:latin typeface="+mj-lt"/>
              <a:ea typeface="+mj-ea"/>
              <a:cs typeface="+mj-cs"/>
            </a:endParaRPr>
          </a:p>
          <a:p>
            <a:pPr marL="0" marR="0">
              <a:lnSpc>
                <a:spcPct val="90000"/>
              </a:lnSpc>
              <a:spcBef>
                <a:spcPts val="1000"/>
              </a:spcBef>
              <a:buClr>
                <a:schemeClr val="bg2">
                  <a:lumMod val="40000"/>
                  <a:lumOff val="60000"/>
                </a:schemeClr>
              </a:buClr>
              <a:buSzPct val="80000"/>
            </a:pPr>
            <a:r>
              <a:rPr lang="en-US" sz="1800" b="1" i="1" dirty="0">
                <a:effectLst/>
                <a:latin typeface="+mj-lt"/>
                <a:ea typeface="+mj-ea"/>
                <a:cs typeface="+mj-cs"/>
              </a:rPr>
              <a:t>Note that FHWA Roadway Departure Focus States may particularly benefit</a:t>
            </a:r>
          </a:p>
        </p:txBody>
      </p:sp>
    </p:spTree>
    <p:extLst>
      <p:ext uri="{BB962C8B-B14F-4D97-AF65-F5344CB8AC3E}">
        <p14:creationId xmlns:p14="http://schemas.microsoft.com/office/powerpoint/2010/main" val="17179304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2" name="Rectangle 21">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4"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6" name="Freeform: Shape 25">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C3C5D67-EDD0-4549-97B5-4915988DC4A4}"/>
              </a:ext>
            </a:extLst>
          </p:cNvPr>
          <p:cNvSpPr>
            <a:spLocks noGrp="1"/>
          </p:cNvSpPr>
          <p:nvPr>
            <p:ph type="ctrTitle"/>
          </p:nvPr>
        </p:nvSpPr>
        <p:spPr>
          <a:xfrm>
            <a:off x="523048" y="1056640"/>
            <a:ext cx="3522879" cy="4470821"/>
          </a:xfrm>
        </p:spPr>
        <p:txBody>
          <a:bodyPr vert="horz" lIns="91440" tIns="45720" rIns="91440" bIns="45720" rtlCol="0" anchor="t">
            <a:normAutofit/>
          </a:bodyPr>
          <a:lstStyle/>
          <a:p>
            <a:pPr algn="ctr"/>
            <a:r>
              <a:rPr lang="en-US" sz="4200" b="0" i="0" kern="1200" dirty="0">
                <a:solidFill>
                  <a:schemeClr val="bg2"/>
                </a:solidFill>
                <a:latin typeface="+mj-lt"/>
                <a:ea typeface="+mj-ea"/>
                <a:cs typeface="+mj-cs"/>
              </a:rPr>
              <a:t>Proposed Scope of Work</a:t>
            </a:r>
          </a:p>
        </p:txBody>
      </p:sp>
      <p:sp>
        <p:nvSpPr>
          <p:cNvPr id="5" name="TextBox 4">
            <a:extLst>
              <a:ext uri="{FF2B5EF4-FFF2-40B4-BE49-F238E27FC236}">
                <a16:creationId xmlns:a16="http://schemas.microsoft.com/office/drawing/2014/main" id="{A6A2A29D-BBC9-42ED-AEF1-300855EFB655}"/>
              </a:ext>
            </a:extLst>
          </p:cNvPr>
          <p:cNvSpPr txBox="1"/>
          <p:nvPr/>
        </p:nvSpPr>
        <p:spPr>
          <a:xfrm>
            <a:off x="5105800" y="1056639"/>
            <a:ext cx="6739067" cy="4470821"/>
          </a:xfrm>
          <a:prstGeom prst="rect">
            <a:avLst/>
          </a:prstGeom>
        </p:spPr>
        <p:txBody>
          <a:bodyPr vert="horz" lIns="91440" tIns="45720" rIns="91440" bIns="45720" rtlCol="0">
            <a:noAutofit/>
          </a:bodyPr>
          <a:lstStyle/>
          <a:p>
            <a:pPr marL="285750" marR="0" indent="-285750">
              <a:lnSpc>
                <a:spcPct val="90000"/>
              </a:lnSpc>
              <a:spcBef>
                <a:spcPts val="1000"/>
              </a:spcBef>
              <a:buClr>
                <a:schemeClr val="bg2">
                  <a:lumMod val="40000"/>
                  <a:lumOff val="60000"/>
                </a:schemeClr>
              </a:buClr>
              <a:buSzPct val="80000"/>
              <a:buFont typeface="Wingdings 3" charset="2"/>
              <a:buChar char=""/>
            </a:pPr>
            <a:r>
              <a:rPr lang="en-US" sz="2200" dirty="0">
                <a:latin typeface="+mj-lt"/>
                <a:ea typeface="+mj-ea"/>
                <a:cs typeface="+mj-cs"/>
              </a:rPr>
              <a:t>D</a:t>
            </a:r>
            <a:r>
              <a:rPr lang="en-US" sz="2200" dirty="0">
                <a:effectLst/>
                <a:latin typeface="+mj-lt"/>
                <a:ea typeface="+mj-ea"/>
                <a:cs typeface="+mj-cs"/>
              </a:rPr>
              <a:t>esign, analyze, test, and evaluate  crashworthy roadside safety devices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200" dirty="0">
                <a:latin typeface="+mj-lt"/>
                <a:ea typeface="+mj-ea"/>
                <a:cs typeface="+mj-cs"/>
              </a:rPr>
              <a:t>D</a:t>
            </a:r>
            <a:r>
              <a:rPr lang="en-US" sz="2200" dirty="0">
                <a:effectLst/>
                <a:latin typeface="+mj-lt"/>
                <a:ea typeface="+mj-ea"/>
                <a:cs typeface="+mj-cs"/>
              </a:rPr>
              <a:t>evelop guidelines for the use, selection, and placement of these devices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200" dirty="0">
                <a:effectLst/>
                <a:latin typeface="+mj-lt"/>
                <a:ea typeface="+mj-ea"/>
                <a:cs typeface="+mj-cs"/>
              </a:rPr>
              <a:t>Evaluate and test bridge rails, guardrails, transitions, median barriers, portable concrete barriers, end treatments, crash cushions, culverts, breakaway support structures (e.g., sign supports, luminaire supports, mailboxes), and work zone traffic control devices</a:t>
            </a:r>
          </a:p>
          <a:p>
            <a:pPr marL="285750" marR="0" indent="-285750">
              <a:lnSpc>
                <a:spcPct val="90000"/>
              </a:lnSpc>
              <a:spcBef>
                <a:spcPts val="1000"/>
              </a:spcBef>
              <a:buClr>
                <a:schemeClr val="bg2">
                  <a:lumMod val="40000"/>
                  <a:lumOff val="60000"/>
                </a:schemeClr>
              </a:buClr>
              <a:buSzPct val="80000"/>
              <a:buFont typeface="Wingdings 3" charset="2"/>
              <a:buChar char=""/>
            </a:pPr>
            <a:r>
              <a:rPr lang="en-US" sz="2200" dirty="0">
                <a:effectLst/>
                <a:latin typeface="+mj-lt"/>
                <a:ea typeface="+mj-ea"/>
                <a:cs typeface="+mj-cs"/>
              </a:rPr>
              <a:t>Evaluate influence of roadside features </a:t>
            </a:r>
            <a:r>
              <a:rPr lang="en-US" sz="2200" dirty="0">
                <a:latin typeface="+mj-lt"/>
                <a:ea typeface="+mj-ea"/>
                <a:cs typeface="+mj-cs"/>
              </a:rPr>
              <a:t>such as </a:t>
            </a:r>
            <a:r>
              <a:rPr lang="en-US" sz="2200" dirty="0">
                <a:effectLst/>
                <a:latin typeface="+mj-lt"/>
                <a:ea typeface="+mj-ea"/>
                <a:cs typeface="+mj-cs"/>
              </a:rPr>
              <a:t>driveways, slopes, ditches, shoulders, medians, and curbs on vehicle collision performance</a:t>
            </a:r>
          </a:p>
        </p:txBody>
      </p:sp>
      <p:sp>
        <p:nvSpPr>
          <p:cNvPr id="15" name="TextBox 14">
            <a:extLst>
              <a:ext uri="{FF2B5EF4-FFF2-40B4-BE49-F238E27FC236}">
                <a16:creationId xmlns:a16="http://schemas.microsoft.com/office/drawing/2014/main" id="{FC8BA854-831D-4A63-B270-F7580D9BDEE1}"/>
              </a:ext>
            </a:extLst>
          </p:cNvPr>
          <p:cNvSpPr txBox="1"/>
          <p:nvPr/>
        </p:nvSpPr>
        <p:spPr>
          <a:xfrm>
            <a:off x="624838" y="3292049"/>
            <a:ext cx="3421089" cy="1615827"/>
          </a:xfrm>
          <a:prstGeom prst="rect">
            <a:avLst/>
          </a:prstGeom>
          <a:noFill/>
        </p:spPr>
        <p:txBody>
          <a:bodyPr wrap="square">
            <a:spAutoFit/>
          </a:bodyPr>
          <a:lstStyle/>
          <a:p>
            <a:pPr marR="0" lvl="0" algn="ctr" defTabSz="457200" rtl="0" eaLnBrk="1" fontAlgn="auto" latinLnBrk="0" hangingPunct="1">
              <a:lnSpc>
                <a:spcPct val="90000"/>
              </a:lnSpc>
              <a:spcBef>
                <a:spcPts val="1000"/>
              </a:spcBef>
              <a:spcAft>
                <a:spcPts val="0"/>
              </a:spcAft>
              <a:buClr>
                <a:srgbClr val="1E5155">
                  <a:lumMod val="40000"/>
                  <a:lumOff val="60000"/>
                </a:srgbClr>
              </a:buClr>
              <a:buSzPct val="80000"/>
              <a:tabLst/>
              <a:defRPr/>
            </a:pPr>
            <a:r>
              <a:rPr kumimoji="0" lang="en-US" sz="2200" b="0" i="1" u="none" strike="noStrike" kern="1200" cap="none" spc="0" normalizeH="0" baseline="0" noProof="0" dirty="0">
                <a:ln>
                  <a:noFill/>
                </a:ln>
                <a:solidFill>
                  <a:srgbClr val="002060"/>
                </a:solidFill>
                <a:effectLst/>
                <a:uLnTx/>
                <a:uFillTx/>
                <a:latin typeface="Century Gothic" panose="020B0502020202020204"/>
                <a:ea typeface="+mn-ea"/>
                <a:cs typeface="+mn-cs"/>
              </a:rPr>
              <a:t>Work starts each year with identification, description, selection, and prioritization of research issues</a:t>
            </a:r>
          </a:p>
        </p:txBody>
      </p:sp>
    </p:spTree>
    <p:extLst>
      <p:ext uri="{BB962C8B-B14F-4D97-AF65-F5344CB8AC3E}">
        <p14:creationId xmlns:p14="http://schemas.microsoft.com/office/powerpoint/2010/main" val="3156307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111</TotalTime>
  <Words>631</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MASH Implementation Pooled Fund Technical Advisory Committee</vt:lpstr>
      <vt:lpstr>MASH Implementation Pooled Fund</vt:lpstr>
      <vt:lpstr>PowerPoint Presentation</vt:lpstr>
      <vt:lpstr>MASH Implementation Pooled Fund</vt:lpstr>
      <vt:lpstr>MASH Implementation Pooled Fund</vt:lpstr>
      <vt:lpstr>Study Focus</vt:lpstr>
      <vt:lpstr>Study Focus</vt:lpstr>
      <vt:lpstr>Study Objective</vt:lpstr>
      <vt:lpstr>Proposed Scope of Work</vt:lpstr>
      <vt:lpstr>Proposed Scope of Work</vt:lpstr>
      <vt:lpstr>Study Organization</vt:lpstr>
      <vt:lpstr>Questions and Discussion</vt:lpstr>
      <vt:lpstr>MASH Implementation Pooled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Focus</dc:title>
  <dc:creator>John Donahue</dc:creator>
  <cp:lastModifiedBy>John Donahue</cp:lastModifiedBy>
  <cp:revision>11</cp:revision>
  <dcterms:created xsi:type="dcterms:W3CDTF">2022-01-13T18:04:36Z</dcterms:created>
  <dcterms:modified xsi:type="dcterms:W3CDTF">2022-01-18T20:29:16Z</dcterms:modified>
</cp:coreProperties>
</file>