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311" r:id="rId5"/>
    <p:sldId id="312" r:id="rId6"/>
    <p:sldId id="315" r:id="rId7"/>
    <p:sldId id="316" r:id="rId8"/>
    <p:sldId id="317" r:id="rId9"/>
    <p:sldId id="313" r:id="rId10"/>
    <p:sldId id="31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00"/>
    <a:srgbClr val="800000"/>
    <a:srgbClr val="0808C2"/>
    <a:srgbClr val="4C0000"/>
    <a:srgbClr val="2E0000"/>
    <a:srgbClr val="4B77B6"/>
    <a:srgbClr val="8FA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086" autoAdjust="0"/>
  </p:normalViewPr>
  <p:slideViewPr>
    <p:cSldViewPr>
      <p:cViewPr varScale="1">
        <p:scale>
          <a:sx n="90" d="100"/>
          <a:sy n="90" d="100"/>
        </p:scale>
        <p:origin x="13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ikh, Nauman" userId="db65e69b-25ed-4131-bb97-6efc3dac82ca" providerId="ADAL" clId="{D58EA775-B4A5-45A3-B9F7-C4515EE11D67}"/>
    <pc:docChg chg="custSel modSld">
      <pc:chgData name="Sheikh, Nauman" userId="db65e69b-25ed-4131-bb97-6efc3dac82ca" providerId="ADAL" clId="{D58EA775-B4A5-45A3-B9F7-C4515EE11D67}" dt="2023-09-19T22:56:05.046" v="16" actId="20577"/>
      <pc:docMkLst>
        <pc:docMk/>
      </pc:docMkLst>
      <pc:sldChg chg="modSp mod">
        <pc:chgData name="Sheikh, Nauman" userId="db65e69b-25ed-4131-bb97-6efc3dac82ca" providerId="ADAL" clId="{D58EA775-B4A5-45A3-B9F7-C4515EE11D67}" dt="2023-09-19T22:56:05.046" v="16" actId="20577"/>
        <pc:sldMkLst>
          <pc:docMk/>
          <pc:sldMk cId="380886706" sldId="311"/>
        </pc:sldMkLst>
        <pc:spChg chg="mod">
          <ac:chgData name="Sheikh, Nauman" userId="db65e69b-25ed-4131-bb97-6efc3dac82ca" providerId="ADAL" clId="{D58EA775-B4A5-45A3-B9F7-C4515EE11D67}" dt="2023-09-19T22:56:05.046" v="16" actId="20577"/>
          <ac:spMkLst>
            <pc:docMk/>
            <pc:sldMk cId="380886706" sldId="311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002C2-6942-4189-87BE-49B0795180CD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1D614-7CD3-41B7-844C-80B5F1C38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41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2D9D41-60AC-AB52-D846-7AF4724727CC}"/>
              </a:ext>
            </a:extLst>
          </p:cNvPr>
          <p:cNvSpPr/>
          <p:nvPr userDrawn="1"/>
        </p:nvSpPr>
        <p:spPr>
          <a:xfrm>
            <a:off x="0" y="1219200"/>
            <a:ext cx="12192000" cy="3124200"/>
          </a:xfrm>
          <a:prstGeom prst="rect">
            <a:avLst/>
          </a:prstGeom>
          <a:solidFill>
            <a:srgbClr val="500000"/>
          </a:solidFill>
          <a:ln>
            <a:solidFill>
              <a:srgbClr val="5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815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F962FC-222B-5CD4-8BB7-F61EAE864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33600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0621E8E-14A0-DC1E-745F-EA97E32DA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55" y="78964"/>
            <a:ext cx="2902646" cy="835436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B5422C6-2EE8-73B4-8D45-0BEABC6AD7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3715703" cy="685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A2888F-E3CE-592F-203A-D7CC5F6DA2BC}"/>
              </a:ext>
            </a:extLst>
          </p:cNvPr>
          <p:cNvSpPr txBox="1"/>
          <p:nvPr userDrawn="1"/>
        </p:nvSpPr>
        <p:spPr>
          <a:xfrm>
            <a:off x="3541221" y="6477000"/>
            <a:ext cx="50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www.RoadsidePooledFund.org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DE9A12-42C9-A090-E01D-E57712F6CBBB}"/>
              </a:ext>
            </a:extLst>
          </p:cNvPr>
          <p:cNvSpPr txBox="1"/>
          <p:nvPr userDrawn="1"/>
        </p:nvSpPr>
        <p:spPr>
          <a:xfrm>
            <a:off x="3541221" y="6172200"/>
            <a:ext cx="50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00000"/>
                </a:solidFill>
              </a:rPr>
              <a:t>Roadside Safety Research Pooled Fund</a:t>
            </a:r>
          </a:p>
        </p:txBody>
      </p:sp>
    </p:spTree>
    <p:extLst>
      <p:ext uri="{BB962C8B-B14F-4D97-AF65-F5344CB8AC3E}">
        <p14:creationId xmlns:p14="http://schemas.microsoft.com/office/powerpoint/2010/main" val="177053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8006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accent1"/>
                </a:solidFill>
              </a:defRPr>
            </a:lvl2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331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54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619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470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22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31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49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5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26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D88C62A-20F9-AD8A-2175-66871B4C19F9}"/>
              </a:ext>
            </a:extLst>
          </p:cNvPr>
          <p:cNvSpPr/>
          <p:nvPr userDrawn="1"/>
        </p:nvSpPr>
        <p:spPr>
          <a:xfrm>
            <a:off x="0" y="-1"/>
            <a:ext cx="12192000" cy="1400183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0080" rtlCol="0" anchor="ctr"/>
          <a:lstStyle/>
          <a:p>
            <a:pPr algn="r">
              <a:tabLst/>
            </a:pPr>
            <a:endParaRPr lang="en-US" sz="2000" dirty="0"/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7804BAD-7D49-4536-AF08-5DA7294CF02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2" y="6198613"/>
            <a:ext cx="2234283" cy="6225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821" y="1475428"/>
            <a:ext cx="10972800" cy="466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2D8122-682C-49AF-8419-8A203D7AADFE}"/>
              </a:ext>
            </a:extLst>
          </p:cNvPr>
          <p:cNvSpPr txBox="1"/>
          <p:nvPr userDrawn="1"/>
        </p:nvSpPr>
        <p:spPr>
          <a:xfrm>
            <a:off x="11008821" y="32182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89CCA7-11F3-4603-8F4B-1EDA747F465D}" type="slidenum">
              <a:rPr lang="en-US" sz="1800" smtClean="0">
                <a:solidFill>
                  <a:schemeClr val="bg1"/>
                </a:solidFill>
              </a:rPr>
              <a:pPr algn="r"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F7D932-F633-521B-8BD2-2687AE5E362F}"/>
              </a:ext>
            </a:extLst>
          </p:cNvPr>
          <p:cNvSpPr txBox="1"/>
          <p:nvPr userDrawn="1"/>
        </p:nvSpPr>
        <p:spPr>
          <a:xfrm>
            <a:off x="3541221" y="6553200"/>
            <a:ext cx="5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www.RoadsidePooledFund.org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93D47889-B23D-A505-79D3-BE8F7943504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207340"/>
            <a:ext cx="3134018" cy="60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4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MASH TL-4 Testing and Evaluation of Free-Standing F-shape PCB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PS Developers</a:t>
            </a:r>
          </a:p>
          <a:p>
            <a:r>
              <a:rPr lang="en-US" sz="3000" dirty="0">
                <a:solidFill>
                  <a:schemeClr val="tx1"/>
                </a:solidFill>
              </a:rPr>
              <a:t>Christopher Henson, Oregon DOT; Nina Ertel, P.E</a:t>
            </a:r>
            <a:r>
              <a:rPr lang="en-US" sz="3000">
                <a:solidFill>
                  <a:schemeClr val="tx1"/>
                </a:solidFill>
              </a:rPr>
              <a:t>, PennDOT; </a:t>
            </a:r>
            <a:r>
              <a:rPr lang="en-US" sz="3000" dirty="0">
                <a:solidFill>
                  <a:schemeClr val="tx1"/>
                </a:solidFill>
              </a:rPr>
              <a:t>Andrew Pott, </a:t>
            </a:r>
            <a:r>
              <a:rPr lang="en-US" sz="3000">
                <a:solidFill>
                  <a:schemeClr val="tx1"/>
                </a:solidFill>
              </a:rPr>
              <a:t>Colorado DOT</a:t>
            </a:r>
            <a:endParaRPr lang="en-US" sz="3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ECB27D5D-520F-CAE6-3632-9FDBC93BE0B1}"/>
              </a:ext>
            </a:extLst>
          </p:cNvPr>
          <p:cNvSpPr txBox="1"/>
          <p:nvPr/>
        </p:nvSpPr>
        <p:spPr>
          <a:xfrm>
            <a:off x="4762500" y="3600451"/>
            <a:ext cx="2667000" cy="5238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2019-06-LCB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8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MASH TL-4 Testing and Evaluation of Free-Standing F-shape PCB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E870-FB63-A5A5-5543-AA5CB99CC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Project Synopsis</a:t>
            </a:r>
          </a:p>
          <a:p>
            <a:pPr lvl="1"/>
            <a:r>
              <a:rPr lang="en-US" dirty="0"/>
              <a:t>Design and test a 42” tall, F-shape profile, pin-and-loop connection, free-standing PCB in accordance with MASH Test Level 4 </a:t>
            </a:r>
          </a:p>
          <a:p>
            <a:pPr marL="0" indent="0">
              <a:buNone/>
            </a:pPr>
            <a:r>
              <a:rPr lang="en-US" dirty="0"/>
              <a:t>Project Goal</a:t>
            </a:r>
          </a:p>
          <a:p>
            <a:pPr lvl="1"/>
            <a:r>
              <a:rPr lang="en-US" dirty="0"/>
              <a:t>Develop a 42”tall F-shape Free-Standing PCB that is MASH TL-4 compliant</a:t>
            </a:r>
          </a:p>
          <a:p>
            <a:pPr marL="0" indent="0">
              <a:buNone/>
            </a:pPr>
            <a:r>
              <a:rPr lang="en-US" dirty="0"/>
              <a:t>Project Background</a:t>
            </a:r>
          </a:p>
          <a:p>
            <a:pPr lvl="1"/>
            <a:r>
              <a:rPr lang="en-US" dirty="0"/>
              <a:t>A previous ODOT designed 42” PCB system met NCHRP Report 350 TL-4 criteria</a:t>
            </a:r>
          </a:p>
          <a:p>
            <a:pPr lvl="1"/>
            <a:r>
              <a:rPr lang="en-US" dirty="0"/>
              <a:t>A similar barrier is not available for MASH TL-4</a:t>
            </a:r>
          </a:p>
          <a:p>
            <a:pPr lvl="1"/>
            <a:r>
              <a:rPr lang="en-US" dirty="0"/>
              <a:t>Ideally a single barrier design that can be used for free-standing and pinning is preferred. This project is to focus on free-standing TL-4 barrier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E9A52453-64A0-E9AA-3EB4-0D37DBCDEBBD}"/>
              </a:ext>
            </a:extLst>
          </p:cNvPr>
          <p:cNvSpPr txBox="1"/>
          <p:nvPr/>
        </p:nvSpPr>
        <p:spPr>
          <a:xfrm>
            <a:off x="9753600" y="838200"/>
            <a:ext cx="1914525" cy="45500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2019-06-LCB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217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MASH TL-4 Testing and Evaluation of Free-Standing F-shape PCB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E870-FB63-A5A5-5543-AA5CB99CC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E9A52453-64A0-E9AA-3EB4-0D37DBCDEBBD}"/>
              </a:ext>
            </a:extLst>
          </p:cNvPr>
          <p:cNvSpPr txBox="1"/>
          <p:nvPr/>
        </p:nvSpPr>
        <p:spPr>
          <a:xfrm>
            <a:off x="9753600" y="838200"/>
            <a:ext cx="1914525" cy="45500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2019-06-LCB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5CA1A4D-351B-278F-A85B-56E8221B78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594972"/>
              </p:ext>
            </p:extLst>
          </p:nvPr>
        </p:nvGraphicFramePr>
        <p:xfrm>
          <a:off x="2590800" y="1447800"/>
          <a:ext cx="7420026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326880" imgH="6034757" progId="AcroExch.Document.DC">
                  <p:embed/>
                </p:oleObj>
              </mc:Choice>
              <mc:Fallback>
                <p:oleObj name="Acrobat Document" r:id="rId2" imgW="9326880" imgH="603475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90800" y="1447800"/>
                        <a:ext cx="7420026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8085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MASH TL-4 Testing and Evaluation of Free-Standing F-shape PCB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E870-FB63-A5A5-5543-AA5CB99CC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E9A52453-64A0-E9AA-3EB4-0D37DBCDEBBD}"/>
              </a:ext>
            </a:extLst>
          </p:cNvPr>
          <p:cNvSpPr txBox="1"/>
          <p:nvPr/>
        </p:nvSpPr>
        <p:spPr>
          <a:xfrm>
            <a:off x="9753600" y="838200"/>
            <a:ext cx="1914525" cy="45500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2019-06-LCB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5608206-BEAF-7B4D-FEB7-D50237A123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198130"/>
              </p:ext>
            </p:extLst>
          </p:nvPr>
        </p:nvGraphicFramePr>
        <p:xfrm>
          <a:off x="2514600" y="1447800"/>
          <a:ext cx="742003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326880" imgH="6034757" progId="AcroExch.Document.DC">
                  <p:embed/>
                </p:oleObj>
              </mc:Choice>
              <mc:Fallback>
                <p:oleObj name="Acrobat Document" r:id="rId2" imgW="9326880" imgH="603475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14600" y="1447800"/>
                        <a:ext cx="7420030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09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MASH TL-4 Testing and Evaluation of Free-Standing F-shape PCB</a:t>
            </a:r>
          </a:p>
        </p:txBody>
      </p:sp>
      <p:pic>
        <p:nvPicPr>
          <p:cNvPr id="7" name="Content Placeholder 6" descr="A picture containing sky, outdoor, way&#10;&#10;Description automatically generated">
            <a:extLst>
              <a:ext uri="{FF2B5EF4-FFF2-40B4-BE49-F238E27FC236}">
                <a16:creationId xmlns:a16="http://schemas.microsoft.com/office/drawing/2014/main" id="{A492F685-84FB-0034-F899-2054F4940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20" y="1466643"/>
            <a:ext cx="7140559" cy="4762913"/>
          </a:xfrm>
        </p:spPr>
      </p:pic>
      <p:sp>
        <p:nvSpPr>
          <p:cNvPr id="4" name="Text Box 1">
            <a:extLst>
              <a:ext uri="{FF2B5EF4-FFF2-40B4-BE49-F238E27FC236}">
                <a16:creationId xmlns:a16="http://schemas.microsoft.com/office/drawing/2014/main" id="{E9A52453-64A0-E9AA-3EB4-0D37DBCDEBBD}"/>
              </a:ext>
            </a:extLst>
          </p:cNvPr>
          <p:cNvSpPr txBox="1"/>
          <p:nvPr/>
        </p:nvSpPr>
        <p:spPr>
          <a:xfrm>
            <a:off x="9753600" y="838200"/>
            <a:ext cx="1914525" cy="45500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2019-06-LCB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050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MASH TL-4 Testing and Evaluation of Free-Standing F-shape PCB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E870-FB63-A5A5-5543-AA5CB99CC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Proposed Work Plan</a:t>
            </a:r>
          </a:p>
          <a:p>
            <a:r>
              <a:rPr lang="en-US" dirty="0"/>
              <a:t>Task 1: Conceptual Design</a:t>
            </a:r>
          </a:p>
          <a:p>
            <a:pPr lvl="1"/>
            <a:r>
              <a:rPr lang="en-US" dirty="0"/>
              <a:t>Develop initial barrier design concept based on review of existing MASH systems taller than 32-inch heights and/or TL-4. </a:t>
            </a:r>
          </a:p>
          <a:p>
            <a:pPr lvl="1"/>
            <a:r>
              <a:rPr lang="en-US" dirty="0"/>
              <a:t>Seek approval of the concept</a:t>
            </a:r>
          </a:p>
          <a:p>
            <a:r>
              <a:rPr lang="en-US" dirty="0"/>
              <a:t>Task 2: Simulation Analysis &amp; Detailed Design</a:t>
            </a:r>
          </a:p>
          <a:p>
            <a:pPr lvl="1"/>
            <a:r>
              <a:rPr lang="en-US" dirty="0"/>
              <a:t>Develop FE model and perform impact simulations using MASH Test 4-12 testing conditions</a:t>
            </a:r>
          </a:p>
          <a:p>
            <a:pPr lvl="1"/>
            <a:r>
              <a:rPr lang="en-US" dirty="0"/>
              <a:t>Modify and improve design based on simulation results</a:t>
            </a:r>
          </a:p>
          <a:p>
            <a:pPr lvl="1"/>
            <a:r>
              <a:rPr lang="en-US" dirty="0"/>
              <a:t>Develop reinforcement details and barrier design for constructing testing prototype</a:t>
            </a:r>
          </a:p>
          <a:p>
            <a:r>
              <a:rPr lang="en-US" dirty="0"/>
              <a:t>Task 3: Construction &amp; Demolition</a:t>
            </a:r>
          </a:p>
          <a:p>
            <a:r>
              <a:rPr lang="en-US" dirty="0"/>
              <a:t>Task 4: Crash Testing and Reporting</a:t>
            </a:r>
          </a:p>
          <a:p>
            <a:pPr lvl="1"/>
            <a:r>
              <a:rPr lang="en-US" dirty="0"/>
              <a:t>Perform MASH Test 4-12 (small car and pickup tests not critical and will not be performed)</a:t>
            </a:r>
          </a:p>
          <a:p>
            <a:pPr lvl="1"/>
            <a:r>
              <a:rPr lang="en-US" dirty="0"/>
              <a:t>Provide a final report documenting crash test results</a:t>
            </a:r>
          </a:p>
          <a:p>
            <a:pPr marL="0" indent="0">
              <a:buNone/>
            </a:pPr>
            <a:r>
              <a:rPr lang="en-US" b="1" dirty="0"/>
              <a:t>Deliverables </a:t>
            </a:r>
          </a:p>
          <a:p>
            <a:r>
              <a:rPr lang="en-US" dirty="0"/>
              <a:t>Detailed report with the new PCB design and crash testing results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B1F5651E-7434-C5A9-31A1-AB1DFB8EF0C4}"/>
              </a:ext>
            </a:extLst>
          </p:cNvPr>
          <p:cNvSpPr txBox="1"/>
          <p:nvPr/>
        </p:nvSpPr>
        <p:spPr>
          <a:xfrm>
            <a:off x="9753600" y="838200"/>
            <a:ext cx="1914525" cy="45500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2019-06-LCB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946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MASH TL-4 Testing and Evaluation of Free-Standing F-shape PCB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E870-FB63-A5A5-5543-AA5CB99CC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Urgency and Expected Benefit</a:t>
            </a:r>
          </a:p>
          <a:p>
            <a:pPr lvl="1"/>
            <a:r>
              <a:rPr lang="en-US" dirty="0"/>
              <a:t>Several states use PCB and currently there are no PCBs with pin-and-loop connections for MASH TL-4</a:t>
            </a:r>
          </a:p>
          <a:p>
            <a:pPr marL="0" indent="0">
              <a:buNone/>
            </a:pPr>
            <a:r>
              <a:rPr lang="en-US" dirty="0"/>
              <a:t>Funding</a:t>
            </a:r>
          </a:p>
          <a:p>
            <a:pPr lvl="1"/>
            <a:r>
              <a:rPr lang="en-US" dirty="0"/>
              <a:t>Total Estimated Cost = $215,000</a:t>
            </a:r>
          </a:p>
          <a:p>
            <a:pPr marL="0" indent="0">
              <a:buNone/>
            </a:pPr>
            <a:r>
              <a:rPr lang="en-US" dirty="0"/>
              <a:t>Research Period </a:t>
            </a:r>
          </a:p>
          <a:p>
            <a:pPr lvl="1"/>
            <a:r>
              <a:rPr lang="en-US" dirty="0"/>
              <a:t>12 months from initiation of the project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E120429E-BF03-DDD5-C85F-7161F9C6A808}"/>
              </a:ext>
            </a:extLst>
          </p:cNvPr>
          <p:cNvSpPr txBox="1"/>
          <p:nvPr/>
        </p:nvSpPr>
        <p:spPr>
          <a:xfrm>
            <a:off x="9753600" y="838200"/>
            <a:ext cx="1914525" cy="45500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2019-06-LCB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85111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White Maroo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3734"/>
      </a:accent1>
      <a:accent2>
        <a:srgbClr val="4F6128"/>
      </a:accent2>
      <a:accent3>
        <a:srgbClr val="9BBB59"/>
      </a:accent3>
      <a:accent4>
        <a:srgbClr val="FFC000"/>
      </a:accent4>
      <a:accent5>
        <a:srgbClr val="0F243E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hite Maroon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953734"/>
    </a:accent1>
    <a:accent2>
      <a:srgbClr val="4F6128"/>
    </a:accent2>
    <a:accent3>
      <a:srgbClr val="9BBB59"/>
    </a:accent3>
    <a:accent4>
      <a:srgbClr val="FFC000"/>
    </a:accent4>
    <a:accent5>
      <a:srgbClr val="0F243E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b79f66-886f-4856-a20c-94d9de16df12">
      <Terms xmlns="http://schemas.microsoft.com/office/infopath/2007/PartnerControls"/>
    </lcf76f155ced4ddcb4097134ff3c332f>
    <TaxCatchAll xmlns="28c3948a-d4c9-4440-ae21-2e310058d57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9C7F044B0C2D4E84BB48C5724F171D" ma:contentTypeVersion="15" ma:contentTypeDescription="Create a new document." ma:contentTypeScope="" ma:versionID="6964f288264b244552ddcaeb32f928f4">
  <xsd:schema xmlns:xsd="http://www.w3.org/2001/XMLSchema" xmlns:xs="http://www.w3.org/2001/XMLSchema" xmlns:p="http://schemas.microsoft.com/office/2006/metadata/properties" xmlns:ns2="28c3948a-d4c9-4440-ae21-2e310058d576" xmlns:ns3="32b79f66-886f-4856-a20c-94d9de16df12" targetNamespace="http://schemas.microsoft.com/office/2006/metadata/properties" ma:root="true" ma:fieldsID="d4983e2ae3cddc2b299dcca0e0b7cc38" ns2:_="" ns3:_="">
    <xsd:import namespace="28c3948a-d4c9-4440-ae21-2e310058d576"/>
    <xsd:import namespace="32b79f66-886f-4856-a20c-94d9de16df1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c3948a-d4c9-4440-ae21-2e310058d57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a3fa4c6-782b-4d44-89c4-44008f7a34a3}" ma:internalName="TaxCatchAll" ma:showField="CatchAllData" ma:web="28c3948a-d4c9-4440-ae21-2e310058d5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b79f66-886f-4856-a20c-94d9de16d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9bbf02c-0cc7-4a19-a098-140ed2a185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1C3C88-D389-4F00-9611-BC29CA2BD4D3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www.w3.org/XML/1998/namespace"/>
    <ds:schemaRef ds:uri="32b79f66-886f-4856-a20c-94d9de16df12"/>
    <ds:schemaRef ds:uri="28c3948a-d4c9-4440-ae21-2e310058d576"/>
  </ds:schemaRefs>
</ds:datastoreItem>
</file>

<file path=customXml/itemProps2.xml><?xml version="1.0" encoding="utf-8"?>
<ds:datastoreItem xmlns:ds="http://schemas.openxmlformats.org/officeDocument/2006/customXml" ds:itemID="{631BF9E9-5AF3-4496-B6DC-863710D92C58}"/>
</file>

<file path=customXml/itemProps3.xml><?xml version="1.0" encoding="utf-8"?>
<ds:datastoreItem xmlns:ds="http://schemas.openxmlformats.org/officeDocument/2006/customXml" ds:itemID="{6A5CFAEC-3635-4530-85A9-51DAFAEBA3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15064</TotalTime>
  <Words>342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Custom Design</vt:lpstr>
      <vt:lpstr>Adobe Acrobat Document</vt:lpstr>
      <vt:lpstr>MASH TL-4 Testing and Evaluation of Free-Standing F-shape PCB</vt:lpstr>
      <vt:lpstr>MASH TL-4 Testing and Evaluation of Free-Standing F-shape PCB</vt:lpstr>
      <vt:lpstr>MASH TL-4 Testing and Evaluation of Free-Standing F-shape PCB</vt:lpstr>
      <vt:lpstr>MASH TL-4 Testing and Evaluation of Free-Standing F-shape PCB</vt:lpstr>
      <vt:lpstr>MASH TL-4 Testing and Evaluation of Free-Standing F-shape PCB</vt:lpstr>
      <vt:lpstr>MASH TL-4 Testing and Evaluation of Free-Standing F-shape PCB</vt:lpstr>
      <vt:lpstr>MASH TL-4 Testing and Evaluation of Free-Standing F-shape PCB</vt:lpstr>
    </vt:vector>
  </TitlesOfParts>
  <Company>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Materials and Pavements</dc:title>
  <dc:creator>s-yates</dc:creator>
  <cp:lastModifiedBy>HENSON Christopher S</cp:lastModifiedBy>
  <cp:revision>283</cp:revision>
  <dcterms:created xsi:type="dcterms:W3CDTF">2011-11-15T15:55:39Z</dcterms:created>
  <dcterms:modified xsi:type="dcterms:W3CDTF">2023-10-09T22:31:05Z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0x010100C49C7F044B0C2D4E84BB48C5724F171D</vt:lpwstr>
  </property>
  <property fmtid="{D5CDD505-2E9C-101B-9397-08002B2CF9AE}" pid="3" name="MSIP_Label_e4870107-094d-417a-be4e-221e87afbec1_Enabled">
    <vt:lpwstr>true</vt:lpwstr>
  </property>
  <property fmtid="{D5CDD505-2E9C-101B-9397-08002B2CF9AE}" pid="4" name="MSIP_Label_e4870107-094d-417a-be4e-221e87afbec1_SetDate">
    <vt:lpwstr>2023-10-09T21:42:26Z</vt:lpwstr>
  </property>
  <property fmtid="{D5CDD505-2E9C-101B-9397-08002B2CF9AE}" pid="5" name="MSIP_Label_e4870107-094d-417a-be4e-221e87afbec1_Method">
    <vt:lpwstr>Privileged</vt:lpwstr>
  </property>
  <property fmtid="{D5CDD505-2E9C-101B-9397-08002B2CF9AE}" pid="6" name="MSIP_Label_e4870107-094d-417a-be4e-221e87afbec1_Name">
    <vt:lpwstr>Level 2 - Limited (Items)</vt:lpwstr>
  </property>
  <property fmtid="{D5CDD505-2E9C-101B-9397-08002B2CF9AE}" pid="7" name="MSIP_Label_e4870107-094d-417a-be4e-221e87afbec1_SiteId">
    <vt:lpwstr>28b0d013-46bc-4a64-8d86-1c8a31cf590d</vt:lpwstr>
  </property>
  <property fmtid="{D5CDD505-2E9C-101B-9397-08002B2CF9AE}" pid="8" name="MSIP_Label_e4870107-094d-417a-be4e-221e87afbec1_ActionId">
    <vt:lpwstr>2b9855ef-e30e-4263-bc3c-963b177e9061</vt:lpwstr>
  </property>
  <property fmtid="{D5CDD505-2E9C-101B-9397-08002B2CF9AE}" pid="9" name="MSIP_Label_e4870107-094d-417a-be4e-221e87afbec1_ContentBits">
    <vt:lpwstr>0</vt:lpwstr>
  </property>
  <property fmtid="{D5CDD505-2E9C-101B-9397-08002B2CF9AE}" pid="10" name="MediaServiceImageTags">
    <vt:lpwstr/>
  </property>
</Properties>
</file>