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311" r:id="rId5"/>
    <p:sldId id="312" r:id="rId6"/>
    <p:sldId id="313" r:id="rId7"/>
    <p:sldId id="314" r:id="rId8"/>
    <p:sldId id="315" r:id="rId9"/>
    <p:sldId id="316" r:id="rId10"/>
    <p:sldId id="31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000"/>
    <a:srgbClr val="800000"/>
    <a:srgbClr val="0808C2"/>
    <a:srgbClr val="4C0000"/>
    <a:srgbClr val="2E0000"/>
    <a:srgbClr val="4B77B6"/>
    <a:srgbClr val="8FAA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86" autoAdjust="0"/>
  </p:normalViewPr>
  <p:slideViewPr>
    <p:cSldViewPr>
      <p:cViewPr varScale="1">
        <p:scale>
          <a:sx n="51" d="100"/>
          <a:sy n="51" d="100"/>
        </p:scale>
        <p:origin x="898" y="43"/>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F002C2-6942-4189-87BE-49B0795180CD}" type="datetimeFigureOut">
              <a:rPr lang="en-US" smtClean="0"/>
              <a:t>10/16/2023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1D614-7CD3-41B7-844C-80B5F1C38C87}" type="slidenum">
              <a:rPr lang="en-US" smtClean="0"/>
              <a:t>‹#›</a:t>
            </a:fld>
            <a:endParaRPr lang="en-US"/>
          </a:p>
        </p:txBody>
      </p:sp>
    </p:spTree>
    <p:extLst>
      <p:ext uri="{BB962C8B-B14F-4D97-AF65-F5344CB8AC3E}">
        <p14:creationId xmlns:p14="http://schemas.microsoft.com/office/powerpoint/2010/main" val="46194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2D9D41-60AC-AB52-D846-7AF4724727CC}"/>
              </a:ext>
            </a:extLst>
          </p:cNvPr>
          <p:cNvSpPr/>
          <p:nvPr userDrawn="1"/>
        </p:nvSpPr>
        <p:spPr>
          <a:xfrm>
            <a:off x="0" y="1219200"/>
            <a:ext cx="12192000" cy="3124200"/>
          </a:xfrm>
          <a:prstGeom prst="rect">
            <a:avLst/>
          </a:prstGeom>
          <a:solidFill>
            <a:srgbClr val="500000"/>
          </a:solidFill>
          <a:ln>
            <a:solidFill>
              <a:srgbClr val="5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828800" y="43815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Title 3">
            <a:extLst>
              <a:ext uri="{FF2B5EF4-FFF2-40B4-BE49-F238E27FC236}">
                <a16:creationId xmlns:a16="http://schemas.microsoft.com/office/drawing/2014/main" id="{92F962FC-222B-5CD4-8BB7-F61EAE864451}"/>
              </a:ext>
            </a:extLst>
          </p:cNvPr>
          <p:cNvSpPr>
            <a:spLocks noGrp="1"/>
          </p:cNvSpPr>
          <p:nvPr>
            <p:ph type="title"/>
          </p:nvPr>
        </p:nvSpPr>
        <p:spPr>
          <a:xfrm>
            <a:off x="609600" y="2133600"/>
            <a:ext cx="10972800" cy="1143000"/>
          </a:xfrm>
        </p:spPr>
        <p:txBody>
          <a:bodyPr/>
          <a:lstStyle>
            <a:lvl1pPr>
              <a:defRPr>
                <a:solidFill>
                  <a:schemeClr val="bg1"/>
                </a:solidFill>
              </a:defRPr>
            </a:lvl1pPr>
          </a:lstStyle>
          <a:p>
            <a:r>
              <a:rPr lang="en-US"/>
              <a:t>Click to edit Master title style</a:t>
            </a:r>
          </a:p>
        </p:txBody>
      </p:sp>
      <p:pic>
        <p:nvPicPr>
          <p:cNvPr id="6" name="Picture 5" descr="A picture containing graphical user interface&#10;&#10;Description automatically generated">
            <a:extLst>
              <a:ext uri="{FF2B5EF4-FFF2-40B4-BE49-F238E27FC236}">
                <a16:creationId xmlns:a16="http://schemas.microsoft.com/office/drawing/2014/main" id="{B0621E8E-14A0-DC1E-745F-EA97E32DAD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1555" y="78964"/>
            <a:ext cx="2902646" cy="835436"/>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BB5422C6-2EE8-73B4-8D45-0BEABC6AD7D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05800" y="152400"/>
            <a:ext cx="3715703" cy="685800"/>
          </a:xfrm>
          <a:prstGeom prst="rect">
            <a:avLst/>
          </a:prstGeom>
        </p:spPr>
      </p:pic>
      <p:sp>
        <p:nvSpPr>
          <p:cNvPr id="8" name="TextBox 7">
            <a:extLst>
              <a:ext uri="{FF2B5EF4-FFF2-40B4-BE49-F238E27FC236}">
                <a16:creationId xmlns:a16="http://schemas.microsoft.com/office/drawing/2014/main" id="{38A2888F-E3CE-592F-203A-D7CC5F6DA2BC}"/>
              </a:ext>
            </a:extLst>
          </p:cNvPr>
          <p:cNvSpPr txBox="1"/>
          <p:nvPr userDrawn="1"/>
        </p:nvSpPr>
        <p:spPr>
          <a:xfrm>
            <a:off x="3541221" y="6477000"/>
            <a:ext cx="5080000" cy="307777"/>
          </a:xfrm>
          <a:prstGeom prst="rect">
            <a:avLst/>
          </a:prstGeom>
          <a:noFill/>
        </p:spPr>
        <p:txBody>
          <a:bodyPr wrap="square" rtlCol="0">
            <a:spAutoFit/>
          </a:bodyPr>
          <a:lstStyle/>
          <a:p>
            <a:pPr algn="ctr"/>
            <a:r>
              <a:rPr lang="en-US" sz="1400" dirty="0">
                <a:solidFill>
                  <a:schemeClr val="tx1">
                    <a:lumMod val="65000"/>
                    <a:lumOff val="35000"/>
                  </a:schemeClr>
                </a:solidFill>
              </a:rPr>
              <a:t>www.RoadsidePooledFund.org</a:t>
            </a:r>
          </a:p>
        </p:txBody>
      </p:sp>
      <p:sp>
        <p:nvSpPr>
          <p:cNvPr id="9" name="TextBox 8">
            <a:extLst>
              <a:ext uri="{FF2B5EF4-FFF2-40B4-BE49-F238E27FC236}">
                <a16:creationId xmlns:a16="http://schemas.microsoft.com/office/drawing/2014/main" id="{AEDE9A12-42C9-A090-E01D-E57712F6CBBB}"/>
              </a:ext>
            </a:extLst>
          </p:cNvPr>
          <p:cNvSpPr txBox="1"/>
          <p:nvPr userDrawn="1"/>
        </p:nvSpPr>
        <p:spPr>
          <a:xfrm>
            <a:off x="3541221" y="6172200"/>
            <a:ext cx="5080000" cy="400110"/>
          </a:xfrm>
          <a:prstGeom prst="rect">
            <a:avLst/>
          </a:prstGeom>
          <a:noFill/>
        </p:spPr>
        <p:txBody>
          <a:bodyPr wrap="square" rtlCol="0">
            <a:spAutoFit/>
          </a:bodyPr>
          <a:lstStyle/>
          <a:p>
            <a:pPr algn="ctr"/>
            <a:r>
              <a:rPr lang="en-US" sz="2000" b="1" dirty="0">
                <a:solidFill>
                  <a:srgbClr val="500000"/>
                </a:solidFill>
              </a:rPr>
              <a:t>Roadside Safety Research Pooled Fund</a:t>
            </a:r>
          </a:p>
        </p:txBody>
      </p:sp>
    </p:spTree>
    <p:extLst>
      <p:ext uri="{BB962C8B-B14F-4D97-AF65-F5344CB8AC3E}">
        <p14:creationId xmlns:p14="http://schemas.microsoft.com/office/powerpoint/2010/main" val="1770538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09600" y="1447800"/>
            <a:ext cx="10972800" cy="4800600"/>
          </a:xfrm>
        </p:spPr>
        <p:txBody>
          <a:bodyPr/>
          <a:lstStyle>
            <a:lvl1pPr>
              <a:defRPr b="0">
                <a:solidFill>
                  <a:schemeClr val="tx1"/>
                </a:solidFill>
              </a:defRPr>
            </a:lvl1pPr>
            <a:lvl2pPr>
              <a:defRPr b="0">
                <a:solidFill>
                  <a:schemeClr val="accent1"/>
                </a:solidFill>
              </a:defRPr>
            </a:lvl2pPr>
            <a:lvl4pPr>
              <a:defRPr>
                <a:solidFill>
                  <a:schemeClr val="accent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331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rgbClr val="800000"/>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529545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6195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4701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16221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231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73495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solidFill>
                  <a:srgbClr val="500000"/>
                </a:solidFill>
              </a:defRPr>
            </a:lvl1pPr>
          </a:lstStyle>
          <a:p>
            <a:r>
              <a:rPr lang="en-US" dirty="0"/>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4926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D88C62A-20F9-AD8A-2175-66871B4C19F9}"/>
              </a:ext>
            </a:extLst>
          </p:cNvPr>
          <p:cNvSpPr/>
          <p:nvPr userDrawn="1"/>
        </p:nvSpPr>
        <p:spPr>
          <a:xfrm>
            <a:off x="0" y="-1"/>
            <a:ext cx="12192000" cy="1400183"/>
          </a:xfrm>
          <a:prstGeom prst="rect">
            <a:avLst/>
          </a:prstGeom>
          <a:solidFill>
            <a:srgbClr val="500000"/>
          </a:solidFill>
          <a:ln>
            <a:noFill/>
          </a:ln>
        </p:spPr>
        <p:style>
          <a:lnRef idx="2">
            <a:schemeClr val="accent1">
              <a:shade val="50000"/>
            </a:schemeClr>
          </a:lnRef>
          <a:fillRef idx="1">
            <a:schemeClr val="accent1"/>
          </a:fillRef>
          <a:effectRef idx="0">
            <a:schemeClr val="accent1"/>
          </a:effectRef>
          <a:fontRef idx="minor">
            <a:schemeClr val="lt1"/>
          </a:fontRef>
        </p:style>
        <p:txBody>
          <a:bodyPr rIns="640080" rtlCol="0" anchor="ctr"/>
          <a:lstStyle/>
          <a:p>
            <a:pPr algn="r">
              <a:tabLst/>
            </a:pPr>
            <a:endParaRPr lang="en-US" sz="2000" dirty="0"/>
          </a:p>
        </p:txBody>
      </p:sp>
      <p:pic>
        <p:nvPicPr>
          <p:cNvPr id="11" name="Picture 10" descr="A picture containing graphical user interface&#10;&#10;Description automatically generated">
            <a:extLst>
              <a:ext uri="{FF2B5EF4-FFF2-40B4-BE49-F238E27FC236}">
                <a16:creationId xmlns:a16="http://schemas.microsoft.com/office/drawing/2014/main" id="{E7804BAD-7D49-4536-AF08-5DA7294CF02D}"/>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42582" y="6198613"/>
            <a:ext cx="2234283" cy="622529"/>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94821" y="1475428"/>
            <a:ext cx="10972800" cy="466539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0C2D8122-682C-49AF-8419-8A203D7AADFE}"/>
              </a:ext>
            </a:extLst>
          </p:cNvPr>
          <p:cNvSpPr txBox="1"/>
          <p:nvPr userDrawn="1"/>
        </p:nvSpPr>
        <p:spPr>
          <a:xfrm>
            <a:off x="11008821" y="32182"/>
            <a:ext cx="1117600" cy="369332"/>
          </a:xfrm>
          <a:prstGeom prst="rect">
            <a:avLst/>
          </a:prstGeom>
          <a:noFill/>
        </p:spPr>
        <p:txBody>
          <a:bodyPr wrap="square" rtlCol="0">
            <a:spAutoFit/>
          </a:bodyPr>
          <a:lstStyle/>
          <a:p>
            <a:pPr algn="r"/>
            <a:fld id="{E889CCA7-11F3-4603-8F4B-1EDA747F465D}" type="slidenum">
              <a:rPr lang="en-US" sz="1800" smtClean="0">
                <a:solidFill>
                  <a:schemeClr val="bg1"/>
                </a:solidFill>
              </a:rPr>
              <a:pPr algn="r"/>
              <a:t>‹#›</a:t>
            </a:fld>
            <a:endParaRPr lang="en-US" sz="1800" dirty="0">
              <a:solidFill>
                <a:schemeClr val="bg1"/>
              </a:solidFill>
            </a:endParaRPr>
          </a:p>
        </p:txBody>
      </p:sp>
      <p:sp>
        <p:nvSpPr>
          <p:cNvPr id="13" name="TextBox 12">
            <a:extLst>
              <a:ext uri="{FF2B5EF4-FFF2-40B4-BE49-F238E27FC236}">
                <a16:creationId xmlns:a16="http://schemas.microsoft.com/office/drawing/2014/main" id="{A7F7D932-F633-521B-8BD2-2687AE5E362F}"/>
              </a:ext>
            </a:extLst>
          </p:cNvPr>
          <p:cNvSpPr txBox="1"/>
          <p:nvPr userDrawn="1"/>
        </p:nvSpPr>
        <p:spPr>
          <a:xfrm>
            <a:off x="3541221" y="6553200"/>
            <a:ext cx="5080000" cy="276999"/>
          </a:xfrm>
          <a:prstGeom prst="rect">
            <a:avLst/>
          </a:prstGeom>
          <a:noFill/>
        </p:spPr>
        <p:txBody>
          <a:bodyPr wrap="square" rtlCol="0">
            <a:spAutoFit/>
          </a:bodyPr>
          <a:lstStyle/>
          <a:p>
            <a:pPr algn="ctr"/>
            <a:r>
              <a:rPr lang="en-US" sz="1200" dirty="0">
                <a:solidFill>
                  <a:schemeClr val="tx1">
                    <a:lumMod val="65000"/>
                    <a:lumOff val="35000"/>
                  </a:schemeClr>
                </a:solidFill>
              </a:rPr>
              <a:t>www.RoadsidePooledFund.org</a:t>
            </a:r>
          </a:p>
        </p:txBody>
      </p:sp>
      <p:pic>
        <p:nvPicPr>
          <p:cNvPr id="15" name="Picture 14" descr="A picture containing text&#10;&#10;Description automatically generated">
            <a:extLst>
              <a:ext uri="{FF2B5EF4-FFF2-40B4-BE49-F238E27FC236}">
                <a16:creationId xmlns:a16="http://schemas.microsoft.com/office/drawing/2014/main" id="{93D47889-B23D-A505-79D3-BE8F79435047}"/>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915400" y="6207340"/>
            <a:ext cx="3134018" cy="605073"/>
          </a:xfrm>
          <a:prstGeom prst="rect">
            <a:avLst/>
          </a:prstGeom>
        </p:spPr>
      </p:pic>
    </p:spTree>
    <p:extLst>
      <p:ext uri="{BB962C8B-B14F-4D97-AF65-F5344CB8AC3E}">
        <p14:creationId xmlns:p14="http://schemas.microsoft.com/office/powerpoint/2010/main" val="3053149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14400" rtl="0" eaLnBrk="1" latinLnBrk="0" hangingPunct="1">
        <a:spcBef>
          <a:spcPct val="0"/>
        </a:spcBef>
        <a:buNone/>
        <a:defRPr sz="44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30426"/>
            <a:ext cx="7772400" cy="1470025"/>
          </a:xfrm>
        </p:spPr>
        <p:txBody>
          <a:bodyPr>
            <a:normAutofit fontScale="90000"/>
          </a:bodyPr>
          <a:lstStyle/>
          <a:p>
            <a:r>
              <a:rPr lang="en-US" dirty="0"/>
              <a:t>Assessment of Bike Pedestrian Railing Attached to Crash Worthy Barriers – Phase I</a:t>
            </a:r>
          </a:p>
        </p:txBody>
      </p:sp>
      <p:sp>
        <p:nvSpPr>
          <p:cNvPr id="3" name="Subtitle 2"/>
          <p:cNvSpPr>
            <a:spLocks noGrp="1"/>
          </p:cNvSpPr>
          <p:nvPr>
            <p:ph type="subTitle" idx="1"/>
          </p:nvPr>
        </p:nvSpPr>
        <p:spPr/>
        <p:txBody>
          <a:bodyPr/>
          <a:lstStyle/>
          <a:p>
            <a:r>
              <a:rPr lang="en-US" dirty="0"/>
              <a:t>Patrick O’Neill (</a:t>
            </a:r>
            <a:r>
              <a:rPr lang="en-US" dirty="0" err="1"/>
              <a:t>WsDOT</a:t>
            </a:r>
            <a:r>
              <a:rPr lang="en-US" dirty="0"/>
              <a:t>)</a:t>
            </a:r>
          </a:p>
          <a:p>
            <a:endParaRPr lang="en-US" dirty="0"/>
          </a:p>
          <a:p>
            <a:r>
              <a:rPr lang="en-US"/>
              <a:t>2023-03-BR</a:t>
            </a:r>
            <a:endParaRPr lang="en-US" dirty="0"/>
          </a:p>
        </p:txBody>
      </p:sp>
    </p:spTree>
    <p:extLst>
      <p:ext uri="{BB962C8B-B14F-4D97-AF65-F5344CB8AC3E}">
        <p14:creationId xmlns:p14="http://schemas.microsoft.com/office/powerpoint/2010/main" val="380886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lstStyle/>
          <a:p>
            <a:r>
              <a:rPr lang="en-US" dirty="0"/>
              <a:t>Project Goal(s)</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a:xfrm>
            <a:off x="238125" y="1515242"/>
            <a:ext cx="10972800" cy="4656958"/>
          </a:xfrm>
        </p:spPr>
        <p:txBody>
          <a:bodyPr>
            <a:normAutofit/>
          </a:bodyPr>
          <a:lstStyle/>
          <a:p>
            <a:r>
              <a:rPr lang="en-US" sz="2000" dirty="0"/>
              <a:t>Test or justify the use of steel or aluminum rails for bike pedestrian concerns not adversely affecting the crashworthiness of the barriers or system response. The addition of the pedestrian rail could improve the crashworthiness of the barrier and this will be considered for the barrier selected for this project.​</a:t>
            </a:r>
          </a:p>
          <a:p>
            <a:endParaRPr lang="en-US" sz="2000" dirty="0"/>
          </a:p>
          <a:p>
            <a:r>
              <a:rPr lang="en-US" sz="2000" dirty="0"/>
              <a:t>Provide recommendations for various configurations and test levels using the standard details provided by WSDOT in the Project Background below.  TTI will evaluate two Bicycle Pedestrian rail systems part of this project.  One design will involve a 1’-6” high pedestrian rail on a 36” single slope barrier (54” total height WSDOT Design).  The other design will be one selected from a survey of the member states in the pooled fund (two designs total).</a:t>
            </a:r>
          </a:p>
        </p:txBody>
      </p:sp>
      <p:pic>
        <p:nvPicPr>
          <p:cNvPr id="1026" name="Picture 2">
            <a:extLst>
              <a:ext uri="{FF2B5EF4-FFF2-40B4-BE49-F238E27FC236}">
                <a16:creationId xmlns:a16="http://schemas.microsoft.com/office/drawing/2014/main" id="{E127C94C-F66D-0FA5-C10B-A2A129662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4572000"/>
            <a:ext cx="3028950" cy="1779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6217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lstStyle/>
          <a:p>
            <a:r>
              <a:rPr lang="en-US" dirty="0"/>
              <a:t>Project Background</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p:txBody>
          <a:bodyPr>
            <a:normAutofit/>
          </a:bodyPr>
          <a:lstStyle/>
          <a:p>
            <a:r>
              <a:rPr lang="en-US" sz="2400" dirty="0"/>
              <a:t>WSDOT has been using a Bike Pedestrian Rail (BP-rail) either in a 12” or a 22” configuration for multiple years with the same or similar detailing. They built them out of either aluminum or steel, the basic structures are the same, and the detailing changes are associated with the availability of parts, welding, etc. ​</a:t>
            </a:r>
          </a:p>
          <a:p>
            <a:endParaRPr lang="en-US" sz="2400" dirty="0"/>
          </a:p>
          <a:p>
            <a:endParaRPr lang="en-US" sz="2400" dirty="0"/>
          </a:p>
          <a:p>
            <a:endParaRPr lang="en-US" sz="2400" dirty="0"/>
          </a:p>
          <a:p>
            <a:pPr marL="0" indent="0">
              <a:buNone/>
            </a:pPr>
            <a:endParaRPr lang="en-US" sz="2400" dirty="0"/>
          </a:p>
        </p:txBody>
      </p:sp>
      <p:pic>
        <p:nvPicPr>
          <p:cNvPr id="2050" name="Picture 2">
            <a:extLst>
              <a:ext uri="{FF2B5EF4-FFF2-40B4-BE49-F238E27FC236}">
                <a16:creationId xmlns:a16="http://schemas.microsoft.com/office/drawing/2014/main" id="{B3BEC941-B0F3-30C6-7BC6-BC219FD407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6560" y="3087994"/>
            <a:ext cx="7258879"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946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lstStyle/>
          <a:p>
            <a:r>
              <a:rPr lang="en-US" dirty="0"/>
              <a:t>Project Background</a:t>
            </a:r>
          </a:p>
        </p:txBody>
      </p:sp>
      <p:pic>
        <p:nvPicPr>
          <p:cNvPr id="3074" name="Picture 2">
            <a:extLst>
              <a:ext uri="{FF2B5EF4-FFF2-40B4-BE49-F238E27FC236}">
                <a16:creationId xmlns:a16="http://schemas.microsoft.com/office/drawing/2014/main" id="{75C7B48A-13DB-D1DD-67B4-00149ED521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300" y="1447800"/>
            <a:ext cx="10439400" cy="467803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643AC99-151F-B918-53AC-1EC4DEB774D2}"/>
              </a:ext>
            </a:extLst>
          </p:cNvPr>
          <p:cNvSpPr txBox="1"/>
          <p:nvPr/>
        </p:nvSpPr>
        <p:spPr>
          <a:xfrm>
            <a:off x="9545894" y="5040868"/>
            <a:ext cx="1752600" cy="369332"/>
          </a:xfrm>
          <a:prstGeom prst="rect">
            <a:avLst/>
          </a:prstGeom>
          <a:noFill/>
        </p:spPr>
        <p:txBody>
          <a:bodyPr wrap="square" rtlCol="0">
            <a:spAutoFit/>
          </a:bodyPr>
          <a:lstStyle/>
          <a:p>
            <a:r>
              <a:rPr lang="en-US" dirty="0"/>
              <a:t>Trailing End</a:t>
            </a:r>
          </a:p>
        </p:txBody>
      </p:sp>
    </p:spTree>
    <p:extLst>
      <p:ext uri="{BB962C8B-B14F-4D97-AF65-F5344CB8AC3E}">
        <p14:creationId xmlns:p14="http://schemas.microsoft.com/office/powerpoint/2010/main" val="19296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lstStyle/>
          <a:p>
            <a:r>
              <a:rPr lang="en-US" dirty="0"/>
              <a:t>Proposed Work Plan</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p:txBody>
          <a:bodyPr>
            <a:normAutofit/>
          </a:bodyPr>
          <a:lstStyle/>
          <a:p>
            <a:pPr marL="0" indent="0" algn="l" rtl="0" fontAlgn="base">
              <a:buNone/>
            </a:pPr>
            <a:r>
              <a:rPr lang="en-US" sz="2000" b="1" i="1" u="none" strike="noStrike" dirty="0">
                <a:solidFill>
                  <a:srgbClr val="000000"/>
                </a:solidFill>
                <a:effectLst/>
                <a:latin typeface="Calibri" panose="020F0502020204030204" pitchFamily="34" charset="0"/>
              </a:rPr>
              <a:t>Task 1 – Literature Review and State Survey </a:t>
            </a:r>
            <a:r>
              <a:rPr lang="en-US" sz="2000" b="0" i="0" dirty="0">
                <a:solidFill>
                  <a:srgbClr val="000000"/>
                </a:solidFill>
                <a:effectLst/>
                <a:latin typeface="Calibri" panose="020F0502020204030204" pitchFamily="34" charset="0"/>
              </a:rPr>
              <a:t>​</a:t>
            </a:r>
            <a:endParaRPr lang="en-US" sz="1600" b="0" i="0" dirty="0">
              <a:solidFill>
                <a:srgbClr val="000000"/>
              </a:solidFill>
              <a:effectLst/>
              <a:latin typeface="Segoe UI" panose="020B0502040204020203" pitchFamily="34" charset="0"/>
            </a:endParaRPr>
          </a:p>
          <a:p>
            <a:pPr algn="l" rtl="0" fontAlgn="base"/>
            <a:r>
              <a:rPr lang="en-US" sz="2000" b="0" i="0" u="none" strike="noStrike" dirty="0">
                <a:solidFill>
                  <a:srgbClr val="000000"/>
                </a:solidFill>
                <a:effectLst/>
                <a:latin typeface="Calibri" panose="020F0502020204030204" pitchFamily="34" charset="0"/>
              </a:rPr>
              <a:t>The research team reviews previous relevant research projects and sends out a survey to identify the common practice in the DOTs and prioritize selected systems/variations to be evaluated.</a:t>
            </a:r>
            <a:r>
              <a:rPr lang="en-US" sz="2000" b="0" i="0" dirty="0">
                <a:solidFill>
                  <a:srgbClr val="000000"/>
                </a:solidFill>
                <a:effectLst/>
                <a:latin typeface="Calibri" panose="020F0502020204030204" pitchFamily="34" charset="0"/>
              </a:rPr>
              <a:t>​</a:t>
            </a:r>
            <a:endParaRPr lang="en-US" sz="1600" b="0" i="0" dirty="0">
              <a:solidFill>
                <a:srgbClr val="000000"/>
              </a:solidFill>
              <a:effectLst/>
              <a:latin typeface="Segoe UI" panose="020B0502040204020203" pitchFamily="34" charset="0"/>
            </a:endParaRPr>
          </a:p>
          <a:p>
            <a:pPr marL="0" indent="0" algn="l" rtl="0" fontAlgn="base">
              <a:buNone/>
            </a:pPr>
            <a:endParaRPr lang="en-US" sz="2000" b="1" i="1" u="none" strike="noStrike" dirty="0">
              <a:solidFill>
                <a:srgbClr val="000000"/>
              </a:solidFill>
              <a:effectLst/>
              <a:latin typeface="Calibri" panose="020F0502020204030204" pitchFamily="34" charset="0"/>
            </a:endParaRPr>
          </a:p>
          <a:p>
            <a:pPr marL="0" indent="0" algn="l" rtl="0" fontAlgn="base">
              <a:buNone/>
            </a:pPr>
            <a:r>
              <a:rPr lang="en-US" sz="2000" b="1" i="1" u="none" strike="noStrike" dirty="0">
                <a:solidFill>
                  <a:srgbClr val="000000"/>
                </a:solidFill>
                <a:effectLst/>
                <a:latin typeface="Calibri" panose="020F0502020204030204" pitchFamily="34" charset="0"/>
              </a:rPr>
              <a:t>Task 2 – Engineering Evaluation of Selected Systems (2)</a:t>
            </a:r>
            <a:r>
              <a:rPr lang="en-US" sz="2000" b="0" i="0" dirty="0">
                <a:solidFill>
                  <a:srgbClr val="000000"/>
                </a:solidFill>
                <a:effectLst/>
                <a:latin typeface="Calibri" panose="020F0502020204030204" pitchFamily="34" charset="0"/>
              </a:rPr>
              <a:t>​</a:t>
            </a:r>
            <a:endParaRPr lang="en-US" sz="1600" b="0" i="0" dirty="0">
              <a:solidFill>
                <a:srgbClr val="000000"/>
              </a:solidFill>
              <a:effectLst/>
              <a:latin typeface="Segoe UI" panose="020B0502040204020203" pitchFamily="34" charset="0"/>
            </a:endParaRPr>
          </a:p>
          <a:p>
            <a:pPr algn="l" rtl="0" fontAlgn="base"/>
            <a:r>
              <a:rPr lang="en-US" sz="2000" b="0" i="0" u="none" strike="noStrike" dirty="0">
                <a:solidFill>
                  <a:srgbClr val="000000"/>
                </a:solidFill>
                <a:effectLst/>
                <a:latin typeface="Calibri" panose="020F0502020204030204" pitchFamily="34" charset="0"/>
              </a:rPr>
              <a:t>The research team will use a combination of approaches including engineering design and computer simulation to evaluate the prioritized two  (2) systems. Designs developed for this project will meet the requirements of the LRFD Section 13 Specifications for Pedestrian railings. The research team provides recommendations for the systems/configurations that need to be evaluated through crash testing.  This budget includes the design and evaluation of two systems.  Computer simulations in this task will involve </a:t>
            </a:r>
            <a:r>
              <a:rPr lang="en-US" sz="2000" b="0" i="0" u="sng" dirty="0">
                <a:solidFill>
                  <a:srgbClr val="000000"/>
                </a:solidFill>
                <a:effectLst/>
                <a:latin typeface="Calibri" panose="020F0502020204030204" pitchFamily="34" charset="0"/>
              </a:rPr>
              <a:t>MASH 4-12 Specifications only</a:t>
            </a:r>
            <a:r>
              <a:rPr lang="en-US" sz="2000" b="0" i="0" u="none" strike="noStrike" dirty="0">
                <a:solidFill>
                  <a:srgbClr val="000000"/>
                </a:solidFill>
                <a:effectLst/>
                <a:latin typeface="Calibri" panose="020F0502020204030204" pitchFamily="34" charset="0"/>
              </a:rPr>
              <a:t>.  Simulations involving the small car (MASH 4-10) or the pickup truck (MASH 4-11) are not included in this workplan or budget.</a:t>
            </a:r>
            <a:endParaRPr lang="en-US" sz="16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396032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lstStyle/>
          <a:p>
            <a:r>
              <a:rPr lang="en-US" dirty="0"/>
              <a:t>Proposed Work Plan</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p:txBody>
          <a:bodyPr>
            <a:normAutofit/>
          </a:bodyPr>
          <a:lstStyle/>
          <a:p>
            <a:pPr marL="0" indent="0" algn="l" rtl="0" fontAlgn="base">
              <a:buNone/>
            </a:pPr>
            <a:r>
              <a:rPr lang="en-US" sz="2000" b="1" i="1" u="none" strike="noStrike" dirty="0">
                <a:solidFill>
                  <a:srgbClr val="000000"/>
                </a:solidFill>
                <a:effectLst/>
                <a:latin typeface="Calibri" panose="020F0502020204030204" pitchFamily="34" charset="0"/>
              </a:rPr>
              <a:t>Task 3 – Reporting</a:t>
            </a:r>
            <a:r>
              <a:rPr lang="en-US" sz="2000" b="0" i="0" dirty="0">
                <a:solidFill>
                  <a:srgbClr val="00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algn="l" rtl="0" fontAlgn="base"/>
            <a:r>
              <a:rPr lang="en-US" sz="2000" b="0" i="0" u="none" strike="noStrike" dirty="0">
                <a:solidFill>
                  <a:srgbClr val="000000"/>
                </a:solidFill>
                <a:effectLst/>
                <a:latin typeface="Calibri" panose="020F0502020204030204" pitchFamily="34" charset="0"/>
              </a:rPr>
              <a:t>The research team will document the effort on the evaluation of the systems/configurations and will provide recommendations.</a:t>
            </a:r>
            <a:r>
              <a:rPr lang="en-US" sz="2000" b="0" i="0" dirty="0">
                <a:solidFill>
                  <a:srgbClr val="00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marL="0" indent="0" algn="l" rtl="0" fontAlgn="base">
              <a:buNone/>
            </a:pPr>
            <a:endParaRPr lang="en-US" sz="2000" b="1" i="0" u="none" strike="noStrike" dirty="0">
              <a:solidFill>
                <a:srgbClr val="000000"/>
              </a:solidFill>
              <a:effectLst/>
              <a:latin typeface="Calibri" panose="020F0502020204030204" pitchFamily="34" charset="0"/>
            </a:endParaRPr>
          </a:p>
          <a:p>
            <a:pPr marL="0" indent="0" algn="l" rtl="0" fontAlgn="base">
              <a:buNone/>
            </a:pPr>
            <a:r>
              <a:rPr lang="en-US" sz="2000" b="1" i="0" u="none" strike="noStrike" dirty="0">
                <a:solidFill>
                  <a:srgbClr val="000000"/>
                </a:solidFill>
                <a:effectLst/>
                <a:latin typeface="Calibri" panose="020F0502020204030204" pitchFamily="34" charset="0"/>
              </a:rPr>
              <a:t>Deliverables </a:t>
            </a:r>
            <a:r>
              <a:rPr lang="en-US" sz="2000" b="0" i="0" dirty="0">
                <a:solidFill>
                  <a:srgbClr val="00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en-US" sz="2000" b="0" i="0" u="none" strike="noStrike" dirty="0">
                <a:solidFill>
                  <a:srgbClr val="FF0000"/>
                </a:solidFill>
                <a:effectLst/>
                <a:latin typeface="Calibri" panose="020F0502020204030204" pitchFamily="34" charset="0"/>
              </a:rPr>
              <a:t>Recommendation on suitability of tested details, further testing if warranted or needed, and statement on ranges of applicability</a:t>
            </a:r>
            <a:endParaRPr lang="en-US" sz="20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53587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1425-F9E2-1641-E4F5-DC2D311A1EA0}"/>
              </a:ext>
            </a:extLst>
          </p:cNvPr>
          <p:cNvSpPr>
            <a:spLocks noGrp="1"/>
          </p:cNvSpPr>
          <p:nvPr>
            <p:ph type="title"/>
          </p:nvPr>
        </p:nvSpPr>
        <p:spPr/>
        <p:txBody>
          <a:bodyPr/>
          <a:lstStyle/>
          <a:p>
            <a:r>
              <a:rPr lang="en-US" dirty="0"/>
              <a:t>Urgency, Benefit, and Budget</a:t>
            </a:r>
          </a:p>
        </p:txBody>
      </p:sp>
      <p:sp>
        <p:nvSpPr>
          <p:cNvPr id="3" name="Content Placeholder 2">
            <a:extLst>
              <a:ext uri="{FF2B5EF4-FFF2-40B4-BE49-F238E27FC236}">
                <a16:creationId xmlns:a16="http://schemas.microsoft.com/office/drawing/2014/main" id="{CA59E870-FB63-A5A5-5543-AA5CB99CCC6F}"/>
              </a:ext>
            </a:extLst>
          </p:cNvPr>
          <p:cNvSpPr>
            <a:spLocks noGrp="1"/>
          </p:cNvSpPr>
          <p:nvPr>
            <p:ph idx="1"/>
          </p:nvPr>
        </p:nvSpPr>
        <p:spPr/>
        <p:txBody>
          <a:bodyPr>
            <a:normAutofit/>
          </a:bodyPr>
          <a:lstStyle/>
          <a:p>
            <a:pPr marL="0" indent="0" algn="l" rtl="0" fontAlgn="base">
              <a:buNone/>
            </a:pPr>
            <a:r>
              <a:rPr lang="en-US" sz="2000" b="1" i="0" u="none" strike="noStrike" dirty="0">
                <a:solidFill>
                  <a:srgbClr val="000000"/>
                </a:solidFill>
                <a:effectLst/>
                <a:latin typeface="Calibri" panose="020F0502020204030204" pitchFamily="34" charset="0"/>
              </a:rPr>
              <a:t>Urgency and Expected Benefit</a:t>
            </a:r>
            <a:r>
              <a:rPr lang="en-US" sz="2000" b="0" i="0" dirty="0">
                <a:solidFill>
                  <a:srgbClr val="00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algn="l" rtl="0" fontAlgn="base"/>
            <a:r>
              <a:rPr lang="en-US" sz="2000" b="0" i="0" u="none" strike="noStrike" dirty="0">
                <a:solidFill>
                  <a:srgbClr val="000000"/>
                </a:solidFill>
                <a:effectLst/>
                <a:latin typeface="Calibri" panose="020F0502020204030204" pitchFamily="34" charset="0"/>
              </a:rPr>
              <a:t>This is currently common practice in Washington, any issues with current detailing or conversely validation of existing details would be iterated through the system. </a:t>
            </a:r>
            <a:r>
              <a:rPr lang="en-US" sz="2000" b="0" i="0" u="none" strike="noStrike" dirty="0">
                <a:solidFill>
                  <a:srgbClr val="FF0000"/>
                </a:solidFill>
                <a:effectLst/>
                <a:latin typeface="Calibri" panose="020F0502020204030204" pitchFamily="34" charset="0"/>
              </a:rPr>
              <a:t>A valid passing system can lend credence to acceptability of ranges of heights and test levels, not to exceed the maximum passing configuration.</a:t>
            </a:r>
            <a:r>
              <a:rPr lang="en-US" sz="2000" b="0" i="0" dirty="0">
                <a:solidFill>
                  <a:srgbClr val="FF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marL="0" indent="0" algn="l" rtl="0" fontAlgn="base">
              <a:buNone/>
            </a:pPr>
            <a:r>
              <a:rPr lang="en-US" sz="2000" b="0" i="0" dirty="0">
                <a:solidFill>
                  <a:srgbClr val="00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marL="0" indent="0" algn="l" rtl="0" fontAlgn="base">
              <a:buNone/>
            </a:pPr>
            <a:r>
              <a:rPr lang="en-US" sz="2000" b="1" i="0" u="none" strike="noStrike" dirty="0">
                <a:solidFill>
                  <a:srgbClr val="000000"/>
                </a:solidFill>
                <a:effectLst/>
                <a:latin typeface="Calibri" panose="020F0502020204030204" pitchFamily="34" charset="0"/>
              </a:rPr>
              <a:t>Estimated Budget</a:t>
            </a:r>
            <a:r>
              <a:rPr lang="en-US" sz="2000" b="0" i="0" dirty="0">
                <a:solidFill>
                  <a:srgbClr val="00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algn="l" rtl="0" fontAlgn="base"/>
            <a:r>
              <a:rPr lang="en-US" sz="2000" b="0" i="0" u="none" strike="noStrike" dirty="0">
                <a:solidFill>
                  <a:srgbClr val="000000"/>
                </a:solidFill>
                <a:effectLst/>
                <a:latin typeface="Calibri" panose="020F0502020204030204" pitchFamily="34" charset="0"/>
              </a:rPr>
              <a:t>$106,350</a:t>
            </a:r>
            <a:r>
              <a:rPr lang="en-US" sz="2000" b="0" i="0" dirty="0">
                <a:solidFill>
                  <a:srgbClr val="00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marL="0" indent="0" algn="l" rtl="0" fontAlgn="base">
              <a:buNone/>
            </a:pPr>
            <a:r>
              <a:rPr lang="en-US" sz="2000" b="0" i="0" dirty="0">
                <a:solidFill>
                  <a:srgbClr val="00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marL="0" indent="0" algn="l" rtl="0" fontAlgn="base">
              <a:buNone/>
            </a:pPr>
            <a:r>
              <a:rPr lang="en-US" sz="2000" b="1" i="0" u="none" strike="noStrike" dirty="0">
                <a:solidFill>
                  <a:srgbClr val="000000"/>
                </a:solidFill>
                <a:effectLst/>
                <a:latin typeface="Calibri" panose="020F0502020204030204" pitchFamily="34" charset="0"/>
              </a:rPr>
              <a:t>Estimated Research Period </a:t>
            </a:r>
            <a:r>
              <a:rPr lang="en-US" sz="2000" b="0" i="0" dirty="0">
                <a:solidFill>
                  <a:srgbClr val="000000"/>
                </a:solidFill>
                <a:effectLst/>
                <a:latin typeface="Calibri" panose="020F0502020204030204" pitchFamily="34" charset="0"/>
              </a:rPr>
              <a:t>​</a:t>
            </a:r>
            <a:endParaRPr lang="en-US" sz="2000" b="0" i="0" dirty="0">
              <a:solidFill>
                <a:srgbClr val="000000"/>
              </a:solidFill>
              <a:effectLst/>
              <a:latin typeface="Segoe UI" panose="020B0502040204020203" pitchFamily="34" charset="0"/>
            </a:endParaRPr>
          </a:p>
          <a:p>
            <a:pPr algn="l" rtl="0" fontAlgn="base"/>
            <a:r>
              <a:rPr lang="en-US" sz="2000" b="0" i="0" u="none" strike="noStrike" dirty="0">
                <a:solidFill>
                  <a:srgbClr val="000000"/>
                </a:solidFill>
                <a:effectLst/>
                <a:latin typeface="Calibri" panose="020F0502020204030204" pitchFamily="34" charset="0"/>
              </a:rPr>
              <a:t>12 months </a:t>
            </a:r>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3862103708"/>
      </p:ext>
    </p:extLst>
  </p:cSld>
  <p:clrMapOvr>
    <a:masterClrMapping/>
  </p:clrMapOvr>
</p:sld>
</file>

<file path=ppt/theme/theme1.xml><?xml version="1.0" encoding="utf-8"?>
<a:theme xmlns:a="http://schemas.openxmlformats.org/drawingml/2006/main" name="Custom Design">
  <a:themeElements>
    <a:clrScheme name="White Maroon">
      <a:dk1>
        <a:sysClr val="windowText" lastClr="000000"/>
      </a:dk1>
      <a:lt1>
        <a:sysClr val="window" lastClr="FFFFFF"/>
      </a:lt1>
      <a:dk2>
        <a:srgbClr val="1F497D"/>
      </a:dk2>
      <a:lt2>
        <a:srgbClr val="EEECE1"/>
      </a:lt2>
      <a:accent1>
        <a:srgbClr val="953734"/>
      </a:accent1>
      <a:accent2>
        <a:srgbClr val="4F6128"/>
      </a:accent2>
      <a:accent3>
        <a:srgbClr val="9BBB59"/>
      </a:accent3>
      <a:accent4>
        <a:srgbClr val="FFC000"/>
      </a:accent4>
      <a:accent5>
        <a:srgbClr val="0F243E"/>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hite Maroon">
    <a:dk1>
      <a:sysClr val="windowText" lastClr="000000"/>
    </a:dk1>
    <a:lt1>
      <a:sysClr val="window" lastClr="FFFFFF"/>
    </a:lt1>
    <a:dk2>
      <a:srgbClr val="1F497D"/>
    </a:dk2>
    <a:lt2>
      <a:srgbClr val="EEECE1"/>
    </a:lt2>
    <a:accent1>
      <a:srgbClr val="953734"/>
    </a:accent1>
    <a:accent2>
      <a:srgbClr val="4F6128"/>
    </a:accent2>
    <a:accent3>
      <a:srgbClr val="9BBB59"/>
    </a:accent3>
    <a:accent4>
      <a:srgbClr val="FFC000"/>
    </a:accent4>
    <a:accent5>
      <a:srgbClr val="0F243E"/>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2b79f66-886f-4856-a20c-94d9de16df12">
      <Terms xmlns="http://schemas.microsoft.com/office/infopath/2007/PartnerControls"/>
    </lcf76f155ced4ddcb4097134ff3c332f>
    <TaxCatchAll xmlns="28c3948a-d4c9-4440-ae21-2e310058d576" xsi:nil="true"/>
    <SharedWithUsers xmlns="28c3948a-d4c9-4440-ae21-2e310058d576">
      <UserInfo>
        <DisplayName>Cakalli, Sofokli</DisplayName>
        <AccountId>18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9C7F044B0C2D4E84BB48C5724F171D" ma:contentTypeVersion="15" ma:contentTypeDescription="Create a new document." ma:contentTypeScope="" ma:versionID="6964f288264b244552ddcaeb32f928f4">
  <xsd:schema xmlns:xsd="http://www.w3.org/2001/XMLSchema" xmlns:xs="http://www.w3.org/2001/XMLSchema" xmlns:p="http://schemas.microsoft.com/office/2006/metadata/properties" xmlns:ns2="28c3948a-d4c9-4440-ae21-2e310058d576" xmlns:ns3="32b79f66-886f-4856-a20c-94d9de16df12" targetNamespace="http://schemas.microsoft.com/office/2006/metadata/properties" ma:root="true" ma:fieldsID="d4983e2ae3cddc2b299dcca0e0b7cc38" ns2:_="" ns3:_="">
    <xsd:import namespace="28c3948a-d4c9-4440-ae21-2e310058d576"/>
    <xsd:import namespace="32b79f66-886f-4856-a20c-94d9de16df1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DateTaken"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c3948a-d4c9-4440-ae21-2e310058d57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a3fa4c6-782b-4d44-89c4-44008f7a34a3}" ma:internalName="TaxCatchAll" ma:showField="CatchAllData" ma:web="28c3948a-d4c9-4440-ae21-2e310058d57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2b79f66-886f-4856-a20c-94d9de16df1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9bbf02c-0cc7-4a19-a098-140ed2a185ce"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1C3C88-D389-4F00-9611-BC29CA2BD4D3}">
  <ds:schemaRef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http://www.w3.org/XML/1998/namespace"/>
    <ds:schemaRef ds:uri="32b79f66-886f-4856-a20c-94d9de16df12"/>
    <ds:schemaRef ds:uri="28c3948a-d4c9-4440-ae21-2e310058d576"/>
  </ds:schemaRefs>
</ds:datastoreItem>
</file>

<file path=customXml/itemProps2.xml><?xml version="1.0" encoding="utf-8"?>
<ds:datastoreItem xmlns:ds="http://schemas.openxmlformats.org/officeDocument/2006/customXml" ds:itemID="{6A5CFAEC-3635-4530-85A9-51DAFAEBA301}">
  <ds:schemaRefs>
    <ds:schemaRef ds:uri="http://schemas.microsoft.com/sharepoint/v3/contenttype/forms"/>
  </ds:schemaRefs>
</ds:datastoreItem>
</file>

<file path=customXml/itemProps3.xml><?xml version="1.0" encoding="utf-8"?>
<ds:datastoreItem xmlns:ds="http://schemas.openxmlformats.org/officeDocument/2006/customXml" ds:itemID="{3D11FBD9-EFDE-4756-9002-E7719A1288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c3948a-d4c9-4440-ae21-2e310058d576"/>
    <ds:schemaRef ds:uri="32b79f66-886f-4856-a20c-94d9de16df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15016</TotalTime>
  <Words>528</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Segoe UI</vt:lpstr>
      <vt:lpstr>Custom Design</vt:lpstr>
      <vt:lpstr>Assessment of Bike Pedestrian Railing Attached to Crash Worthy Barriers – Phase I</vt:lpstr>
      <vt:lpstr>Project Goal(s)</vt:lpstr>
      <vt:lpstr>Project Background</vt:lpstr>
      <vt:lpstr>Project Background</vt:lpstr>
      <vt:lpstr>Proposed Work Plan</vt:lpstr>
      <vt:lpstr>Proposed Work Plan</vt:lpstr>
      <vt:lpstr>Urgency, Benefit, and Budget</vt:lpstr>
    </vt:vector>
  </TitlesOfParts>
  <Company>tti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Materials and Pavements</dc:title>
  <dc:creator>s-yates</dc:creator>
  <cp:lastModifiedBy>Sheil, Ariel</cp:lastModifiedBy>
  <cp:revision>283</cp:revision>
  <dcterms:created xsi:type="dcterms:W3CDTF">2011-11-15T15:55:39Z</dcterms:created>
  <dcterms:modified xsi:type="dcterms:W3CDTF">2023-10-16T16:01:25Z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0x010100C49C7F044B0C2D4E84BB48C5724F171D</vt:lpwstr>
  </property>
</Properties>
</file>