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6"/>
  </p:notesMasterIdLst>
  <p:sldIdLst>
    <p:sldId id="311" r:id="rId5"/>
    <p:sldId id="312" r:id="rId6"/>
    <p:sldId id="313" r:id="rId7"/>
    <p:sldId id="314" r:id="rId8"/>
    <p:sldId id="315" r:id="rId9"/>
    <p:sldId id="316" r:id="rId10"/>
    <p:sldId id="317" r:id="rId11"/>
    <p:sldId id="318" r:id="rId12"/>
    <p:sldId id="320" r:id="rId13"/>
    <p:sldId id="321" r:id="rId14"/>
    <p:sldId id="322" r:id="rId15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0000"/>
    <a:srgbClr val="800000"/>
    <a:srgbClr val="0808C2"/>
    <a:srgbClr val="4C0000"/>
    <a:srgbClr val="2E0000"/>
    <a:srgbClr val="4B77B6"/>
    <a:srgbClr val="8FAA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086" autoAdjust="0"/>
  </p:normalViewPr>
  <p:slideViewPr>
    <p:cSldViewPr>
      <p:cViewPr varScale="1">
        <p:scale>
          <a:sx n="90" d="100"/>
          <a:sy n="90" d="100"/>
        </p:scale>
        <p:origin x="135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F002C2-6942-4189-87BE-49B0795180CD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81D614-7CD3-41B7-844C-80B5F1C38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941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1D614-7CD3-41B7-844C-80B5F1C38C8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433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1D614-7CD3-41B7-844C-80B5F1C38C8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4358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1D614-7CD3-41B7-844C-80B5F1C38C8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1149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1D614-7CD3-41B7-844C-80B5F1C38C8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2087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81D614-7CD3-41B7-844C-80B5F1C38C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6478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2D9D41-60AC-AB52-D846-7AF4724727CC}"/>
              </a:ext>
            </a:extLst>
          </p:cNvPr>
          <p:cNvSpPr/>
          <p:nvPr userDrawn="1"/>
        </p:nvSpPr>
        <p:spPr>
          <a:xfrm>
            <a:off x="0" y="1219200"/>
            <a:ext cx="12192000" cy="3124200"/>
          </a:xfrm>
          <a:prstGeom prst="rect">
            <a:avLst/>
          </a:prstGeom>
          <a:solidFill>
            <a:srgbClr val="500000"/>
          </a:solidFill>
          <a:ln>
            <a:solidFill>
              <a:srgbClr val="5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3815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2F962FC-222B-5CD4-8BB7-F61EAE864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133600"/>
            <a:ext cx="109728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0621E8E-14A0-DC1E-745F-EA97E32DAD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55" y="78964"/>
            <a:ext cx="2902646" cy="835436"/>
          </a:xfrm>
          <a:prstGeom prst="rect">
            <a:avLst/>
          </a:prstGeo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BB5422C6-2EE8-73B4-8D45-0BEABC6AD7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152400"/>
            <a:ext cx="3715703" cy="685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8A2888F-E3CE-592F-203A-D7CC5F6DA2BC}"/>
              </a:ext>
            </a:extLst>
          </p:cNvPr>
          <p:cNvSpPr txBox="1"/>
          <p:nvPr userDrawn="1"/>
        </p:nvSpPr>
        <p:spPr>
          <a:xfrm>
            <a:off x="3541221" y="6477000"/>
            <a:ext cx="508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www.RoadsidePooledFund.org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DE9A12-42C9-A090-E01D-E57712F6CBBB}"/>
              </a:ext>
            </a:extLst>
          </p:cNvPr>
          <p:cNvSpPr txBox="1"/>
          <p:nvPr userDrawn="1"/>
        </p:nvSpPr>
        <p:spPr>
          <a:xfrm>
            <a:off x="3541221" y="6172200"/>
            <a:ext cx="508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500000"/>
                </a:solidFill>
              </a:rPr>
              <a:t>Roadside Safety Research Pooled Fund</a:t>
            </a:r>
          </a:p>
        </p:txBody>
      </p:sp>
    </p:spTree>
    <p:extLst>
      <p:ext uri="{BB962C8B-B14F-4D97-AF65-F5344CB8AC3E}">
        <p14:creationId xmlns:p14="http://schemas.microsoft.com/office/powerpoint/2010/main" val="1770538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10972800" cy="4800600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  <a:lvl2pPr>
              <a:defRPr b="0">
                <a:solidFill>
                  <a:schemeClr val="accent1"/>
                </a:solidFill>
              </a:defRPr>
            </a:lvl2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43310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8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9545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16195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4701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16221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2315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3495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solidFill>
                  <a:srgbClr val="5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9264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D88C62A-20F9-AD8A-2175-66871B4C19F9}"/>
              </a:ext>
            </a:extLst>
          </p:cNvPr>
          <p:cNvSpPr/>
          <p:nvPr userDrawn="1"/>
        </p:nvSpPr>
        <p:spPr>
          <a:xfrm>
            <a:off x="0" y="-1"/>
            <a:ext cx="12192000" cy="1400183"/>
          </a:xfrm>
          <a:prstGeom prst="rect">
            <a:avLst/>
          </a:prstGeom>
          <a:solidFill>
            <a:srgbClr val="5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640080" rtlCol="0" anchor="ctr"/>
          <a:lstStyle/>
          <a:p>
            <a:pPr algn="r">
              <a:tabLst/>
            </a:pPr>
            <a:endParaRPr lang="en-US" sz="2000" dirty="0"/>
          </a:p>
        </p:txBody>
      </p:sp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7804BAD-7D49-4536-AF08-5DA7294CF02D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82" y="6198613"/>
            <a:ext cx="2234283" cy="62252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821" y="1475428"/>
            <a:ext cx="10972800" cy="4665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2D8122-682C-49AF-8419-8A203D7AADFE}"/>
              </a:ext>
            </a:extLst>
          </p:cNvPr>
          <p:cNvSpPr txBox="1"/>
          <p:nvPr userDrawn="1"/>
        </p:nvSpPr>
        <p:spPr>
          <a:xfrm>
            <a:off x="11008821" y="32182"/>
            <a:ext cx="111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89CCA7-11F3-4603-8F4B-1EDA747F465D}" type="slidenum">
              <a:rPr lang="en-US" sz="1800" smtClean="0">
                <a:solidFill>
                  <a:schemeClr val="bg1"/>
                </a:solidFill>
              </a:rPr>
              <a:pPr algn="r"/>
              <a:t>‹#›</a:t>
            </a:fld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F7D932-F633-521B-8BD2-2687AE5E362F}"/>
              </a:ext>
            </a:extLst>
          </p:cNvPr>
          <p:cNvSpPr txBox="1"/>
          <p:nvPr userDrawn="1"/>
        </p:nvSpPr>
        <p:spPr>
          <a:xfrm>
            <a:off x="3541221" y="6553200"/>
            <a:ext cx="508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www.RoadsidePooledFund.org</a:t>
            </a:r>
          </a:p>
        </p:txBody>
      </p:sp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id="{93D47889-B23D-A505-79D3-BE8F79435047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0" y="6207340"/>
            <a:ext cx="3134018" cy="605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149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213042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2023-03-LSRB Placement of Underground Obstruction by Posts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“How close is to close?”</a:t>
            </a:r>
          </a:p>
          <a:p>
            <a:r>
              <a:rPr lang="en-US" dirty="0"/>
              <a:t>Erik Emerson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8867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F66B8-6191-D61E-13F8-FB8820D48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2023-03-LSRB: Placement of Underground Obstruction by Posts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D911A-7248-D098-9FDB-3DFBB3A064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Task Plan</a:t>
            </a:r>
          </a:p>
          <a:p>
            <a:pPr lvl="1"/>
            <a:r>
              <a:rPr lang="en-US" dirty="0"/>
              <a:t>Task 1 – Literature Review to identify followings:</a:t>
            </a:r>
          </a:p>
          <a:p>
            <a:pPr lvl="2"/>
            <a:r>
              <a:rPr lang="en-US" dirty="0"/>
              <a:t>Currently used posts, existing posts, and/or previously tested posts that closely placed underground obstructions, and obstruction types</a:t>
            </a:r>
          </a:p>
          <a:p>
            <a:pPr lvl="1"/>
            <a:r>
              <a:rPr lang="en-US" dirty="0"/>
              <a:t>Task 2 – Computer modeling of different underground obstruction</a:t>
            </a:r>
          </a:p>
          <a:p>
            <a:pPr lvl="2"/>
            <a:r>
              <a:rPr lang="en-US" dirty="0"/>
              <a:t>Conduct soil and guardrail post model calibration</a:t>
            </a:r>
          </a:p>
          <a:p>
            <a:pPr lvl="2"/>
            <a:r>
              <a:rPr lang="en-US" dirty="0"/>
              <a:t>Based on data from Task 1, develop computer simulation models for different configuration of posts and underground obstructions such as circular and flat obstructions</a:t>
            </a:r>
          </a:p>
          <a:p>
            <a:pPr lvl="2"/>
            <a:r>
              <a:rPr lang="en-US" dirty="0"/>
              <a:t>Find critical cases: combinations of a post and an obstruction / side of post impacting the obstructions / distance between post and obstruction</a:t>
            </a:r>
          </a:p>
          <a:p>
            <a:pPr lvl="1"/>
            <a:r>
              <a:rPr lang="en-US" dirty="0"/>
              <a:t>Task 3 – Conduct bogie tests on critical cases based on the recommendation </a:t>
            </a:r>
            <a:r>
              <a:rPr lang="en-US" dirty="0" err="1"/>
              <a:t>ofTask</a:t>
            </a:r>
            <a:r>
              <a:rPr lang="en-US" dirty="0"/>
              <a:t> 2 </a:t>
            </a:r>
          </a:p>
          <a:p>
            <a:pPr lvl="1"/>
            <a:r>
              <a:rPr lang="en-US" dirty="0"/>
              <a:t>Task 4 – Calibrated simulations</a:t>
            </a:r>
          </a:p>
          <a:p>
            <a:pPr lvl="2"/>
            <a:r>
              <a:rPr lang="en-US" dirty="0"/>
              <a:t>Calibrate and upgrade the computer simulation models using bogie test results</a:t>
            </a:r>
          </a:p>
          <a:p>
            <a:pPr lvl="2"/>
            <a:r>
              <a:rPr lang="en-US" dirty="0"/>
              <a:t>Find a range of offsets from the post faces to the obstruction to eliminate effect on a beam guard operation.</a:t>
            </a:r>
          </a:p>
        </p:txBody>
      </p:sp>
    </p:spTree>
    <p:extLst>
      <p:ext uri="{BB962C8B-B14F-4D97-AF65-F5344CB8AC3E}">
        <p14:creationId xmlns:p14="http://schemas.microsoft.com/office/powerpoint/2010/main" val="3822896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F5A2C-9E44-8A5D-E65B-23C68F89B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>2023-03-LSRB: Placement of Underground Obstruction by Posts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50F933-185D-4AD8-0563-F8E617F865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Deliverables </a:t>
            </a:r>
          </a:p>
          <a:p>
            <a:pPr lvl="1"/>
            <a:r>
              <a:rPr lang="en-US" dirty="0"/>
              <a:t>Final report</a:t>
            </a:r>
          </a:p>
          <a:p>
            <a:pPr lvl="1"/>
            <a:r>
              <a:rPr lang="en-US" dirty="0"/>
              <a:t>Placement guideline including a range of offsets from difference post faces to underground obstruction that will not interfere with beam guard operation, and approximate force imparted at a given distance from post.</a:t>
            </a:r>
          </a:p>
          <a:p>
            <a:pPr lvl="1"/>
            <a:endParaRPr lang="en-US" dirty="0"/>
          </a:p>
          <a:p>
            <a:r>
              <a:rPr lang="en-US" dirty="0"/>
              <a:t>Benefit</a:t>
            </a:r>
          </a:p>
          <a:p>
            <a:pPr lvl="1"/>
            <a:r>
              <a:rPr lang="en-US" dirty="0"/>
              <a:t>States will have a better understanding of how close underground obstructions can be to a post. States can provide information to a utility what forces will be imparted to their equipment at a given offset. </a:t>
            </a:r>
          </a:p>
          <a:p>
            <a:pPr lvl="1"/>
            <a:endParaRPr lang="en-US" dirty="0"/>
          </a:p>
          <a:p>
            <a:r>
              <a:rPr lang="en-US" dirty="0"/>
              <a:t>Estimated Cost</a:t>
            </a:r>
          </a:p>
          <a:p>
            <a:pPr marL="0" indent="0" algn="l" rtl="0" fontAlgn="base">
              <a:buNone/>
            </a:pP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    Total Estimated Cost = $211,791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 algn="l" rtl="0" fontAlgn="base">
              <a:buNone/>
            </a:pP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     Total Estimated Time = 12 Months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040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01425-F9E2-1641-E4F5-DC2D311A1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Here is the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59E870-FB63-A5A5-5543-AA5CB99CCC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Posts need room to rotate.</a:t>
            </a:r>
          </a:p>
          <a:p>
            <a:pPr lvl="1"/>
            <a:r>
              <a:rPr lang="en-US" dirty="0"/>
              <a:t>Review research into placement of posts in rock and mow strips.</a:t>
            </a:r>
          </a:p>
          <a:p>
            <a:r>
              <a:rPr lang="en-US" dirty="0"/>
              <a:t>Sometimes people don’t pay attention to where post are and where other “stuff” is.</a:t>
            </a:r>
          </a:p>
          <a:p>
            <a:r>
              <a:rPr lang="en-US" dirty="0"/>
              <a:t>Usually, these problem are not found until late in construction.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6217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01425-F9E2-1641-E4F5-DC2D311A1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Here is a project plan sheet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CD0D735-D958-401A-0D5D-05225984B3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656847" y="1417638"/>
            <a:ext cx="6725905" cy="4800600"/>
          </a:xfr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BFC376C8-E10E-36C4-AA93-CFA4F532A0A5}"/>
              </a:ext>
            </a:extLst>
          </p:cNvPr>
          <p:cNvSpPr/>
          <p:nvPr/>
        </p:nvSpPr>
        <p:spPr>
          <a:xfrm>
            <a:off x="6847847" y="4419600"/>
            <a:ext cx="1219200" cy="762000"/>
          </a:xfrm>
          <a:prstGeom prst="ellipse">
            <a:avLst/>
          </a:prstGeom>
          <a:noFill/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3946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01425-F9E2-1641-E4F5-DC2D311A1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Here is the information I got from construction staff.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03335A9A-C88C-0812-DFB4-5A60877F49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1739320"/>
            <a:ext cx="12078928" cy="3379359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47589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01425-F9E2-1641-E4F5-DC2D311A1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Erik starts asking question…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29414C-1B79-B204-0E46-8004351EFF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it the manhole cover that is in conflict or the manhole?</a:t>
            </a:r>
          </a:p>
          <a:p>
            <a:pPr lvl="1"/>
            <a:r>
              <a:rPr lang="en-US" dirty="0"/>
              <a:t>Project Manager : I don’t know?</a:t>
            </a:r>
          </a:p>
          <a:p>
            <a:r>
              <a:rPr lang="en-US" dirty="0"/>
              <a:t>How close would the post be to the conflict?</a:t>
            </a:r>
          </a:p>
          <a:p>
            <a:pPr lvl="1"/>
            <a:r>
              <a:rPr lang="en-US" dirty="0"/>
              <a:t>Project Manager: I don’t know?</a:t>
            </a:r>
          </a:p>
          <a:p>
            <a:r>
              <a:rPr lang="en-US" dirty="0"/>
              <a:t>How much embedment do you have?</a:t>
            </a:r>
          </a:p>
          <a:p>
            <a:pPr lvl="1"/>
            <a:r>
              <a:rPr lang="en-US" dirty="0"/>
              <a:t>Project Manager: I don’t know?</a:t>
            </a:r>
          </a:p>
          <a:p>
            <a:r>
              <a:rPr lang="en-US" dirty="0"/>
              <a:t>When do you need to have an answer by?</a:t>
            </a:r>
          </a:p>
          <a:p>
            <a:pPr lvl="1"/>
            <a:r>
              <a:rPr lang="en-US" dirty="0"/>
              <a:t>Project Manager: “We want to open to traffic next week.”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0665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01425-F9E2-1641-E4F5-DC2D311A1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about this project?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FC376C8-E10E-36C4-AA93-CFA4F532A0A5}"/>
              </a:ext>
            </a:extLst>
          </p:cNvPr>
          <p:cNvSpPr/>
          <p:nvPr/>
        </p:nvSpPr>
        <p:spPr>
          <a:xfrm>
            <a:off x="6847847" y="4419600"/>
            <a:ext cx="1219200" cy="762000"/>
          </a:xfrm>
          <a:prstGeom prst="ellipse">
            <a:avLst/>
          </a:prstGeom>
          <a:noFill/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101190-125A-053E-46BC-80CD350F4A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1112C8-0AC6-8CF5-7F1D-1EDFEEF316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889062"/>
            <a:ext cx="10325995" cy="4389500"/>
          </a:xfrm>
          <a:prstGeom prst="rect">
            <a:avLst/>
          </a:prstGeom>
        </p:spPr>
      </p:pic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8F2B0913-B447-80F9-6662-9BF47ECC876B}"/>
              </a:ext>
            </a:extLst>
          </p:cNvPr>
          <p:cNvSpPr/>
          <p:nvPr/>
        </p:nvSpPr>
        <p:spPr>
          <a:xfrm>
            <a:off x="5486400" y="1829871"/>
            <a:ext cx="1447800" cy="457200"/>
          </a:xfrm>
          <a:prstGeom prst="wedgeRectCallout">
            <a:avLst>
              <a:gd name="adj1" fmla="val -135119"/>
              <a:gd name="adj2" fmla="val 1545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Post location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1561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01425-F9E2-1641-E4F5-DC2D311A1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much room does a post need for post rotation?</a:t>
            </a:r>
          </a:p>
        </p:txBody>
      </p:sp>
      <p:pic>
        <p:nvPicPr>
          <p:cNvPr id="5" name="Content Placeholder 4" descr="A picture containing chart&#10;&#10;Description automatically generated">
            <a:extLst>
              <a:ext uri="{FF2B5EF4-FFF2-40B4-BE49-F238E27FC236}">
                <a16:creationId xmlns:a16="http://schemas.microsoft.com/office/drawing/2014/main" id="{12A94DE1-10E3-241D-29F4-0EE03755A9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1219200"/>
            <a:ext cx="5570554" cy="3429000"/>
          </a:xfrm>
        </p:spPr>
      </p:pic>
      <p:pic>
        <p:nvPicPr>
          <p:cNvPr id="9" name="Picture 8" descr="A picture containing outdoor, bench, grass, park&#10;&#10;Description automatically generated">
            <a:extLst>
              <a:ext uri="{FF2B5EF4-FFF2-40B4-BE49-F238E27FC236}">
                <a16:creationId xmlns:a16="http://schemas.microsoft.com/office/drawing/2014/main" id="{8063F9D4-2E29-65D5-A4C9-F050B680DF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218" y="3581400"/>
            <a:ext cx="3721811" cy="27958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3D84ADD-39F9-6337-3AF3-EE04E9B161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5656" y="1565249"/>
            <a:ext cx="4670085" cy="262575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54441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01425-F9E2-1641-E4F5-DC2D311A1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Here is the problem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858AB92B-514A-F184-787E-53C6544AB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47800"/>
            <a:ext cx="11201400" cy="3962400"/>
          </a:xfrm>
        </p:spPr>
        <p:txBody>
          <a:bodyPr/>
          <a:lstStyle/>
          <a:p>
            <a:r>
              <a:rPr lang="en-US" dirty="0"/>
              <a:t>We need to understand how close other object can be before they interfere with post rotation.</a:t>
            </a:r>
          </a:p>
          <a:p>
            <a:r>
              <a:rPr lang="en-US" dirty="0"/>
              <a:t>We need to understand what happens when post are too close to utilities?</a:t>
            </a:r>
          </a:p>
          <a:p>
            <a:pPr lvl="1"/>
            <a:r>
              <a:rPr lang="en-US" dirty="0"/>
              <a:t>Post will work but fiber optic is destroyed.</a:t>
            </a:r>
          </a:p>
          <a:p>
            <a:pPr lvl="2"/>
            <a:r>
              <a:rPr lang="en-US" dirty="0"/>
              <a:t>This may cause a partial closure of the road to repair the fiber optic.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4412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01425-F9E2-1641-E4F5-DC2D311A1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2023-03-LSRB: Placement of Underground Obstruction by Posts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59E870-FB63-A5A5-5543-AA5CB99CCC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5091" y="1417638"/>
            <a:ext cx="10321818" cy="480060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Goals</a:t>
            </a:r>
          </a:p>
          <a:p>
            <a:pPr lvl="1"/>
            <a:r>
              <a:rPr lang="en-US" dirty="0"/>
              <a:t>Determine how close an object can be placed to a guardrail post without interfering with post operation</a:t>
            </a:r>
          </a:p>
          <a:p>
            <a:pPr lvl="1"/>
            <a:r>
              <a:rPr lang="en-US" dirty="0"/>
              <a:t>Investigate any difference depending on which side of the post the underground obstruction (impact side, backside, left, right)</a:t>
            </a:r>
          </a:p>
          <a:p>
            <a:pPr lvl="1"/>
            <a:r>
              <a:rPr lang="en-US" dirty="0"/>
              <a:t>Investigate effect of elevation of underground obstruction on post response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F46E61-E22E-4B66-255E-91DE1E423D59}"/>
              </a:ext>
            </a:extLst>
          </p:cNvPr>
          <p:cNvSpPr txBox="1"/>
          <p:nvPr/>
        </p:nvSpPr>
        <p:spPr>
          <a:xfrm>
            <a:off x="5805489" y="4924430"/>
            <a:ext cx="242888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100’</a:t>
            </a:r>
          </a:p>
        </p:txBody>
      </p:sp>
    </p:spTree>
    <p:extLst>
      <p:ext uri="{BB962C8B-B14F-4D97-AF65-F5344CB8AC3E}">
        <p14:creationId xmlns:p14="http://schemas.microsoft.com/office/powerpoint/2010/main" val="57978979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Custom Design">
  <a:themeElements>
    <a:clrScheme name="White Maroon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53734"/>
      </a:accent1>
      <a:accent2>
        <a:srgbClr val="4F6128"/>
      </a:accent2>
      <a:accent3>
        <a:srgbClr val="9BBB59"/>
      </a:accent3>
      <a:accent4>
        <a:srgbClr val="FFC000"/>
      </a:accent4>
      <a:accent5>
        <a:srgbClr val="0F243E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White Maroon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953734"/>
    </a:accent1>
    <a:accent2>
      <a:srgbClr val="4F6128"/>
    </a:accent2>
    <a:accent3>
      <a:srgbClr val="9BBB59"/>
    </a:accent3>
    <a:accent4>
      <a:srgbClr val="FFC000"/>
    </a:accent4>
    <a:accent5>
      <a:srgbClr val="0F243E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2b79f66-886f-4856-a20c-94d9de16df12">
      <Terms xmlns="http://schemas.microsoft.com/office/infopath/2007/PartnerControls"/>
    </lcf76f155ced4ddcb4097134ff3c332f>
    <TaxCatchAll xmlns="28c3948a-d4c9-4440-ae21-2e310058d576" xsi:nil="true"/>
    <SharedWithUsers xmlns="28c3948a-d4c9-4440-ae21-2e310058d576">
      <UserInfo>
        <DisplayName>Cakalli, Sofokli</DisplayName>
        <AccountId>18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9C7F044B0C2D4E84BB48C5724F171D" ma:contentTypeVersion="15" ma:contentTypeDescription="Create a new document." ma:contentTypeScope="" ma:versionID="6964f288264b244552ddcaeb32f928f4">
  <xsd:schema xmlns:xsd="http://www.w3.org/2001/XMLSchema" xmlns:xs="http://www.w3.org/2001/XMLSchema" xmlns:p="http://schemas.microsoft.com/office/2006/metadata/properties" xmlns:ns2="28c3948a-d4c9-4440-ae21-2e310058d576" xmlns:ns3="32b79f66-886f-4856-a20c-94d9de16df12" targetNamespace="http://schemas.microsoft.com/office/2006/metadata/properties" ma:root="true" ma:fieldsID="d4983e2ae3cddc2b299dcca0e0b7cc38" ns2:_="" ns3:_="">
    <xsd:import namespace="28c3948a-d4c9-4440-ae21-2e310058d576"/>
    <xsd:import namespace="32b79f66-886f-4856-a20c-94d9de16df1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DateTaken" minOccurs="0"/>
                <xsd:element ref="ns3:lcf76f155ced4ddcb4097134ff3c332f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c3948a-d4c9-4440-ae21-2e310058d57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7a3fa4c6-782b-4d44-89c4-44008f7a34a3}" ma:internalName="TaxCatchAll" ma:showField="CatchAllData" ma:web="28c3948a-d4c9-4440-ae21-2e310058d57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b79f66-886f-4856-a20c-94d9de16df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79bbf02c-0cc7-4a19-a098-140ed2a185c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01C3C88-D389-4F00-9611-BC29CA2BD4D3}">
  <ds:schemaRefs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www.w3.org/XML/1998/namespace"/>
    <ds:schemaRef ds:uri="32b79f66-886f-4856-a20c-94d9de16df12"/>
    <ds:schemaRef ds:uri="28c3948a-d4c9-4440-ae21-2e310058d576"/>
  </ds:schemaRefs>
</ds:datastoreItem>
</file>

<file path=customXml/itemProps2.xml><?xml version="1.0" encoding="utf-8"?>
<ds:datastoreItem xmlns:ds="http://schemas.openxmlformats.org/officeDocument/2006/customXml" ds:itemID="{3D11FBD9-EFDE-4756-9002-E7719A1288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8c3948a-d4c9-4440-ae21-2e310058d576"/>
    <ds:schemaRef ds:uri="32b79f66-886f-4856-a20c-94d9de16df1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A5CFAEC-3635-4530-85A9-51DAFAEBA30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15072</TotalTime>
  <Words>564</Words>
  <Application>Microsoft Office PowerPoint</Application>
  <PresentationFormat>Widescreen</PresentationFormat>
  <Paragraphs>62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Custom Design</vt:lpstr>
      <vt:lpstr>2023-03-LSRB Placement of Underground Obstruction by Posts </vt:lpstr>
      <vt:lpstr>Here is the problem</vt:lpstr>
      <vt:lpstr>Here is a project plan sheet</vt:lpstr>
      <vt:lpstr>Here is the information I got from construction staff.</vt:lpstr>
      <vt:lpstr>Erik starts asking question…</vt:lpstr>
      <vt:lpstr>How about this project?</vt:lpstr>
      <vt:lpstr>How much room does a post need for post rotation?</vt:lpstr>
      <vt:lpstr>Here is the problem</vt:lpstr>
      <vt:lpstr>2023-03-LSRB: Placement of Underground Obstruction by Posts</vt:lpstr>
      <vt:lpstr>2023-03-LSRB: Placement of Underground Obstruction by Posts</vt:lpstr>
      <vt:lpstr>2023-03-LSRB: Placement of Underground Obstruction by Posts</vt:lpstr>
    </vt:vector>
  </TitlesOfParts>
  <Company>tti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Materials and Pavements</dc:title>
  <dc:creator>s-yates</dc:creator>
  <cp:lastModifiedBy>Abuodeh, Akram</cp:lastModifiedBy>
  <cp:revision>289</cp:revision>
  <dcterms:created xsi:type="dcterms:W3CDTF">2011-11-15T15:55:39Z</dcterms:created>
  <dcterms:modified xsi:type="dcterms:W3CDTF">2023-10-13T17:49:47Z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0x010100C49C7F044B0C2D4E84BB48C5724F171D</vt:lpwstr>
  </property>
  <property fmtid="{D5CDD505-2E9C-101B-9397-08002B2CF9AE}" pid="3" name="ArticulateGUID">
    <vt:lpwstr>33BC16CC-BE90-4379-BF81-AB40EE3CFC7D</vt:lpwstr>
  </property>
  <property fmtid="{D5CDD505-2E9C-101B-9397-08002B2CF9AE}" pid="4" name="ArticulatePath">
    <vt:lpwstr>Template_pooledfund_2023 (2) (002)</vt:lpwstr>
  </property>
</Properties>
</file>