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11" r:id="rId5"/>
    <p:sldId id="312" r:id="rId6"/>
    <p:sldId id="313" r:id="rId7"/>
    <p:sldId id="315" r:id="rId8"/>
    <p:sldId id="316" r:id="rId9"/>
    <p:sldId id="314" r:id="rId10"/>
    <p:sldId id="3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13958D-35C3-8D19-9B89-97F3D7F606F7}" name="Park, Sun Hee" initials="PSH" userId="S::S-Park@tti.tamu.edu::987bebab-644b-4b48-a7e7-cafbee4726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800000"/>
    <a:srgbClr val="0808C2"/>
    <a:srgbClr val="4C0000"/>
    <a:srgbClr val="2E0000"/>
    <a:srgbClr val="4B77B6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98BA0-4DD9-4947-8B5E-37019DF30E77}" v="63" dt="2023-10-04T16:15:51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86" autoAdjust="0"/>
  </p:normalViewPr>
  <p:slideViewPr>
    <p:cSldViewPr>
      <p:cViewPr varScale="1">
        <p:scale>
          <a:sx n="90" d="100"/>
          <a:sy n="90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D9D41-60AC-AB52-D846-7AF4724727CC}"/>
              </a:ext>
            </a:extLst>
          </p:cNvPr>
          <p:cNvSpPr/>
          <p:nvPr userDrawn="1"/>
        </p:nvSpPr>
        <p:spPr>
          <a:xfrm>
            <a:off x="0" y="1219200"/>
            <a:ext cx="12192000" cy="3124200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15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F962FC-222B-5CD4-8BB7-F61EAE86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21E8E-14A0-DC1E-745F-EA97E32D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" y="78964"/>
            <a:ext cx="2902646" cy="83543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422C6-2EE8-73B4-8D45-0BEABC6AD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3715703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2888F-E3CE-592F-203A-D7CC5F6DA2BC}"/>
              </a:ext>
            </a:extLst>
          </p:cNvPr>
          <p:cNvSpPr txBox="1"/>
          <p:nvPr userDrawn="1"/>
        </p:nvSpPr>
        <p:spPr>
          <a:xfrm>
            <a:off x="3541221" y="6477000"/>
            <a:ext cx="5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E9A12-42C9-A090-E01D-E57712F6CBBB}"/>
              </a:ext>
            </a:extLst>
          </p:cNvPr>
          <p:cNvSpPr txBox="1"/>
          <p:nvPr userDrawn="1"/>
        </p:nvSpPr>
        <p:spPr>
          <a:xfrm>
            <a:off x="3541221" y="6172200"/>
            <a:ext cx="5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00000"/>
                </a:solidFill>
              </a:rPr>
              <a:t>Roadside Safety Research Pooled Fund</a:t>
            </a:r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88C62A-20F9-AD8A-2175-66871B4C19F9}"/>
              </a:ext>
            </a:extLst>
          </p:cNvPr>
          <p:cNvSpPr/>
          <p:nvPr userDrawn="1"/>
        </p:nvSpPr>
        <p:spPr>
          <a:xfrm>
            <a:off x="0" y="-1"/>
            <a:ext cx="12192000" cy="1400183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04BAD-7D49-4536-AF08-5DA7294CF0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2" y="6198613"/>
            <a:ext cx="2234283" cy="622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821" y="1475428"/>
            <a:ext cx="10972800" cy="466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D8122-682C-49AF-8419-8A203D7AADFE}"/>
              </a:ext>
            </a:extLst>
          </p:cNvPr>
          <p:cNvSpPr txBox="1"/>
          <p:nvPr userDrawn="1"/>
        </p:nvSpPr>
        <p:spPr>
          <a:xfrm>
            <a:off x="11008821" y="3218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89CCA7-11F3-4603-8F4B-1EDA747F465D}" type="slidenum">
              <a:rPr lang="en-US" sz="1800" smtClean="0">
                <a:solidFill>
                  <a:schemeClr val="bg1"/>
                </a:solidFill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7D932-F633-521B-8BD2-2687AE5E362F}"/>
              </a:ext>
            </a:extLst>
          </p:cNvPr>
          <p:cNvSpPr txBox="1"/>
          <p:nvPr userDrawn="1"/>
        </p:nvSpPr>
        <p:spPr>
          <a:xfrm>
            <a:off x="3541221" y="6553200"/>
            <a:ext cx="5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3D47889-B23D-A505-79D3-BE8F794350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07340"/>
            <a:ext cx="3134018" cy="6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2024-01-BR: Bridge Rail End Treatments Guidance for Constrained Sites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1500"/>
            <a:ext cx="8534400" cy="18669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October 2023, Annual Meeting</a:t>
            </a:r>
          </a:p>
          <a:p>
            <a:endParaRPr lang="en-US" dirty="0"/>
          </a:p>
          <a:p>
            <a:pPr algn="l"/>
            <a:r>
              <a:rPr lang="en-US" sz="2900" dirty="0"/>
              <a:t>PS Developer:  	Mary McRae, Sara Manning, Mike Hills, ADOT</a:t>
            </a:r>
            <a:br>
              <a:rPr lang="en-US" sz="2900" dirty="0"/>
            </a:br>
            <a:r>
              <a:rPr lang="en-US" sz="2900" dirty="0"/>
              <a:t>	       	Ali Hangul, TDOT</a:t>
            </a:r>
          </a:p>
          <a:p>
            <a:pPr algn="l"/>
            <a:r>
              <a:rPr lang="en-US" sz="2900" dirty="0"/>
              <a:t>	    	Ted Whitmore, WVDOT</a:t>
            </a:r>
          </a:p>
        </p:txBody>
      </p:sp>
    </p:spTree>
    <p:extLst>
      <p:ext uri="{BB962C8B-B14F-4D97-AF65-F5344CB8AC3E}">
        <p14:creationId xmlns:p14="http://schemas.microsoft.com/office/powerpoint/2010/main" val="38088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2024-01-BR: Bridge Rail End Treatments Guidance for Constrained Sites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52" y="1447800"/>
            <a:ext cx="8019048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Thousands of places where </a:t>
            </a:r>
            <a:r>
              <a:rPr lang="en-US" i="1" dirty="0"/>
              <a:t>MASH</a:t>
            </a:r>
            <a:r>
              <a:rPr lang="en-US" dirty="0"/>
              <a:t> compliant transition rail and end treatment won’t fit</a:t>
            </a:r>
          </a:p>
          <a:p>
            <a:pPr lvl="1"/>
            <a:r>
              <a:rPr lang="en-US" dirty="0"/>
              <a:t>No guidance document</a:t>
            </a:r>
          </a:p>
          <a:p>
            <a:pPr lvl="1"/>
            <a:r>
              <a:rPr lang="en-US" dirty="0"/>
              <a:t>Time and resources dedicated to places with low speeds, low volumes </a:t>
            </a:r>
          </a:p>
          <a:p>
            <a:pPr lvl="1"/>
            <a:r>
              <a:rPr lang="en-US" dirty="0"/>
              <a:t>These locations are not necessarily high-speed or high-volume.</a:t>
            </a:r>
          </a:p>
          <a:p>
            <a:pPr lvl="1"/>
            <a:r>
              <a:rPr lang="en-US" dirty="0"/>
              <a:t>An effort is needed to optimize the allocation of resources to maximize the safety benefit of using specialty hardware.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FAEBCD1-3D5A-8EF7-8EA9-17683224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1772412"/>
            <a:ext cx="3904249" cy="363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1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2024-01-BR: Bridge Rail End Treatments Guidance for Constrained Sites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1734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Synopsis</a:t>
            </a:r>
          </a:p>
          <a:p>
            <a:pPr lvl="1"/>
            <a:r>
              <a:rPr lang="en-US" dirty="0"/>
              <a:t>Due to the site constraints, the installation of existing MASH-compliant transition rail and end treatment systems at bridge railing ends could not be installed.</a:t>
            </a:r>
          </a:p>
          <a:p>
            <a:pPr lvl="2"/>
            <a:r>
              <a:rPr lang="en-US" dirty="0"/>
              <a:t>Many of these sites have low-speed and low-volume traffic and/or sidewalks. </a:t>
            </a:r>
          </a:p>
          <a:p>
            <a:pPr lvl="1"/>
            <a:r>
              <a:rPr lang="en-US" dirty="0"/>
              <a:t>Practitioners must decide whether to do without any protection or install an untested system.</a:t>
            </a:r>
          </a:p>
          <a:p>
            <a:pPr lvl="1"/>
            <a:r>
              <a:rPr lang="en-US" dirty="0"/>
              <a:t>This project will provide </a:t>
            </a:r>
          </a:p>
          <a:p>
            <a:pPr lvl="2"/>
            <a:r>
              <a:rPr lang="en-US" dirty="0"/>
              <a:t>Procedure to assist practitioners in determining whether a “do nothing” approach is sufficient. </a:t>
            </a:r>
          </a:p>
          <a:p>
            <a:pPr lvl="2"/>
            <a:r>
              <a:rPr lang="en-US" dirty="0"/>
              <a:t>A short, simple, non-proprietary end treatment or attenuator that directly connects to the bridge rail end. </a:t>
            </a:r>
          </a:p>
          <a:p>
            <a:pPr lvl="2"/>
            <a:r>
              <a:rPr lang="en-US" dirty="0"/>
              <a:t>A simple, short attenuator might provide some safety benefit to sites when a MASH attenuator does not fit</a:t>
            </a:r>
          </a:p>
        </p:txBody>
      </p:sp>
    </p:spTree>
    <p:extLst>
      <p:ext uri="{BB962C8B-B14F-4D97-AF65-F5344CB8AC3E}">
        <p14:creationId xmlns:p14="http://schemas.microsoft.com/office/powerpoint/2010/main" val="110394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F1CF8BB-CEFB-74F9-D970-F602A939F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2361" r="37160" b="25492"/>
          <a:stretch/>
        </p:blipFill>
        <p:spPr bwMode="auto">
          <a:xfrm>
            <a:off x="8402104" y="1987769"/>
            <a:ext cx="365063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41CB38-08C1-0DA8-F325-D7F1BBB0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2024-01-BR: Bridge Rail End Treatments Guidance for Constrained Sites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BA5F-1788-689F-8AC6-056AB4C56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2" y="1460938"/>
            <a:ext cx="8395138" cy="4787462"/>
          </a:xfrm>
        </p:spPr>
        <p:txBody>
          <a:bodyPr>
            <a:normAutofit/>
          </a:bodyPr>
          <a:lstStyle/>
          <a:p>
            <a:r>
              <a:rPr lang="en-US" sz="2800" dirty="0"/>
              <a:t>Task Plan</a:t>
            </a:r>
          </a:p>
          <a:p>
            <a:pPr lvl="1"/>
            <a:r>
              <a:rPr lang="en-US" sz="2400" dirty="0"/>
              <a:t>Task 1 – Literature review</a:t>
            </a:r>
          </a:p>
          <a:p>
            <a:pPr lvl="2"/>
            <a:r>
              <a:rPr lang="en-US" sz="2000" dirty="0"/>
              <a:t>RDG, NHTSA, IIHS-HLDI, NCHRP reports such as Report 334 , and DOT </a:t>
            </a:r>
            <a:r>
              <a:rPr lang="en-US" sz="2000"/>
              <a:t>standard plans.</a:t>
            </a:r>
            <a:endParaRPr lang="en-US" sz="2000" dirty="0"/>
          </a:p>
          <a:p>
            <a:pPr lvl="1"/>
            <a:r>
              <a:rPr lang="en-US" sz="2400" dirty="0"/>
              <a:t>Task 2 – Outreach to identify and categorize factors (via survey or other means)</a:t>
            </a:r>
          </a:p>
          <a:p>
            <a:pPr lvl="2"/>
            <a:r>
              <a:rPr lang="en-US" sz="2000" dirty="0"/>
              <a:t>Identify and categorize high priority situations.</a:t>
            </a:r>
            <a:br>
              <a:rPr lang="en-US" sz="2000" dirty="0"/>
            </a:br>
            <a:r>
              <a:rPr lang="en-US" sz="2000" dirty="0"/>
              <a:t>e.g., layout, geometry, ADT, exposure, or other pertinent features.</a:t>
            </a:r>
          </a:p>
          <a:p>
            <a:pPr lvl="1"/>
            <a:r>
              <a:rPr lang="en-US" sz="2400" dirty="0"/>
              <a:t>Task 3 – Analysis using analytical tools (e.g., RSAP)</a:t>
            </a:r>
          </a:p>
          <a:p>
            <a:pPr lvl="2"/>
            <a:r>
              <a:rPr lang="en-US" sz="2000" dirty="0"/>
              <a:t>Identify the key factors that would trigger some level of attenuation, even lacking an approved MASH device that would fit under various constraints.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8D0C7-ADDB-7571-C50A-7B9374F0E19C}"/>
              </a:ext>
            </a:extLst>
          </p:cNvPr>
          <p:cNvSpPr/>
          <p:nvPr/>
        </p:nvSpPr>
        <p:spPr>
          <a:xfrm>
            <a:off x="10744200" y="4151909"/>
            <a:ext cx="121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  <a:sp3d z="12700"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26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CB38-08C1-0DA8-F325-D7F1BBB0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2024-01-BR: Bridge Rail End Treatments Guidance for Constrained Sites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BA5F-1788-689F-8AC6-056AB4C56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2" y="1460938"/>
            <a:ext cx="8395138" cy="4787462"/>
          </a:xfrm>
        </p:spPr>
        <p:txBody>
          <a:bodyPr>
            <a:normAutofit/>
          </a:bodyPr>
          <a:lstStyle/>
          <a:p>
            <a:r>
              <a:rPr lang="en-US" sz="2800" dirty="0"/>
              <a:t>Task Plan (cont.)</a:t>
            </a:r>
          </a:p>
          <a:p>
            <a:pPr lvl="1"/>
            <a:r>
              <a:rPr lang="en-US" sz="2400" dirty="0"/>
              <a:t>Task 4 – Attenuator model and simulation (non-linear analysis)</a:t>
            </a:r>
          </a:p>
          <a:p>
            <a:pPr lvl="2"/>
            <a:r>
              <a:rPr lang="en-US" sz="2000" dirty="0"/>
              <a:t>Develop a simple, non-proprietary bridge end attenuator for at least some targeted situations.</a:t>
            </a:r>
          </a:p>
          <a:p>
            <a:pPr lvl="1"/>
            <a:r>
              <a:rPr lang="en-US" sz="2400" dirty="0"/>
              <a:t>Task 5 – Deliverables</a:t>
            </a:r>
          </a:p>
          <a:p>
            <a:pPr lvl="2"/>
            <a:r>
              <a:rPr lang="en-US" sz="2000" dirty="0"/>
              <a:t>Bridge Rail End Treatment Guidance for Constrained Bridge End Sites</a:t>
            </a:r>
          </a:p>
          <a:p>
            <a:pPr lvl="2"/>
            <a:r>
              <a:rPr lang="en-US" sz="2000" dirty="0"/>
              <a:t>Non propriety low-speed attenuator design</a:t>
            </a:r>
          </a:p>
          <a:p>
            <a:pPr lvl="3"/>
            <a:r>
              <a:rPr lang="en-US" sz="1600" dirty="0"/>
              <a:t>Simple and economical</a:t>
            </a:r>
          </a:p>
          <a:p>
            <a:pPr lvl="3"/>
            <a:r>
              <a:rPr lang="en-US" sz="1600" dirty="0"/>
              <a:t>Reduced risk to errant vehicles</a:t>
            </a:r>
          </a:p>
          <a:p>
            <a:pPr lvl="3"/>
            <a:r>
              <a:rPr lang="en-US" sz="1600" dirty="0"/>
              <a:t>Easy to replace and reduce damage (if any) to the bridge rail end  </a:t>
            </a:r>
          </a:p>
          <a:p>
            <a:endParaRPr lang="en-US" sz="28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F1CF8BB-CEFB-74F9-D970-F602A939F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2361" r="37160" b="25492"/>
          <a:stretch/>
        </p:blipFill>
        <p:spPr bwMode="auto">
          <a:xfrm>
            <a:off x="8402104" y="1987769"/>
            <a:ext cx="365063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8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5F6A-6ECF-8076-1FE9-455CA431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2024-01-BR: Bridge Rail End Treatments Guidance for Constrained Sites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4D54-B31C-70DA-3600-EA75F3CDC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7620000" cy="4724400"/>
          </a:xfrm>
        </p:spPr>
        <p:txBody>
          <a:bodyPr>
            <a:normAutofit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Develop guidance for bridge end attenuation at sites constrained by physical context. </a:t>
            </a:r>
          </a:p>
          <a:p>
            <a:pPr lvl="2"/>
            <a:r>
              <a:rPr lang="en-US" dirty="0"/>
              <a:t>Speed, Volume, Geometry, and etc.</a:t>
            </a:r>
          </a:p>
          <a:p>
            <a:pPr lvl="1"/>
            <a:r>
              <a:rPr lang="en-US" dirty="0"/>
              <a:t>Model and simulate short, non-proprietary end treatment </a:t>
            </a:r>
          </a:p>
          <a:p>
            <a:pPr lvl="1"/>
            <a:r>
              <a:rPr lang="en-US" dirty="0"/>
              <a:t>Develop an attenuator-style end treatment for applications where transition rails are prohibited due to length or installation impediment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23345-A288-F96D-F51D-DD9F0A5A9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530" y="2209800"/>
            <a:ext cx="407205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4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5F6A-6ECF-8076-1FE9-455CA431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2024-01-BR: Bridge Rail End Treatments Guidance for Constrained Sites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4D54-B31C-70DA-3600-EA75F3CDC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11658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Benefit</a:t>
            </a:r>
          </a:p>
          <a:p>
            <a:pPr lvl="1"/>
            <a:r>
              <a:rPr lang="en-US" dirty="0"/>
              <a:t>Provide enhanced safety of the roadway features via procedure similar to a Decision Tree to define the need for treatment based on speed, site  geometry  and  traffic volume </a:t>
            </a:r>
          </a:p>
          <a:p>
            <a:pPr lvl="1"/>
            <a:r>
              <a:rPr lang="en-US" dirty="0"/>
              <a:t>The implementation of this project will help state DOT’s optimize their resources given the planned simplicity of the attenuator to be developed during the execution of this project.</a:t>
            </a:r>
          </a:p>
          <a:p>
            <a:pPr lvl="1"/>
            <a:r>
              <a:rPr lang="en-US" dirty="0"/>
              <a:t>Reduce repair cost . Use a better tool than just a simple rigid object. Envisioned a crushable attenuator made of steel (non-propriety)</a:t>
            </a:r>
          </a:p>
          <a:p>
            <a:pPr lvl="1"/>
            <a:endParaRPr lang="en-US" dirty="0"/>
          </a:p>
          <a:p>
            <a:r>
              <a:rPr lang="en-US" dirty="0"/>
              <a:t>Estimated Cost and Duration</a:t>
            </a:r>
          </a:p>
          <a:p>
            <a:pPr lvl="1"/>
            <a:r>
              <a:rPr lang="en-US" dirty="0"/>
              <a:t>$153,901</a:t>
            </a:r>
          </a:p>
          <a:p>
            <a:pPr lvl="1"/>
            <a:r>
              <a:rPr lang="en-US" dirty="0"/>
              <a:t>15 months</a:t>
            </a:r>
          </a:p>
        </p:txBody>
      </p:sp>
    </p:spTree>
    <p:extLst>
      <p:ext uri="{BB962C8B-B14F-4D97-AF65-F5344CB8AC3E}">
        <p14:creationId xmlns:p14="http://schemas.microsoft.com/office/powerpoint/2010/main" val="17092972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Maroo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3734"/>
    </a:accent1>
    <a:accent2>
      <a:srgbClr val="4F6128"/>
    </a:accent2>
    <a:accent3>
      <a:srgbClr val="9BBB59"/>
    </a:accent3>
    <a:accent4>
      <a:srgbClr val="FFC000"/>
    </a:accent4>
    <a:accent5>
      <a:srgbClr val="0F243E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79f66-886f-4856-a20c-94d9de16df12">
      <Terms xmlns="http://schemas.microsoft.com/office/infopath/2007/PartnerControls"/>
    </lcf76f155ced4ddcb4097134ff3c332f>
    <TaxCatchAll xmlns="28c3948a-d4c9-4440-ae21-2e310058d57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C7F044B0C2D4E84BB48C5724F171D" ma:contentTypeVersion="15" ma:contentTypeDescription="Create a new document." ma:contentTypeScope="" ma:versionID="6964f288264b244552ddcaeb32f928f4">
  <xsd:schema xmlns:xsd="http://www.w3.org/2001/XMLSchema" xmlns:xs="http://www.w3.org/2001/XMLSchema" xmlns:p="http://schemas.microsoft.com/office/2006/metadata/properties" xmlns:ns2="28c3948a-d4c9-4440-ae21-2e310058d576" xmlns:ns3="32b79f66-886f-4856-a20c-94d9de16df12" targetNamespace="http://schemas.microsoft.com/office/2006/metadata/properties" ma:root="true" ma:fieldsID="d4983e2ae3cddc2b299dcca0e0b7cc38" ns2:_="" ns3:_="">
    <xsd:import namespace="28c3948a-d4c9-4440-ae21-2e310058d576"/>
    <xsd:import namespace="32b79f66-886f-4856-a20c-94d9de16d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948a-d4c9-4440-ae21-2e310058d5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a3fa4c6-782b-4d44-89c4-44008f7a34a3}" ma:internalName="TaxCatchAll" ma:showField="CatchAllData" ma:web="28c3948a-d4c9-4440-ae21-2e310058d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79f66-886f-4856-a20c-94d9de16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bbf02c-0cc7-4a19-a098-140ed2a18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1C3C88-D389-4F00-9611-BC29CA2BD4D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35C06F-F74D-4643-840F-7F75C6B6DB40}"/>
</file>

<file path=customXml/itemProps3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15086</TotalTime>
  <Words>597</Words>
  <Application>Microsoft Office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Custom Design</vt:lpstr>
      <vt:lpstr>2024-01-BR: Bridge Rail End Treatments Guidance for Constrained Sites </vt:lpstr>
      <vt:lpstr>2024-01-BR: Bridge Rail End Treatments Guidance for Constrained Sites </vt:lpstr>
      <vt:lpstr>2024-01-BR: Bridge Rail End Treatments Guidance for Constrained Sites </vt:lpstr>
      <vt:lpstr>2024-01-BR: Bridge Rail End Treatments Guidance for Constrained Sites </vt:lpstr>
      <vt:lpstr>2024-01-BR: Bridge Rail End Treatments Guidance for Constrained Sites </vt:lpstr>
      <vt:lpstr>2024-01-BR: Bridge Rail End Treatments Guidance for Constrained Sites </vt:lpstr>
      <vt:lpstr>2024-01-BR: Bridge Rail End Treatments Guidance for Constrained Sites 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Abuodeh, Akram</cp:lastModifiedBy>
  <cp:revision>296</cp:revision>
  <dcterms:created xsi:type="dcterms:W3CDTF">2011-11-15T15:55:39Z</dcterms:created>
  <dcterms:modified xsi:type="dcterms:W3CDTF">2023-10-13T17:34:19Z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0x010100C49C7F044B0C2D4E84BB48C5724F171D</vt:lpwstr>
  </property>
</Properties>
</file>