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0"/>
  </p:notesMasterIdLst>
  <p:sldIdLst>
    <p:sldId id="311" r:id="rId5"/>
    <p:sldId id="312" r:id="rId6"/>
    <p:sldId id="314" r:id="rId7"/>
    <p:sldId id="315" r:id="rId8"/>
    <p:sldId id="31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0000"/>
    <a:srgbClr val="800000"/>
    <a:srgbClr val="0808C2"/>
    <a:srgbClr val="4C0000"/>
    <a:srgbClr val="2E0000"/>
    <a:srgbClr val="4B77B6"/>
    <a:srgbClr val="8FAA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086" autoAdjust="0"/>
  </p:normalViewPr>
  <p:slideViewPr>
    <p:cSldViewPr>
      <p:cViewPr varScale="1">
        <p:scale>
          <a:sx n="91" d="100"/>
          <a:sy n="91" d="100"/>
        </p:scale>
        <p:origin x="1314" y="8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rk, Sun Hee" userId="987bebab-644b-4b48-a7e7-cafbee47266a" providerId="ADAL" clId="{DCA763AC-1430-4EAB-96F5-12034AC58B6D}"/>
    <pc:docChg chg="custSel modSld">
      <pc:chgData name="Park, Sun Hee" userId="987bebab-644b-4b48-a7e7-cafbee47266a" providerId="ADAL" clId="{DCA763AC-1430-4EAB-96F5-12034AC58B6D}" dt="2023-10-03T13:57:12.362" v="63" actId="20577"/>
      <pc:docMkLst>
        <pc:docMk/>
      </pc:docMkLst>
      <pc:sldChg chg="modSp mod">
        <pc:chgData name="Park, Sun Hee" userId="987bebab-644b-4b48-a7e7-cafbee47266a" providerId="ADAL" clId="{DCA763AC-1430-4EAB-96F5-12034AC58B6D}" dt="2023-10-03T13:57:12.362" v="63" actId="20577"/>
        <pc:sldMkLst>
          <pc:docMk/>
          <pc:sldMk cId="380886706" sldId="311"/>
        </pc:sldMkLst>
        <pc:spChg chg="mod">
          <ac:chgData name="Park, Sun Hee" userId="987bebab-644b-4b48-a7e7-cafbee47266a" providerId="ADAL" clId="{DCA763AC-1430-4EAB-96F5-12034AC58B6D}" dt="2023-10-03T13:57:12.362" v="63" actId="20577"/>
          <ac:spMkLst>
            <pc:docMk/>
            <pc:sldMk cId="380886706" sldId="311"/>
            <ac:spMk id="3" creationId="{00000000-0000-0000-0000-000000000000}"/>
          </ac:spMkLst>
        </pc:spChg>
      </pc:sldChg>
      <pc:sldChg chg="modSp mod">
        <pc:chgData name="Park, Sun Hee" userId="987bebab-644b-4b48-a7e7-cafbee47266a" providerId="ADAL" clId="{DCA763AC-1430-4EAB-96F5-12034AC58B6D}" dt="2023-10-03T13:56:52.077" v="41" actId="6549"/>
        <pc:sldMkLst>
          <pc:docMk/>
          <pc:sldMk cId="1103946249" sldId="313"/>
        </pc:sldMkLst>
        <pc:spChg chg="mod">
          <ac:chgData name="Park, Sun Hee" userId="987bebab-644b-4b48-a7e7-cafbee47266a" providerId="ADAL" clId="{DCA763AC-1430-4EAB-96F5-12034AC58B6D}" dt="2023-10-03T13:56:52.077" v="41" actId="6549"/>
          <ac:spMkLst>
            <pc:docMk/>
            <pc:sldMk cId="1103946249" sldId="313"/>
            <ac:spMk id="3" creationId="{CA59E870-FB63-A5A5-5543-AA5CB99CCC6F}"/>
          </ac:spMkLst>
        </pc:spChg>
      </pc:sldChg>
    </pc:docChg>
  </pc:docChgLst>
  <pc:docChgLst>
    <pc:chgData name="Park, Sun Hee" userId="987bebab-644b-4b48-a7e7-cafbee47266a" providerId="ADAL" clId="{C53E89EB-DDD1-4FF7-A2F3-B5C5F30B36F1}"/>
    <pc:docChg chg="undo custSel addSld modSld sldOrd">
      <pc:chgData name="Park, Sun Hee" userId="987bebab-644b-4b48-a7e7-cafbee47266a" providerId="ADAL" clId="{C53E89EB-DDD1-4FF7-A2F3-B5C5F30B36F1}" dt="2023-09-13T14:40:09.346" v="564" actId="20577"/>
      <pc:docMkLst>
        <pc:docMk/>
      </pc:docMkLst>
      <pc:sldChg chg="modSp mod">
        <pc:chgData name="Park, Sun Hee" userId="987bebab-644b-4b48-a7e7-cafbee47266a" providerId="ADAL" clId="{C53E89EB-DDD1-4FF7-A2F3-B5C5F30B36F1}" dt="2023-09-13T14:40:09.346" v="564" actId="20577"/>
        <pc:sldMkLst>
          <pc:docMk/>
          <pc:sldMk cId="380886706" sldId="311"/>
        </pc:sldMkLst>
        <pc:spChg chg="mod">
          <ac:chgData name="Park, Sun Hee" userId="987bebab-644b-4b48-a7e7-cafbee47266a" providerId="ADAL" clId="{C53E89EB-DDD1-4FF7-A2F3-B5C5F30B36F1}" dt="2023-09-05T15:20:28.219" v="9" actId="14100"/>
          <ac:spMkLst>
            <pc:docMk/>
            <pc:sldMk cId="380886706" sldId="311"/>
            <ac:spMk id="2" creationId="{00000000-0000-0000-0000-000000000000}"/>
          </ac:spMkLst>
        </pc:spChg>
        <pc:spChg chg="mod">
          <ac:chgData name="Park, Sun Hee" userId="987bebab-644b-4b48-a7e7-cafbee47266a" providerId="ADAL" clId="{C53E89EB-DDD1-4FF7-A2F3-B5C5F30B36F1}" dt="2023-09-13T14:40:09.346" v="564" actId="20577"/>
          <ac:spMkLst>
            <pc:docMk/>
            <pc:sldMk cId="380886706" sldId="311"/>
            <ac:spMk id="3" creationId="{00000000-0000-0000-0000-000000000000}"/>
          </ac:spMkLst>
        </pc:spChg>
      </pc:sldChg>
      <pc:sldChg chg="addSp modSp mod">
        <pc:chgData name="Park, Sun Hee" userId="987bebab-644b-4b48-a7e7-cafbee47266a" providerId="ADAL" clId="{C53E89EB-DDD1-4FF7-A2F3-B5C5F30B36F1}" dt="2023-09-05T15:31:58.539" v="266" actId="404"/>
        <pc:sldMkLst>
          <pc:docMk/>
          <pc:sldMk cId="1326217780" sldId="312"/>
        </pc:sldMkLst>
        <pc:spChg chg="mod">
          <ac:chgData name="Park, Sun Hee" userId="987bebab-644b-4b48-a7e7-cafbee47266a" providerId="ADAL" clId="{C53E89EB-DDD1-4FF7-A2F3-B5C5F30B36F1}" dt="2023-09-05T15:31:58.539" v="266" actId="404"/>
          <ac:spMkLst>
            <pc:docMk/>
            <pc:sldMk cId="1326217780" sldId="312"/>
            <ac:spMk id="2" creationId="{D5E01425-F9E2-1641-E4F5-DC2D311A1EA0}"/>
          </ac:spMkLst>
        </pc:spChg>
        <pc:spChg chg="mod">
          <ac:chgData name="Park, Sun Hee" userId="987bebab-644b-4b48-a7e7-cafbee47266a" providerId="ADAL" clId="{C53E89EB-DDD1-4FF7-A2F3-B5C5F30B36F1}" dt="2023-09-05T15:31:32.499" v="253" actId="27636"/>
          <ac:spMkLst>
            <pc:docMk/>
            <pc:sldMk cId="1326217780" sldId="312"/>
            <ac:spMk id="3" creationId="{CA59E870-FB63-A5A5-5543-AA5CB99CCC6F}"/>
          </ac:spMkLst>
        </pc:spChg>
        <pc:picChg chg="add mod">
          <ac:chgData name="Park, Sun Hee" userId="987bebab-644b-4b48-a7e7-cafbee47266a" providerId="ADAL" clId="{C53E89EB-DDD1-4FF7-A2F3-B5C5F30B36F1}" dt="2023-09-05T15:31:49.302" v="262" actId="1076"/>
          <ac:picMkLst>
            <pc:docMk/>
            <pc:sldMk cId="1326217780" sldId="312"/>
            <ac:picMk id="4" creationId="{8368833F-F9B9-1641-DFF0-FCCBCD328E0A}"/>
          </ac:picMkLst>
        </pc:picChg>
        <pc:picChg chg="add mod">
          <ac:chgData name="Park, Sun Hee" userId="987bebab-644b-4b48-a7e7-cafbee47266a" providerId="ADAL" clId="{C53E89EB-DDD1-4FF7-A2F3-B5C5F30B36F1}" dt="2023-09-05T15:31:50.992" v="263" actId="1076"/>
          <ac:picMkLst>
            <pc:docMk/>
            <pc:sldMk cId="1326217780" sldId="312"/>
            <ac:picMk id="5" creationId="{5B2709D7-4F92-0D29-8580-CFBE6A667CF1}"/>
          </ac:picMkLst>
        </pc:picChg>
      </pc:sldChg>
      <pc:sldChg chg="modSp mod">
        <pc:chgData name="Park, Sun Hee" userId="987bebab-644b-4b48-a7e7-cafbee47266a" providerId="ADAL" clId="{C53E89EB-DDD1-4FF7-A2F3-B5C5F30B36F1}" dt="2023-09-13T13:39:52.460" v="561" actId="20577"/>
        <pc:sldMkLst>
          <pc:docMk/>
          <pc:sldMk cId="1103946249" sldId="313"/>
        </pc:sldMkLst>
        <pc:spChg chg="mod">
          <ac:chgData name="Park, Sun Hee" userId="987bebab-644b-4b48-a7e7-cafbee47266a" providerId="ADAL" clId="{C53E89EB-DDD1-4FF7-A2F3-B5C5F30B36F1}" dt="2023-09-05T15:32:03.380" v="269" actId="404"/>
          <ac:spMkLst>
            <pc:docMk/>
            <pc:sldMk cId="1103946249" sldId="313"/>
            <ac:spMk id="2" creationId="{D5E01425-F9E2-1641-E4F5-DC2D311A1EA0}"/>
          </ac:spMkLst>
        </pc:spChg>
        <pc:spChg chg="mod">
          <ac:chgData name="Park, Sun Hee" userId="987bebab-644b-4b48-a7e7-cafbee47266a" providerId="ADAL" clId="{C53E89EB-DDD1-4FF7-A2F3-B5C5F30B36F1}" dt="2023-09-13T13:39:52.460" v="561" actId="20577"/>
          <ac:spMkLst>
            <pc:docMk/>
            <pc:sldMk cId="1103946249" sldId="313"/>
            <ac:spMk id="3" creationId="{CA59E870-FB63-A5A5-5543-AA5CB99CCC6F}"/>
          </ac:spMkLst>
        </pc:spChg>
      </pc:sldChg>
      <pc:sldChg chg="modSp add mod ord">
        <pc:chgData name="Park, Sun Hee" userId="987bebab-644b-4b48-a7e7-cafbee47266a" providerId="ADAL" clId="{C53E89EB-DDD1-4FF7-A2F3-B5C5F30B36F1}" dt="2023-09-05T15:34:07.772" v="305" actId="20577"/>
        <pc:sldMkLst>
          <pc:docMk/>
          <pc:sldMk cId="2894245394" sldId="314"/>
        </pc:sldMkLst>
        <pc:spChg chg="mod">
          <ac:chgData name="Park, Sun Hee" userId="987bebab-644b-4b48-a7e7-cafbee47266a" providerId="ADAL" clId="{C53E89EB-DDD1-4FF7-A2F3-B5C5F30B36F1}" dt="2023-09-05T15:32:07.818" v="272" actId="404"/>
          <ac:spMkLst>
            <pc:docMk/>
            <pc:sldMk cId="2894245394" sldId="314"/>
            <ac:spMk id="2" creationId="{D5E01425-F9E2-1641-E4F5-DC2D311A1EA0}"/>
          </ac:spMkLst>
        </pc:spChg>
        <pc:spChg chg="mod">
          <ac:chgData name="Park, Sun Hee" userId="987bebab-644b-4b48-a7e7-cafbee47266a" providerId="ADAL" clId="{C53E89EB-DDD1-4FF7-A2F3-B5C5F30B36F1}" dt="2023-09-05T15:34:07.772" v="305" actId="20577"/>
          <ac:spMkLst>
            <pc:docMk/>
            <pc:sldMk cId="2894245394" sldId="314"/>
            <ac:spMk id="3" creationId="{CA59E870-FB63-A5A5-5543-AA5CB99CCC6F}"/>
          </ac:spMkLst>
        </pc:spChg>
      </pc:sldChg>
      <pc:sldChg chg="modSp add mod">
        <pc:chgData name="Park, Sun Hee" userId="987bebab-644b-4b48-a7e7-cafbee47266a" providerId="ADAL" clId="{C53E89EB-DDD1-4FF7-A2F3-B5C5F30B36F1}" dt="2023-09-12T14:34:43.928" v="553" actId="20577"/>
        <pc:sldMkLst>
          <pc:docMk/>
          <pc:sldMk cId="2916124892" sldId="315"/>
        </pc:sldMkLst>
        <pc:spChg chg="mod">
          <ac:chgData name="Park, Sun Hee" userId="987bebab-644b-4b48-a7e7-cafbee47266a" providerId="ADAL" clId="{C53E89EB-DDD1-4FF7-A2F3-B5C5F30B36F1}" dt="2023-09-12T14:34:43.928" v="553" actId="20577"/>
          <ac:spMkLst>
            <pc:docMk/>
            <pc:sldMk cId="2916124892" sldId="315"/>
            <ac:spMk id="3" creationId="{CA59E870-FB63-A5A5-5543-AA5CB99CCC6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F002C2-6942-4189-87BE-49B0795180CD}" type="datetimeFigureOut">
              <a:rPr lang="en-US" smtClean="0"/>
              <a:t>10/3/2023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81D614-7CD3-41B7-844C-80B5F1C38C87}" type="slidenum">
              <a:rPr lang="en-US" smtClean="0"/>
              <a:t>‹#›</a:t>
            </a:fld>
            <a:endParaRPr lang="en-US"/>
          </a:p>
        </p:txBody>
      </p:sp>
    </p:spTree>
    <p:extLst>
      <p:ext uri="{BB962C8B-B14F-4D97-AF65-F5344CB8AC3E}">
        <p14:creationId xmlns:p14="http://schemas.microsoft.com/office/powerpoint/2010/main" val="461941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81D614-7CD3-41B7-844C-80B5F1C38C87}" type="slidenum">
              <a:rPr lang="en-US" smtClean="0"/>
              <a:t>1</a:t>
            </a:fld>
            <a:endParaRPr lang="en-US"/>
          </a:p>
        </p:txBody>
      </p:sp>
    </p:spTree>
    <p:extLst>
      <p:ext uri="{BB962C8B-B14F-4D97-AF65-F5344CB8AC3E}">
        <p14:creationId xmlns:p14="http://schemas.microsoft.com/office/powerpoint/2010/main" val="26545289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2D9D41-60AC-AB52-D846-7AF4724727CC}"/>
              </a:ext>
            </a:extLst>
          </p:cNvPr>
          <p:cNvSpPr/>
          <p:nvPr userDrawn="1"/>
        </p:nvSpPr>
        <p:spPr>
          <a:xfrm>
            <a:off x="0" y="1219200"/>
            <a:ext cx="12192000" cy="3124200"/>
          </a:xfrm>
          <a:prstGeom prst="rect">
            <a:avLst/>
          </a:prstGeom>
          <a:solidFill>
            <a:srgbClr val="500000"/>
          </a:solidFill>
          <a:ln>
            <a:solidFill>
              <a:srgbClr val="5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1828800" y="4381500"/>
            <a:ext cx="85344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Title 3">
            <a:extLst>
              <a:ext uri="{FF2B5EF4-FFF2-40B4-BE49-F238E27FC236}">
                <a16:creationId xmlns:a16="http://schemas.microsoft.com/office/drawing/2014/main" id="{92F962FC-222B-5CD4-8BB7-F61EAE864451}"/>
              </a:ext>
            </a:extLst>
          </p:cNvPr>
          <p:cNvSpPr>
            <a:spLocks noGrp="1"/>
          </p:cNvSpPr>
          <p:nvPr>
            <p:ph type="title"/>
          </p:nvPr>
        </p:nvSpPr>
        <p:spPr>
          <a:xfrm>
            <a:off x="609600" y="2133600"/>
            <a:ext cx="10972800" cy="1143000"/>
          </a:xfrm>
        </p:spPr>
        <p:txBody>
          <a:bodyPr/>
          <a:lstStyle>
            <a:lvl1pPr>
              <a:defRPr>
                <a:solidFill>
                  <a:schemeClr val="bg1"/>
                </a:solidFill>
              </a:defRPr>
            </a:lvl1pPr>
          </a:lstStyle>
          <a:p>
            <a:r>
              <a:rPr lang="en-US"/>
              <a:t>Click to edit Master title style</a:t>
            </a:r>
          </a:p>
        </p:txBody>
      </p:sp>
      <p:pic>
        <p:nvPicPr>
          <p:cNvPr id="6" name="Picture 5" descr="A picture containing graphical user interface&#10;&#10;Description automatically generated">
            <a:extLst>
              <a:ext uri="{FF2B5EF4-FFF2-40B4-BE49-F238E27FC236}">
                <a16:creationId xmlns:a16="http://schemas.microsoft.com/office/drawing/2014/main" id="{B0621E8E-14A0-DC1E-745F-EA97E32DAD4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1555" y="78964"/>
            <a:ext cx="2902646" cy="835436"/>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BB5422C6-2EE8-73B4-8D45-0BEABC6AD7D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05800" y="152400"/>
            <a:ext cx="3715703" cy="685800"/>
          </a:xfrm>
          <a:prstGeom prst="rect">
            <a:avLst/>
          </a:prstGeom>
        </p:spPr>
      </p:pic>
      <p:sp>
        <p:nvSpPr>
          <p:cNvPr id="8" name="TextBox 7">
            <a:extLst>
              <a:ext uri="{FF2B5EF4-FFF2-40B4-BE49-F238E27FC236}">
                <a16:creationId xmlns:a16="http://schemas.microsoft.com/office/drawing/2014/main" id="{38A2888F-E3CE-592F-203A-D7CC5F6DA2BC}"/>
              </a:ext>
            </a:extLst>
          </p:cNvPr>
          <p:cNvSpPr txBox="1"/>
          <p:nvPr userDrawn="1"/>
        </p:nvSpPr>
        <p:spPr>
          <a:xfrm>
            <a:off x="3541221" y="6477000"/>
            <a:ext cx="5080000" cy="307777"/>
          </a:xfrm>
          <a:prstGeom prst="rect">
            <a:avLst/>
          </a:prstGeom>
          <a:noFill/>
        </p:spPr>
        <p:txBody>
          <a:bodyPr wrap="square" rtlCol="0">
            <a:spAutoFit/>
          </a:bodyPr>
          <a:lstStyle/>
          <a:p>
            <a:pPr algn="ctr"/>
            <a:r>
              <a:rPr lang="en-US" sz="1400" dirty="0">
                <a:solidFill>
                  <a:schemeClr val="tx1">
                    <a:lumMod val="65000"/>
                    <a:lumOff val="35000"/>
                  </a:schemeClr>
                </a:solidFill>
              </a:rPr>
              <a:t>www.RoadsidePooledFund.org</a:t>
            </a:r>
          </a:p>
        </p:txBody>
      </p:sp>
      <p:sp>
        <p:nvSpPr>
          <p:cNvPr id="9" name="TextBox 8">
            <a:extLst>
              <a:ext uri="{FF2B5EF4-FFF2-40B4-BE49-F238E27FC236}">
                <a16:creationId xmlns:a16="http://schemas.microsoft.com/office/drawing/2014/main" id="{AEDE9A12-42C9-A090-E01D-E57712F6CBBB}"/>
              </a:ext>
            </a:extLst>
          </p:cNvPr>
          <p:cNvSpPr txBox="1"/>
          <p:nvPr userDrawn="1"/>
        </p:nvSpPr>
        <p:spPr>
          <a:xfrm>
            <a:off x="3541221" y="6172200"/>
            <a:ext cx="5080000" cy="400110"/>
          </a:xfrm>
          <a:prstGeom prst="rect">
            <a:avLst/>
          </a:prstGeom>
          <a:noFill/>
        </p:spPr>
        <p:txBody>
          <a:bodyPr wrap="square" rtlCol="0">
            <a:spAutoFit/>
          </a:bodyPr>
          <a:lstStyle/>
          <a:p>
            <a:pPr algn="ctr"/>
            <a:r>
              <a:rPr lang="en-US" sz="2000" b="1" dirty="0">
                <a:solidFill>
                  <a:srgbClr val="500000"/>
                </a:solidFill>
              </a:rPr>
              <a:t>Roadside Safety Research Pooled Fund</a:t>
            </a:r>
          </a:p>
        </p:txBody>
      </p:sp>
    </p:spTree>
    <p:extLst>
      <p:ext uri="{BB962C8B-B14F-4D97-AF65-F5344CB8AC3E}">
        <p14:creationId xmlns:p14="http://schemas.microsoft.com/office/powerpoint/2010/main" val="1770538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609600" y="1447800"/>
            <a:ext cx="10972800" cy="4800600"/>
          </a:xfrm>
        </p:spPr>
        <p:txBody>
          <a:bodyPr/>
          <a:lstStyle>
            <a:lvl1pPr>
              <a:defRPr b="0">
                <a:solidFill>
                  <a:schemeClr val="tx1"/>
                </a:solidFill>
              </a:defRPr>
            </a:lvl1pPr>
            <a:lvl2pPr>
              <a:defRPr b="0">
                <a:solidFill>
                  <a:schemeClr val="accent1"/>
                </a:solidFill>
              </a:defRPr>
            </a:lvl2pPr>
            <a:lvl4pPr>
              <a:defRPr>
                <a:solidFill>
                  <a:schemeClr val="accent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43310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solidFill>
                  <a:srgbClr val="800000"/>
                </a:solidFill>
              </a:defRPr>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529545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16195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74701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16221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2315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173495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solidFill>
                  <a:srgbClr val="500000"/>
                </a:solidFill>
              </a:defRPr>
            </a:lvl1pPr>
          </a:lstStyle>
          <a:p>
            <a:r>
              <a:rPr lang="en-US" dirty="0"/>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49264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D88C62A-20F9-AD8A-2175-66871B4C19F9}"/>
              </a:ext>
            </a:extLst>
          </p:cNvPr>
          <p:cNvSpPr/>
          <p:nvPr userDrawn="1"/>
        </p:nvSpPr>
        <p:spPr>
          <a:xfrm>
            <a:off x="0" y="-1"/>
            <a:ext cx="12192000" cy="1400183"/>
          </a:xfrm>
          <a:prstGeom prst="rect">
            <a:avLst/>
          </a:prstGeom>
          <a:solidFill>
            <a:srgbClr val="500000"/>
          </a:solidFill>
          <a:ln>
            <a:noFill/>
          </a:ln>
        </p:spPr>
        <p:style>
          <a:lnRef idx="2">
            <a:schemeClr val="accent1">
              <a:shade val="50000"/>
            </a:schemeClr>
          </a:lnRef>
          <a:fillRef idx="1">
            <a:schemeClr val="accent1"/>
          </a:fillRef>
          <a:effectRef idx="0">
            <a:schemeClr val="accent1"/>
          </a:effectRef>
          <a:fontRef idx="minor">
            <a:schemeClr val="lt1"/>
          </a:fontRef>
        </p:style>
        <p:txBody>
          <a:bodyPr rIns="640080" rtlCol="0" anchor="ctr"/>
          <a:lstStyle/>
          <a:p>
            <a:pPr algn="r">
              <a:tabLst/>
            </a:pPr>
            <a:endParaRPr lang="en-US" sz="2000" dirty="0"/>
          </a:p>
        </p:txBody>
      </p:sp>
      <p:pic>
        <p:nvPicPr>
          <p:cNvPr id="11" name="Picture 10" descr="A picture containing graphical user interface&#10;&#10;Description automatically generated">
            <a:extLst>
              <a:ext uri="{FF2B5EF4-FFF2-40B4-BE49-F238E27FC236}">
                <a16:creationId xmlns:a16="http://schemas.microsoft.com/office/drawing/2014/main" id="{E7804BAD-7D49-4536-AF08-5DA7294CF02D}"/>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42582" y="6198613"/>
            <a:ext cx="2234283" cy="622529"/>
          </a:xfrm>
          <a:prstGeom prst="rect">
            <a:avLst/>
          </a:prstGeom>
        </p:spPr>
      </p:pic>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94821" y="1475428"/>
            <a:ext cx="10972800" cy="466539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a:extLst>
              <a:ext uri="{FF2B5EF4-FFF2-40B4-BE49-F238E27FC236}">
                <a16:creationId xmlns:a16="http://schemas.microsoft.com/office/drawing/2014/main" id="{0C2D8122-682C-49AF-8419-8A203D7AADFE}"/>
              </a:ext>
            </a:extLst>
          </p:cNvPr>
          <p:cNvSpPr txBox="1"/>
          <p:nvPr userDrawn="1"/>
        </p:nvSpPr>
        <p:spPr>
          <a:xfrm>
            <a:off x="11008821" y="32182"/>
            <a:ext cx="1117600" cy="369332"/>
          </a:xfrm>
          <a:prstGeom prst="rect">
            <a:avLst/>
          </a:prstGeom>
          <a:noFill/>
        </p:spPr>
        <p:txBody>
          <a:bodyPr wrap="square" rtlCol="0">
            <a:spAutoFit/>
          </a:bodyPr>
          <a:lstStyle/>
          <a:p>
            <a:pPr algn="r"/>
            <a:fld id="{E889CCA7-11F3-4603-8F4B-1EDA747F465D}" type="slidenum">
              <a:rPr lang="en-US" sz="1800" smtClean="0">
                <a:solidFill>
                  <a:schemeClr val="bg1"/>
                </a:solidFill>
              </a:rPr>
              <a:pPr algn="r"/>
              <a:t>‹#›</a:t>
            </a:fld>
            <a:endParaRPr lang="en-US" sz="1800" dirty="0">
              <a:solidFill>
                <a:schemeClr val="bg1"/>
              </a:solidFill>
            </a:endParaRPr>
          </a:p>
        </p:txBody>
      </p:sp>
      <p:sp>
        <p:nvSpPr>
          <p:cNvPr id="13" name="TextBox 12">
            <a:extLst>
              <a:ext uri="{FF2B5EF4-FFF2-40B4-BE49-F238E27FC236}">
                <a16:creationId xmlns:a16="http://schemas.microsoft.com/office/drawing/2014/main" id="{A7F7D932-F633-521B-8BD2-2687AE5E362F}"/>
              </a:ext>
            </a:extLst>
          </p:cNvPr>
          <p:cNvSpPr txBox="1"/>
          <p:nvPr userDrawn="1"/>
        </p:nvSpPr>
        <p:spPr>
          <a:xfrm>
            <a:off x="3541221" y="6553200"/>
            <a:ext cx="5080000" cy="276999"/>
          </a:xfrm>
          <a:prstGeom prst="rect">
            <a:avLst/>
          </a:prstGeom>
          <a:noFill/>
        </p:spPr>
        <p:txBody>
          <a:bodyPr wrap="square" rtlCol="0">
            <a:spAutoFit/>
          </a:bodyPr>
          <a:lstStyle/>
          <a:p>
            <a:pPr algn="ctr"/>
            <a:r>
              <a:rPr lang="en-US" sz="1200" dirty="0">
                <a:solidFill>
                  <a:schemeClr val="tx1">
                    <a:lumMod val="65000"/>
                    <a:lumOff val="35000"/>
                  </a:schemeClr>
                </a:solidFill>
              </a:rPr>
              <a:t>www.RoadsidePooledFund.org</a:t>
            </a:r>
          </a:p>
        </p:txBody>
      </p:sp>
      <p:pic>
        <p:nvPicPr>
          <p:cNvPr id="15" name="Picture 14" descr="A picture containing text&#10;&#10;Description automatically generated">
            <a:extLst>
              <a:ext uri="{FF2B5EF4-FFF2-40B4-BE49-F238E27FC236}">
                <a16:creationId xmlns:a16="http://schemas.microsoft.com/office/drawing/2014/main" id="{93D47889-B23D-A505-79D3-BE8F79435047}"/>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8915400" y="6207340"/>
            <a:ext cx="3134018" cy="605073"/>
          </a:xfrm>
          <a:prstGeom prst="rect">
            <a:avLst/>
          </a:prstGeom>
        </p:spPr>
      </p:pic>
    </p:spTree>
    <p:extLst>
      <p:ext uri="{BB962C8B-B14F-4D97-AF65-F5344CB8AC3E}">
        <p14:creationId xmlns:p14="http://schemas.microsoft.com/office/powerpoint/2010/main" val="30531497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ctr" defTabSz="914400" rtl="0" eaLnBrk="1" latinLnBrk="0" hangingPunct="1">
        <a:spcBef>
          <a:spcPct val="0"/>
        </a:spcBef>
        <a:buNone/>
        <a:defRPr sz="4400" b="1"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accen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accen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93698" y="2130426"/>
            <a:ext cx="9404604" cy="1470025"/>
          </a:xfrm>
        </p:spPr>
        <p:txBody>
          <a:bodyPr>
            <a:normAutofit fontScale="90000"/>
          </a:bodyPr>
          <a:lstStyle/>
          <a:p>
            <a:r>
              <a:rPr lang="en-US" dirty="0"/>
              <a:t>White Paper on national availability of MASH Approved trailer mounted equipment (Category IV devices)</a:t>
            </a:r>
          </a:p>
        </p:txBody>
      </p:sp>
      <p:sp>
        <p:nvSpPr>
          <p:cNvPr id="3" name="Subtitle 2"/>
          <p:cNvSpPr>
            <a:spLocks noGrp="1"/>
          </p:cNvSpPr>
          <p:nvPr>
            <p:ph type="subTitle" idx="1"/>
          </p:nvPr>
        </p:nvSpPr>
        <p:spPr>
          <a:xfrm>
            <a:off x="1402080" y="4381500"/>
            <a:ext cx="9387840" cy="1752600"/>
          </a:xfrm>
        </p:spPr>
        <p:txBody>
          <a:bodyPr>
            <a:normAutofit/>
          </a:bodyPr>
          <a:lstStyle/>
          <a:p>
            <a:r>
              <a:rPr lang="en-US" sz="3200" dirty="0"/>
              <a:t>October 2023, Annual Meeting</a:t>
            </a:r>
          </a:p>
          <a:p>
            <a:r>
              <a:rPr lang="en-US" sz="3200"/>
              <a:t>PS </a:t>
            </a:r>
            <a:r>
              <a:rPr lang="en-US"/>
              <a:t>Developer: </a:t>
            </a:r>
            <a:r>
              <a:rPr lang="en-US" sz="3200"/>
              <a:t>Brian </a:t>
            </a:r>
            <a:r>
              <a:rPr lang="en-US" sz="3200" dirty="0"/>
              <a:t>Crossley, Pennsylvania DOT</a:t>
            </a:r>
          </a:p>
        </p:txBody>
      </p:sp>
    </p:spTree>
    <p:extLst>
      <p:ext uri="{BB962C8B-B14F-4D97-AF65-F5344CB8AC3E}">
        <p14:creationId xmlns:p14="http://schemas.microsoft.com/office/powerpoint/2010/main" val="380886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01425-F9E2-1641-E4F5-DC2D311A1EA0}"/>
              </a:ext>
            </a:extLst>
          </p:cNvPr>
          <p:cNvSpPr>
            <a:spLocks noGrp="1"/>
          </p:cNvSpPr>
          <p:nvPr>
            <p:ph type="title"/>
          </p:nvPr>
        </p:nvSpPr>
        <p:spPr/>
        <p:txBody>
          <a:bodyPr>
            <a:noAutofit/>
          </a:bodyPr>
          <a:lstStyle/>
          <a:p>
            <a:r>
              <a:rPr lang="en-US" sz="3600" dirty="0"/>
              <a:t>White Paper on national availability of MASH Approved trailer mounted equipment (Category IV devices)</a:t>
            </a:r>
          </a:p>
        </p:txBody>
      </p:sp>
      <p:sp>
        <p:nvSpPr>
          <p:cNvPr id="3" name="Content Placeholder 2">
            <a:extLst>
              <a:ext uri="{FF2B5EF4-FFF2-40B4-BE49-F238E27FC236}">
                <a16:creationId xmlns:a16="http://schemas.microsoft.com/office/drawing/2014/main" id="{CA59E870-FB63-A5A5-5543-AA5CB99CCC6F}"/>
              </a:ext>
            </a:extLst>
          </p:cNvPr>
          <p:cNvSpPr>
            <a:spLocks noGrp="1"/>
          </p:cNvSpPr>
          <p:nvPr>
            <p:ph idx="1"/>
          </p:nvPr>
        </p:nvSpPr>
        <p:spPr>
          <a:xfrm>
            <a:off x="609600" y="1447800"/>
            <a:ext cx="6781800" cy="4800600"/>
          </a:xfrm>
        </p:spPr>
        <p:txBody>
          <a:bodyPr>
            <a:normAutofit fontScale="77500" lnSpcReduction="20000"/>
          </a:bodyPr>
          <a:lstStyle/>
          <a:p>
            <a:r>
              <a:rPr lang="en-US" dirty="0"/>
              <a:t>Background</a:t>
            </a:r>
          </a:p>
          <a:p>
            <a:pPr lvl="1"/>
            <a:r>
              <a:rPr lang="en-US" dirty="0"/>
              <a:t>Having a suitable inventory of MASH approved trailer mounted equipment (Work-Zone Category IV) with accessories has been challenging for State DOTs.</a:t>
            </a:r>
          </a:p>
          <a:p>
            <a:pPr lvl="1"/>
            <a:r>
              <a:rPr lang="en-US" dirty="0"/>
              <a:t>Limited amount of current available MASH approved devices. </a:t>
            </a:r>
          </a:p>
          <a:p>
            <a:pPr lvl="2"/>
            <a:r>
              <a:rPr lang="en-US" dirty="0"/>
              <a:t>State DOTs are forced to continue to allow the use of old and new non-MASH approved devices to effectively meet the TTC needs of day-to-day operations.</a:t>
            </a:r>
          </a:p>
          <a:p>
            <a:pPr lvl="2"/>
            <a:r>
              <a:rPr lang="en-US" dirty="0"/>
              <a:t>While state DOTs will revisit sunset dates as time moves on, the availability of crashworthy Category 4 devices is of great concern to the state DOTs.</a:t>
            </a:r>
          </a:p>
          <a:p>
            <a:pPr lvl="1"/>
            <a:r>
              <a:rPr lang="en-US" dirty="0"/>
              <a:t>Many different configurations for the trailer mounted equipment with no knowledge of crashworthiness.</a:t>
            </a:r>
          </a:p>
        </p:txBody>
      </p:sp>
      <p:pic>
        <p:nvPicPr>
          <p:cNvPr id="4" name="Picture 3">
            <a:extLst>
              <a:ext uri="{FF2B5EF4-FFF2-40B4-BE49-F238E27FC236}">
                <a16:creationId xmlns:a16="http://schemas.microsoft.com/office/drawing/2014/main" id="{8368833F-F9B9-1641-DFF0-FCCBCD328E0A}"/>
              </a:ext>
            </a:extLst>
          </p:cNvPr>
          <p:cNvPicPr>
            <a:picLocks noChangeAspect="1"/>
          </p:cNvPicPr>
          <p:nvPr/>
        </p:nvPicPr>
        <p:blipFill>
          <a:blip r:embed="rId2"/>
          <a:stretch>
            <a:fillRect/>
          </a:stretch>
        </p:blipFill>
        <p:spPr>
          <a:xfrm>
            <a:off x="7467600" y="3180889"/>
            <a:ext cx="3480061" cy="3067511"/>
          </a:xfrm>
          <a:prstGeom prst="rect">
            <a:avLst/>
          </a:prstGeom>
        </p:spPr>
      </p:pic>
      <p:pic>
        <p:nvPicPr>
          <p:cNvPr id="5" name="Picture 2" descr="Wanco Solar Powered Arrow Board Trailer">
            <a:extLst>
              <a:ext uri="{FF2B5EF4-FFF2-40B4-BE49-F238E27FC236}">
                <a16:creationId xmlns:a16="http://schemas.microsoft.com/office/drawing/2014/main" id="{5B2709D7-4F92-0D29-8580-CFBE6A667CF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91600" y="1295400"/>
            <a:ext cx="3048000"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6217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01425-F9E2-1641-E4F5-DC2D311A1EA0}"/>
              </a:ext>
            </a:extLst>
          </p:cNvPr>
          <p:cNvSpPr>
            <a:spLocks noGrp="1"/>
          </p:cNvSpPr>
          <p:nvPr>
            <p:ph type="title"/>
          </p:nvPr>
        </p:nvSpPr>
        <p:spPr/>
        <p:txBody>
          <a:bodyPr>
            <a:noAutofit/>
          </a:bodyPr>
          <a:lstStyle/>
          <a:p>
            <a:r>
              <a:rPr lang="en-US" sz="3600" dirty="0"/>
              <a:t>White Paper on national availability of MASH Approved trailer mounted equipment (Category IV devices)</a:t>
            </a:r>
          </a:p>
        </p:txBody>
      </p:sp>
      <p:sp>
        <p:nvSpPr>
          <p:cNvPr id="3" name="Content Placeholder 2">
            <a:extLst>
              <a:ext uri="{FF2B5EF4-FFF2-40B4-BE49-F238E27FC236}">
                <a16:creationId xmlns:a16="http://schemas.microsoft.com/office/drawing/2014/main" id="{CA59E870-FB63-A5A5-5543-AA5CB99CCC6F}"/>
              </a:ext>
            </a:extLst>
          </p:cNvPr>
          <p:cNvSpPr>
            <a:spLocks noGrp="1"/>
          </p:cNvSpPr>
          <p:nvPr>
            <p:ph idx="1"/>
          </p:nvPr>
        </p:nvSpPr>
        <p:spPr/>
        <p:txBody>
          <a:bodyPr>
            <a:normAutofit fontScale="85000" lnSpcReduction="20000"/>
          </a:bodyPr>
          <a:lstStyle/>
          <a:p>
            <a:r>
              <a:rPr lang="en-US" dirty="0"/>
              <a:t>Synopsis</a:t>
            </a:r>
          </a:p>
          <a:p>
            <a:pPr lvl="1"/>
            <a:r>
              <a:rPr lang="en-US" dirty="0"/>
              <a:t>For planning and resource purposes, a survey should be conducted nationally to see how many manufactured devices (Portable Message Boards, Arrow Boards, Portable signals, etc.) have been successfully tested to MASH standards. </a:t>
            </a:r>
          </a:p>
          <a:p>
            <a:pPr lvl="1"/>
            <a:endParaRPr lang="en-US" dirty="0"/>
          </a:p>
          <a:p>
            <a:r>
              <a:rPr lang="en-US" dirty="0"/>
              <a:t>Objectives</a:t>
            </a:r>
          </a:p>
          <a:p>
            <a:pPr lvl="1"/>
            <a:r>
              <a:rPr lang="en-US" dirty="0"/>
              <a:t>Review if a suitable inventory of MASH approved trailer mounted equipment (Work-Zone Category IV) with accessories are available. </a:t>
            </a:r>
          </a:p>
          <a:p>
            <a:pPr lvl="1"/>
            <a:r>
              <a:rPr lang="en-US" dirty="0"/>
              <a:t>Perform a national survey to see how many manufactured devices (Portable Message Boards, Arrow Boards, Portable signals, etc.) have been successfully tested to MASH standards. </a:t>
            </a:r>
          </a:p>
          <a:p>
            <a:pPr lvl="1"/>
            <a:r>
              <a:rPr lang="en-US" dirty="0"/>
              <a:t>Provide a final report for State DOT’s to understand gaps in available equipment, allow time to react and revise policy, and encourage business partners to pursue appropriate MASH testing to support business needs.</a:t>
            </a:r>
          </a:p>
        </p:txBody>
      </p:sp>
    </p:spTree>
    <p:extLst>
      <p:ext uri="{BB962C8B-B14F-4D97-AF65-F5344CB8AC3E}">
        <p14:creationId xmlns:p14="http://schemas.microsoft.com/office/powerpoint/2010/main" val="2894245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01425-F9E2-1641-E4F5-DC2D311A1EA0}"/>
              </a:ext>
            </a:extLst>
          </p:cNvPr>
          <p:cNvSpPr>
            <a:spLocks noGrp="1"/>
          </p:cNvSpPr>
          <p:nvPr>
            <p:ph type="title"/>
          </p:nvPr>
        </p:nvSpPr>
        <p:spPr/>
        <p:txBody>
          <a:bodyPr>
            <a:noAutofit/>
          </a:bodyPr>
          <a:lstStyle/>
          <a:p>
            <a:r>
              <a:rPr lang="en-US" sz="3600" dirty="0"/>
              <a:t>White Paper on national availability of MASH Approved trailer mounted equipment (Category IV devices)</a:t>
            </a:r>
          </a:p>
        </p:txBody>
      </p:sp>
      <p:sp>
        <p:nvSpPr>
          <p:cNvPr id="3" name="Content Placeholder 2">
            <a:extLst>
              <a:ext uri="{FF2B5EF4-FFF2-40B4-BE49-F238E27FC236}">
                <a16:creationId xmlns:a16="http://schemas.microsoft.com/office/drawing/2014/main" id="{CA59E870-FB63-A5A5-5543-AA5CB99CCC6F}"/>
              </a:ext>
            </a:extLst>
          </p:cNvPr>
          <p:cNvSpPr>
            <a:spLocks noGrp="1"/>
          </p:cNvSpPr>
          <p:nvPr>
            <p:ph idx="1"/>
          </p:nvPr>
        </p:nvSpPr>
        <p:spPr/>
        <p:txBody>
          <a:bodyPr>
            <a:normAutofit fontScale="85000" lnSpcReduction="20000"/>
          </a:bodyPr>
          <a:lstStyle/>
          <a:p>
            <a:r>
              <a:rPr lang="en-US" dirty="0"/>
              <a:t>Task plan</a:t>
            </a:r>
          </a:p>
          <a:p>
            <a:pPr lvl="1"/>
            <a:r>
              <a:rPr lang="en-US" dirty="0"/>
              <a:t>Task 1: Literature review</a:t>
            </a:r>
          </a:p>
          <a:p>
            <a:pPr lvl="2"/>
            <a:r>
              <a:rPr lang="en-US" dirty="0"/>
              <a:t>Review previously conducted research (FHWA letters)</a:t>
            </a:r>
          </a:p>
          <a:p>
            <a:pPr lvl="2"/>
            <a:r>
              <a:rPr lang="en-US" dirty="0"/>
              <a:t>Review NCHRP 350 compliant devices</a:t>
            </a:r>
          </a:p>
          <a:p>
            <a:pPr lvl="1"/>
            <a:r>
              <a:rPr lang="en-US" dirty="0"/>
              <a:t>Task 2: Data Collection</a:t>
            </a:r>
          </a:p>
          <a:p>
            <a:pPr lvl="2"/>
            <a:r>
              <a:rPr lang="en-US" dirty="0"/>
              <a:t>Survey with manufacturer</a:t>
            </a:r>
          </a:p>
          <a:p>
            <a:pPr lvl="3"/>
            <a:r>
              <a:rPr lang="en-US" dirty="0"/>
              <a:t>Current design parameters (samples)</a:t>
            </a:r>
          </a:p>
          <a:p>
            <a:pPr lvl="3"/>
            <a:r>
              <a:rPr lang="en-US" dirty="0"/>
              <a:t>MASH tested product or similar devices</a:t>
            </a:r>
          </a:p>
          <a:p>
            <a:pPr lvl="2"/>
            <a:r>
              <a:rPr lang="en-US" dirty="0"/>
              <a:t>Survey with DOTs</a:t>
            </a:r>
          </a:p>
          <a:p>
            <a:pPr lvl="3"/>
            <a:r>
              <a:rPr lang="en-US" dirty="0"/>
              <a:t>Usage of devices</a:t>
            </a:r>
          </a:p>
          <a:p>
            <a:pPr lvl="3"/>
            <a:r>
              <a:rPr lang="en-US" dirty="0"/>
              <a:t>Compile any available crash test result</a:t>
            </a:r>
          </a:p>
          <a:p>
            <a:pPr lvl="1"/>
            <a:r>
              <a:rPr lang="en-US" dirty="0"/>
              <a:t>Task 3: Deliverables</a:t>
            </a:r>
          </a:p>
          <a:p>
            <a:pPr lvl="2"/>
            <a:r>
              <a:rPr lang="en-US" dirty="0"/>
              <a:t>Recommend testing condition to evaluate the devices from MASH test matrix</a:t>
            </a:r>
          </a:p>
          <a:p>
            <a:pPr lvl="2"/>
            <a:r>
              <a:rPr lang="en-US" dirty="0"/>
              <a:t>Address recommendations in report </a:t>
            </a:r>
          </a:p>
        </p:txBody>
      </p:sp>
    </p:spTree>
    <p:extLst>
      <p:ext uri="{BB962C8B-B14F-4D97-AF65-F5344CB8AC3E}">
        <p14:creationId xmlns:p14="http://schemas.microsoft.com/office/powerpoint/2010/main" val="2916124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01425-F9E2-1641-E4F5-DC2D311A1EA0}"/>
              </a:ext>
            </a:extLst>
          </p:cNvPr>
          <p:cNvSpPr>
            <a:spLocks noGrp="1"/>
          </p:cNvSpPr>
          <p:nvPr>
            <p:ph type="title"/>
          </p:nvPr>
        </p:nvSpPr>
        <p:spPr/>
        <p:txBody>
          <a:bodyPr>
            <a:noAutofit/>
          </a:bodyPr>
          <a:lstStyle/>
          <a:p>
            <a:r>
              <a:rPr lang="en-US" sz="3600" dirty="0"/>
              <a:t>White Paper on national availability of MASH Approved trailer mounted equipment (Category IV devices)</a:t>
            </a:r>
          </a:p>
        </p:txBody>
      </p:sp>
      <p:sp>
        <p:nvSpPr>
          <p:cNvPr id="3" name="Content Placeholder 2">
            <a:extLst>
              <a:ext uri="{FF2B5EF4-FFF2-40B4-BE49-F238E27FC236}">
                <a16:creationId xmlns:a16="http://schemas.microsoft.com/office/drawing/2014/main" id="{CA59E870-FB63-A5A5-5543-AA5CB99CCC6F}"/>
              </a:ext>
            </a:extLst>
          </p:cNvPr>
          <p:cNvSpPr>
            <a:spLocks noGrp="1"/>
          </p:cNvSpPr>
          <p:nvPr>
            <p:ph idx="1"/>
          </p:nvPr>
        </p:nvSpPr>
        <p:spPr/>
        <p:txBody>
          <a:bodyPr>
            <a:normAutofit fontScale="70000" lnSpcReduction="20000"/>
          </a:bodyPr>
          <a:lstStyle/>
          <a:p>
            <a:r>
              <a:rPr lang="en-US" dirty="0"/>
              <a:t>Benefits</a:t>
            </a:r>
          </a:p>
          <a:p>
            <a:pPr lvl="1"/>
            <a:r>
              <a:rPr lang="en-US" dirty="0"/>
              <a:t>This approach will assist states with understanding gaps in available equipment, allow time to react and revise policy, and encourage business partners to pursue appropriate MASH testing to support business needs. </a:t>
            </a:r>
          </a:p>
          <a:p>
            <a:pPr lvl="1"/>
            <a:r>
              <a:rPr lang="en-US" dirty="0"/>
              <a:t>It may be beneficial if the pooled fund group could come up with some initial scoping or a study to provide a report on the current inventory of MASH Approved of trailer mounted equipment (aka Category 4 devices). </a:t>
            </a:r>
          </a:p>
          <a:p>
            <a:pPr lvl="1"/>
            <a:r>
              <a:rPr lang="en-US" dirty="0"/>
              <a:t>Allow for state DOTs to continue a consistent work zone environment for road users as there will be familiarity to the road user with existing and new trailer mounted work zone devices. </a:t>
            </a:r>
          </a:p>
          <a:p>
            <a:pPr lvl="1"/>
            <a:r>
              <a:rPr lang="en-US" dirty="0"/>
              <a:t>Provide for better availability of crashworthy trailer-mounted devices thus allowing for greater production by multiple manufacturers.</a:t>
            </a:r>
          </a:p>
          <a:p>
            <a:pPr lvl="1"/>
            <a:endParaRPr lang="en-US" dirty="0"/>
          </a:p>
          <a:p>
            <a:r>
              <a:rPr lang="en-US" dirty="0"/>
              <a:t>Estimated Cost and Duration</a:t>
            </a:r>
          </a:p>
          <a:p>
            <a:pPr lvl="1"/>
            <a:r>
              <a:rPr lang="en-US" dirty="0"/>
              <a:t>9 months</a:t>
            </a:r>
          </a:p>
          <a:p>
            <a:pPr lvl="1"/>
            <a:r>
              <a:rPr lang="en-US" dirty="0"/>
              <a:t>$26,992</a:t>
            </a:r>
          </a:p>
        </p:txBody>
      </p:sp>
    </p:spTree>
    <p:extLst>
      <p:ext uri="{BB962C8B-B14F-4D97-AF65-F5344CB8AC3E}">
        <p14:creationId xmlns:p14="http://schemas.microsoft.com/office/powerpoint/2010/main" val="1103946249"/>
      </p:ext>
    </p:extLst>
  </p:cSld>
  <p:clrMapOvr>
    <a:masterClrMapping/>
  </p:clrMapOvr>
</p:sld>
</file>

<file path=ppt/theme/theme1.xml><?xml version="1.0" encoding="utf-8"?>
<a:theme xmlns:a="http://schemas.openxmlformats.org/drawingml/2006/main" name="Custom Design">
  <a:themeElements>
    <a:clrScheme name="White Maroon">
      <a:dk1>
        <a:sysClr val="windowText" lastClr="000000"/>
      </a:dk1>
      <a:lt1>
        <a:sysClr val="window" lastClr="FFFFFF"/>
      </a:lt1>
      <a:dk2>
        <a:srgbClr val="1F497D"/>
      </a:dk2>
      <a:lt2>
        <a:srgbClr val="EEECE1"/>
      </a:lt2>
      <a:accent1>
        <a:srgbClr val="953734"/>
      </a:accent1>
      <a:accent2>
        <a:srgbClr val="4F6128"/>
      </a:accent2>
      <a:accent3>
        <a:srgbClr val="9BBB59"/>
      </a:accent3>
      <a:accent4>
        <a:srgbClr val="FFC000"/>
      </a:accent4>
      <a:accent5>
        <a:srgbClr val="0F243E"/>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White Maroon">
    <a:dk1>
      <a:sysClr val="windowText" lastClr="000000"/>
    </a:dk1>
    <a:lt1>
      <a:sysClr val="window" lastClr="FFFFFF"/>
    </a:lt1>
    <a:dk2>
      <a:srgbClr val="1F497D"/>
    </a:dk2>
    <a:lt2>
      <a:srgbClr val="EEECE1"/>
    </a:lt2>
    <a:accent1>
      <a:srgbClr val="953734"/>
    </a:accent1>
    <a:accent2>
      <a:srgbClr val="4F6128"/>
    </a:accent2>
    <a:accent3>
      <a:srgbClr val="9BBB59"/>
    </a:accent3>
    <a:accent4>
      <a:srgbClr val="FFC000"/>
    </a:accent4>
    <a:accent5>
      <a:srgbClr val="0F243E"/>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2b79f66-886f-4856-a20c-94d9de16df12">
      <Terms xmlns="http://schemas.microsoft.com/office/infopath/2007/PartnerControls"/>
    </lcf76f155ced4ddcb4097134ff3c332f>
    <TaxCatchAll xmlns="28c3948a-d4c9-4440-ae21-2e310058d57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49C7F044B0C2D4E84BB48C5724F171D" ma:contentTypeVersion="15" ma:contentTypeDescription="Create a new document." ma:contentTypeScope="" ma:versionID="6964f288264b244552ddcaeb32f928f4">
  <xsd:schema xmlns:xsd="http://www.w3.org/2001/XMLSchema" xmlns:xs="http://www.w3.org/2001/XMLSchema" xmlns:p="http://schemas.microsoft.com/office/2006/metadata/properties" xmlns:ns2="28c3948a-d4c9-4440-ae21-2e310058d576" xmlns:ns3="32b79f66-886f-4856-a20c-94d9de16df12" targetNamespace="http://schemas.microsoft.com/office/2006/metadata/properties" ma:root="true" ma:fieldsID="d4983e2ae3cddc2b299dcca0e0b7cc38" ns2:_="" ns3:_="">
    <xsd:import namespace="28c3948a-d4c9-4440-ae21-2e310058d576"/>
    <xsd:import namespace="32b79f66-886f-4856-a20c-94d9de16df1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LengthInSeconds" minOccurs="0"/>
                <xsd:element ref="ns3:MediaServiceDateTaken" minOccurs="0"/>
                <xsd:element ref="ns3:lcf76f155ced4ddcb4097134ff3c332f" minOccurs="0"/>
                <xsd:element ref="ns2:TaxCatchAll" minOccurs="0"/>
                <xsd:element ref="ns3:MediaServiceGenerationTime" minOccurs="0"/>
                <xsd:element ref="ns3:MediaServiceEventHashCode" minOccurs="0"/>
                <xsd:element ref="ns3:MediaServiceObjectDetectorVersion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c3948a-d4c9-4440-ae21-2e310058d57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7a3fa4c6-782b-4d44-89c4-44008f7a34a3}" ma:internalName="TaxCatchAll" ma:showField="CatchAllData" ma:web="28c3948a-d4c9-4440-ae21-2e310058d57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2b79f66-886f-4856-a20c-94d9de16df1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LengthInSeconds" ma:index="14" nillable="true" ma:displayName="MediaLengthInSeconds" ma:hidden="true" ma:internalName="MediaLengthInSeconds" ma:readOnly="true">
      <xsd:simpleType>
        <xsd:restriction base="dms:Unknown"/>
      </xsd:simpleType>
    </xsd:element>
    <xsd:element name="MediaServiceDateTaken" ma:index="15" nillable="true" ma:displayName="MediaServiceDateTaken" ma:hidden="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79bbf02c-0cc7-4a19-a098-140ed2a185ce" ma:termSetId="09814cd3-568e-fe90-9814-8d621ff8fb84" ma:anchorId="fba54fb3-c3e1-fe81-a776-ca4b69148c4d" ma:open="true" ma:isKeyword="false">
      <xsd:complexType>
        <xsd:sequence>
          <xsd:element ref="pc:Terms" minOccurs="0" maxOccurs="1"/>
        </xsd:sequence>
      </xsd:complex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01C3C88-D389-4F00-9611-BC29CA2BD4D3}">
  <ds:schemaRefs>
    <ds:schemaRef ds:uri="http://purl.org/dc/dcmitype/"/>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http://purl.org/dc/terms/"/>
    <ds:schemaRef ds:uri="http://www.w3.org/XML/1998/namespace"/>
    <ds:schemaRef ds:uri="32b79f66-886f-4856-a20c-94d9de16df12"/>
    <ds:schemaRef ds:uri="28c3948a-d4c9-4440-ae21-2e310058d576"/>
  </ds:schemaRefs>
</ds:datastoreItem>
</file>

<file path=customXml/itemProps2.xml><?xml version="1.0" encoding="utf-8"?>
<ds:datastoreItem xmlns:ds="http://schemas.openxmlformats.org/officeDocument/2006/customXml" ds:itemID="{6A5CFAEC-3635-4530-85A9-51DAFAEBA301}">
  <ds:schemaRefs>
    <ds:schemaRef ds:uri="http://schemas.microsoft.com/sharepoint/v3/contenttype/forms"/>
  </ds:schemaRefs>
</ds:datastoreItem>
</file>

<file path=customXml/itemProps3.xml><?xml version="1.0" encoding="utf-8"?>
<ds:datastoreItem xmlns:ds="http://schemas.openxmlformats.org/officeDocument/2006/customXml" ds:itemID="{223752A4-7402-4F53-8EA5-9DB1FD004A97}"/>
</file>

<file path=docProps/app.xml><?xml version="1.0" encoding="utf-8"?>
<Properties xmlns="http://schemas.openxmlformats.org/officeDocument/2006/extended-properties" xmlns:vt="http://schemas.openxmlformats.org/officeDocument/2006/docPropsVTypes">
  <TotalTime>15025</TotalTime>
  <Words>530</Words>
  <Application>Microsoft Office PowerPoint</Application>
  <PresentationFormat>Widescreen</PresentationFormat>
  <Paragraphs>44</Paragraphs>
  <Slides>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Custom Design</vt:lpstr>
      <vt:lpstr>White Paper on national availability of MASH Approved trailer mounted equipment (Category IV devices)</vt:lpstr>
      <vt:lpstr>White Paper on national availability of MASH Approved trailer mounted equipment (Category IV devices)</vt:lpstr>
      <vt:lpstr>White Paper on national availability of MASH Approved trailer mounted equipment (Category IV devices)</vt:lpstr>
      <vt:lpstr>White Paper on national availability of MASH Approved trailer mounted equipment (Category IV devices)</vt:lpstr>
      <vt:lpstr>White Paper on national availability of MASH Approved trailer mounted equipment (Category IV devices)</vt:lpstr>
    </vt:vector>
  </TitlesOfParts>
  <Company>tti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Materials and Pavements</dc:title>
  <dc:creator>s-yates</dc:creator>
  <cp:lastModifiedBy>Park, Sun Hee</cp:lastModifiedBy>
  <cp:revision>281</cp:revision>
  <dcterms:created xsi:type="dcterms:W3CDTF">2011-11-15T15:55:39Z</dcterms:created>
  <dcterms:modified xsi:type="dcterms:W3CDTF">2023-10-03T13:57:14Z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0x010100C49C7F044B0C2D4E84BB48C5724F171D</vt:lpwstr>
  </property>
</Properties>
</file>