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8" r:id="rId24"/>
    <p:sldId id="339" r:id="rId25"/>
    <p:sldId id="340" r:id="rId26"/>
    <p:sldId id="341" r:id="rId27"/>
    <p:sldId id="332" r:id="rId28"/>
    <p:sldId id="343" r:id="rId29"/>
    <p:sldId id="344" r:id="rId30"/>
    <p:sldId id="348" r:id="rId31"/>
    <p:sldId id="345" r:id="rId32"/>
    <p:sldId id="342" r:id="rId33"/>
    <p:sldId id="333" r:id="rId34"/>
    <p:sldId id="334" r:id="rId35"/>
    <p:sldId id="335" r:id="rId36"/>
    <p:sldId id="336" r:id="rId37"/>
    <p:sldId id="331" r:id="rId38"/>
    <p:sldId id="33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800000"/>
    <a:srgbClr val="0808C2"/>
    <a:srgbClr val="4C0000"/>
    <a:srgbClr val="2E0000"/>
    <a:srgbClr val="4B77B6"/>
    <a:srgbClr val="8FA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2A2E62-7300-4A32-A89D-DF6D0EA59D7E}" v="2" dt="2023-04-04T16:04:43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86" autoAdjust="0"/>
  </p:normalViewPr>
  <p:slideViewPr>
    <p:cSldViewPr>
      <p:cViewPr varScale="1">
        <p:scale>
          <a:sx n="90" d="100"/>
          <a:sy n="90" d="100"/>
        </p:scale>
        <p:origin x="13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002C2-6942-4189-87BE-49B0795180C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D614-7CD3-41B7-844C-80B5F1C38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3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2D9D41-60AC-AB52-D846-7AF4724727CC}"/>
              </a:ext>
            </a:extLst>
          </p:cNvPr>
          <p:cNvSpPr/>
          <p:nvPr userDrawn="1"/>
        </p:nvSpPr>
        <p:spPr>
          <a:xfrm>
            <a:off x="0" y="1219200"/>
            <a:ext cx="12192000" cy="3124200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815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F962FC-222B-5CD4-8BB7-F61EAE86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336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621E8E-14A0-DC1E-745F-EA97E32DA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5" y="78964"/>
            <a:ext cx="2902646" cy="83543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B5422C6-2EE8-73B4-8D45-0BEABC6AD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3715703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A2888F-E3CE-592F-203A-D7CC5F6DA2BC}"/>
              </a:ext>
            </a:extLst>
          </p:cNvPr>
          <p:cNvSpPr txBox="1"/>
          <p:nvPr userDrawn="1"/>
        </p:nvSpPr>
        <p:spPr>
          <a:xfrm>
            <a:off x="3541221" y="6477000"/>
            <a:ext cx="5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www.RoadsidePooledFund.org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E9A12-42C9-A090-E01D-E57712F6CBBB}"/>
              </a:ext>
            </a:extLst>
          </p:cNvPr>
          <p:cNvSpPr txBox="1"/>
          <p:nvPr userDrawn="1"/>
        </p:nvSpPr>
        <p:spPr>
          <a:xfrm>
            <a:off x="3541221" y="6172200"/>
            <a:ext cx="50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00000"/>
                </a:solidFill>
              </a:rPr>
              <a:t>Roadside Safety Research Pooled Fund</a:t>
            </a:r>
          </a:p>
        </p:txBody>
      </p:sp>
    </p:spTree>
    <p:extLst>
      <p:ext uri="{BB962C8B-B14F-4D97-AF65-F5344CB8AC3E}">
        <p14:creationId xmlns:p14="http://schemas.microsoft.com/office/powerpoint/2010/main" val="177053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8006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31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54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1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70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22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31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49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2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88C62A-20F9-AD8A-2175-66871B4C19F9}"/>
              </a:ext>
            </a:extLst>
          </p:cNvPr>
          <p:cNvSpPr/>
          <p:nvPr userDrawn="1"/>
        </p:nvSpPr>
        <p:spPr>
          <a:xfrm>
            <a:off x="0" y="-1"/>
            <a:ext cx="12192000" cy="1400183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rtlCol="0" anchor="ctr"/>
          <a:lstStyle/>
          <a:p>
            <a:pPr algn="r">
              <a:tabLst/>
            </a:pPr>
            <a:endParaRPr lang="en-US" sz="2000" dirty="0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804BAD-7D49-4536-AF08-5DA7294CF02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2" y="6198613"/>
            <a:ext cx="2234283" cy="6225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821" y="1475428"/>
            <a:ext cx="10972800" cy="466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D8122-682C-49AF-8419-8A203D7AADFE}"/>
              </a:ext>
            </a:extLst>
          </p:cNvPr>
          <p:cNvSpPr txBox="1"/>
          <p:nvPr userDrawn="1"/>
        </p:nvSpPr>
        <p:spPr>
          <a:xfrm>
            <a:off x="11008821" y="3218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89CCA7-11F3-4603-8F4B-1EDA747F465D}" type="slidenum">
              <a:rPr lang="en-US" sz="1800" smtClean="0">
                <a:solidFill>
                  <a:schemeClr val="bg1"/>
                </a:solidFill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7D932-F633-521B-8BD2-2687AE5E362F}"/>
              </a:ext>
            </a:extLst>
          </p:cNvPr>
          <p:cNvSpPr txBox="1"/>
          <p:nvPr userDrawn="1"/>
        </p:nvSpPr>
        <p:spPr>
          <a:xfrm>
            <a:off x="3541221" y="6553200"/>
            <a:ext cx="5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www.RoadsidePooledFund.org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93D47889-B23D-A505-79D3-BE8F7943504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207340"/>
            <a:ext cx="3134018" cy="6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.u.jollo@odot.Oregon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2024-02-BD </a:t>
            </a:r>
            <a:br>
              <a:rPr lang="en-US" dirty="0"/>
            </a:br>
            <a:r>
              <a:rPr lang="en-US" dirty="0"/>
              <a:t>Evaluation of Triangular Slip Base for Breakaway Luminaire Supports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Scott Jollo, P.E.</a:t>
            </a:r>
          </a:p>
          <a:p>
            <a:r>
              <a:rPr lang="en-US" dirty="0"/>
              <a:t>Oregon DOT</a:t>
            </a:r>
          </a:p>
          <a:p>
            <a:r>
              <a:rPr lang="en-US" dirty="0"/>
              <a:t>scott.u.jollo@odot.oregon.gov</a:t>
            </a:r>
          </a:p>
        </p:txBody>
      </p:sp>
    </p:spTree>
    <p:extLst>
      <p:ext uri="{BB962C8B-B14F-4D97-AF65-F5344CB8AC3E}">
        <p14:creationId xmlns:p14="http://schemas.microsoft.com/office/powerpoint/2010/main" val="38088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E10A8A19-35E7-744E-8EBF-1669B6A81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92" y="288634"/>
            <a:ext cx="7965016" cy="5973762"/>
          </a:xfrm>
        </p:spPr>
      </p:pic>
    </p:spTree>
    <p:extLst>
      <p:ext uri="{BB962C8B-B14F-4D97-AF65-F5344CB8AC3E}">
        <p14:creationId xmlns:p14="http://schemas.microsoft.com/office/powerpoint/2010/main" val="271167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A picture containing grass, outdoor, tool, farm machine&#10;&#10;Description automatically generated">
            <a:extLst>
              <a:ext uri="{FF2B5EF4-FFF2-40B4-BE49-F238E27FC236}">
                <a16:creationId xmlns:a16="http://schemas.microsoft.com/office/drawing/2014/main" id="{9960132D-47F0-516C-4838-669FF189C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83" y="274638"/>
            <a:ext cx="8664817" cy="5973762"/>
          </a:xfrm>
        </p:spPr>
      </p:pic>
    </p:spTree>
    <p:extLst>
      <p:ext uri="{BB962C8B-B14F-4D97-AF65-F5344CB8AC3E}">
        <p14:creationId xmlns:p14="http://schemas.microsoft.com/office/powerpoint/2010/main" val="1606536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 descr="A group of cones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318B156A-5A16-FCE4-5C0E-60C275510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49" y="274638"/>
            <a:ext cx="7730751" cy="5973762"/>
          </a:xfrm>
        </p:spPr>
      </p:pic>
    </p:spTree>
    <p:extLst>
      <p:ext uri="{BB962C8B-B14F-4D97-AF65-F5344CB8AC3E}">
        <p14:creationId xmlns:p14="http://schemas.microsoft.com/office/powerpoint/2010/main" val="198506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A picture containing ground, orange, wood&#10;&#10;Description automatically generated">
            <a:extLst>
              <a:ext uri="{FF2B5EF4-FFF2-40B4-BE49-F238E27FC236}">
                <a16:creationId xmlns:a16="http://schemas.microsoft.com/office/drawing/2014/main" id="{C2511787-5799-8A9B-34D6-1BB689A6B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4638"/>
            <a:ext cx="8351760" cy="5973762"/>
          </a:xfrm>
        </p:spPr>
      </p:pic>
    </p:spTree>
    <p:extLst>
      <p:ext uri="{BB962C8B-B14F-4D97-AF65-F5344CB8AC3E}">
        <p14:creationId xmlns:p14="http://schemas.microsoft.com/office/powerpoint/2010/main" val="3475625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A picture containing text, red, way&#10;&#10;Description automatically generated">
            <a:extLst>
              <a:ext uri="{FF2B5EF4-FFF2-40B4-BE49-F238E27FC236}">
                <a16:creationId xmlns:a16="http://schemas.microsoft.com/office/drawing/2014/main" id="{AB622DB4-20A3-559C-9209-C2C2C5670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4638"/>
            <a:ext cx="7730751" cy="5973762"/>
          </a:xfrm>
        </p:spPr>
      </p:pic>
    </p:spTree>
    <p:extLst>
      <p:ext uri="{BB962C8B-B14F-4D97-AF65-F5344CB8AC3E}">
        <p14:creationId xmlns:p14="http://schemas.microsoft.com/office/powerpoint/2010/main" val="202775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picture containing outdoor, ground, curb&#10;&#10;Description automatically generated">
            <a:extLst>
              <a:ext uri="{FF2B5EF4-FFF2-40B4-BE49-F238E27FC236}">
                <a16:creationId xmlns:a16="http://schemas.microsoft.com/office/drawing/2014/main" id="{FAA95CDA-4B8F-C303-B9C0-9C635ECE9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4638"/>
            <a:ext cx="8064449" cy="5945187"/>
          </a:xfrm>
        </p:spPr>
      </p:pic>
    </p:spTree>
    <p:extLst>
      <p:ext uri="{BB962C8B-B14F-4D97-AF65-F5344CB8AC3E}">
        <p14:creationId xmlns:p14="http://schemas.microsoft.com/office/powerpoint/2010/main" val="97425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C1C745F-6A71-0C96-05A7-D33BF62FE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4638"/>
            <a:ext cx="7730751" cy="5973762"/>
          </a:xfrm>
        </p:spPr>
      </p:pic>
    </p:spTree>
    <p:extLst>
      <p:ext uri="{BB962C8B-B14F-4D97-AF65-F5344CB8AC3E}">
        <p14:creationId xmlns:p14="http://schemas.microsoft.com/office/powerpoint/2010/main" val="187654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picture containing grass, outdoor, ground&#10;&#10;Description automatically generated">
            <a:extLst>
              <a:ext uri="{FF2B5EF4-FFF2-40B4-BE49-F238E27FC236}">
                <a16:creationId xmlns:a16="http://schemas.microsoft.com/office/drawing/2014/main" id="{FC56AAC5-9940-FD2A-5A9E-712EBD105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638"/>
            <a:ext cx="8490174" cy="5849937"/>
          </a:xfrm>
        </p:spPr>
      </p:pic>
    </p:spTree>
    <p:extLst>
      <p:ext uri="{BB962C8B-B14F-4D97-AF65-F5344CB8AC3E}">
        <p14:creationId xmlns:p14="http://schemas.microsoft.com/office/powerpoint/2010/main" val="1879719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text, tree, grass, outdoor&#10;&#10;Description automatically generated">
            <a:extLst>
              <a:ext uri="{FF2B5EF4-FFF2-40B4-BE49-F238E27FC236}">
                <a16:creationId xmlns:a16="http://schemas.microsoft.com/office/drawing/2014/main" id="{B5C6FC5E-8882-8141-5EB1-201A8337A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49" y="274638"/>
            <a:ext cx="7730751" cy="5973762"/>
          </a:xfrm>
        </p:spPr>
      </p:pic>
    </p:spTree>
    <p:extLst>
      <p:ext uri="{BB962C8B-B14F-4D97-AF65-F5344CB8AC3E}">
        <p14:creationId xmlns:p14="http://schemas.microsoft.com/office/powerpoint/2010/main" val="2256253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picture containing text, ground, outdoor, dirt&#10;&#10;Description automatically generated">
            <a:extLst>
              <a:ext uri="{FF2B5EF4-FFF2-40B4-BE49-F238E27FC236}">
                <a16:creationId xmlns:a16="http://schemas.microsoft.com/office/drawing/2014/main" id="{3F22A675-47A2-A338-9CCD-07BFC62FB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10928338" cy="5566898"/>
          </a:xfrm>
        </p:spPr>
      </p:pic>
    </p:spTree>
    <p:extLst>
      <p:ext uri="{BB962C8B-B14F-4D97-AF65-F5344CB8AC3E}">
        <p14:creationId xmlns:p14="http://schemas.microsoft.com/office/powerpoint/2010/main" val="222972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goal of this research is to evaluate the MASH TL-3 impact performance of luminaire supports with a non-proprietary triangular, three-bolt slip base system. </a:t>
            </a:r>
          </a:p>
          <a:p>
            <a:r>
              <a:rPr lang="en-US" dirty="0"/>
              <a:t>Triangular slip plate Assembly</a:t>
            </a:r>
          </a:p>
        </p:txBody>
      </p:sp>
      <p:pic>
        <p:nvPicPr>
          <p:cNvPr id="4" name="Picture 3" descr="A diagram of a bolt and nut&#10;&#10;Description automatically generated">
            <a:extLst>
              <a:ext uri="{FF2B5EF4-FFF2-40B4-BE49-F238E27FC236}">
                <a16:creationId xmlns:a16="http://schemas.microsoft.com/office/drawing/2014/main" id="{421176DE-4337-33BF-7480-756B94CF5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0"/>
            <a:ext cx="4542453" cy="306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17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road with grass and trees on the side&#10;&#10;Description automatically generated with low confidence">
            <a:extLst>
              <a:ext uri="{FF2B5EF4-FFF2-40B4-BE49-F238E27FC236}">
                <a16:creationId xmlns:a16="http://schemas.microsoft.com/office/drawing/2014/main" id="{2177B7B8-076C-1646-202A-1CC0C8139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77" y="274638"/>
            <a:ext cx="8705723" cy="5973762"/>
          </a:xfrm>
        </p:spPr>
      </p:pic>
    </p:spTree>
    <p:extLst>
      <p:ext uri="{BB962C8B-B14F-4D97-AF65-F5344CB8AC3E}">
        <p14:creationId xmlns:p14="http://schemas.microsoft.com/office/powerpoint/2010/main" val="3256275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picture containing text, grass, outdoor, sign&#10;&#10;Description automatically generated">
            <a:extLst>
              <a:ext uri="{FF2B5EF4-FFF2-40B4-BE49-F238E27FC236}">
                <a16:creationId xmlns:a16="http://schemas.microsoft.com/office/drawing/2014/main" id="{4539D0A1-316F-A779-26F0-1CEBE8CD5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4639"/>
            <a:ext cx="8624758" cy="5883274"/>
          </a:xfrm>
        </p:spPr>
      </p:pic>
    </p:spTree>
    <p:extLst>
      <p:ext uri="{BB962C8B-B14F-4D97-AF65-F5344CB8AC3E}">
        <p14:creationId xmlns:p14="http://schemas.microsoft.com/office/powerpoint/2010/main" val="433966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59018B33-4914-152E-CB27-3ADDDB316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10975189" cy="4953000"/>
          </a:xfrm>
        </p:spPr>
      </p:pic>
    </p:spTree>
    <p:extLst>
      <p:ext uri="{BB962C8B-B14F-4D97-AF65-F5344CB8AC3E}">
        <p14:creationId xmlns:p14="http://schemas.microsoft.com/office/powerpoint/2010/main" val="4041591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Content Placeholder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72B1E81E-1E00-AD76-1776-7A7A0153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11010547" cy="4495800"/>
          </a:xfrm>
        </p:spPr>
      </p:pic>
    </p:spTree>
    <p:extLst>
      <p:ext uri="{BB962C8B-B14F-4D97-AF65-F5344CB8AC3E}">
        <p14:creationId xmlns:p14="http://schemas.microsoft.com/office/powerpoint/2010/main" val="982699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Supply of Luminaire Breakaway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3-bolt breakaway base is non-proprietary</a:t>
            </a:r>
          </a:p>
          <a:p>
            <a:pPr lvl="1"/>
            <a:r>
              <a:rPr lang="en-US" dirty="0"/>
              <a:t>Uses standard galvanized steel plates</a:t>
            </a:r>
          </a:p>
          <a:p>
            <a:pPr lvl="1"/>
            <a:r>
              <a:rPr lang="en-US" dirty="0"/>
              <a:t>Uses standard high strength fasteners and anchor rods</a:t>
            </a:r>
          </a:p>
          <a:p>
            <a:pPr lvl="1"/>
            <a:r>
              <a:rPr lang="en-US" dirty="0"/>
              <a:t>Can be manufactured by many support manufacturers </a:t>
            </a:r>
          </a:p>
          <a:p>
            <a:pPr lvl="1"/>
            <a:r>
              <a:rPr lang="en-US" dirty="0"/>
              <a:t>Design can be maintained under the direction of the DOT</a:t>
            </a:r>
          </a:p>
          <a:p>
            <a:endParaRPr lang="en-US" dirty="0"/>
          </a:p>
        </p:txBody>
      </p:sp>
      <p:pic>
        <p:nvPicPr>
          <p:cNvPr id="4" name="Content Placeholder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DA9AE1DD-99F6-A4DC-625C-8D45E92368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20" y="4198658"/>
            <a:ext cx="4114800" cy="1680145"/>
          </a:xfrm>
          <a:prstGeom prst="rect">
            <a:avLst/>
          </a:prstGeom>
        </p:spPr>
      </p:pic>
      <p:pic>
        <p:nvPicPr>
          <p:cNvPr id="5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919AFBE7-6DEC-DC66-1906-DB12A0ABA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228322"/>
            <a:ext cx="3159967" cy="16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15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Supply of Luminaire Breakaway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Frangible Base </a:t>
            </a:r>
          </a:p>
          <a:p>
            <a:pPr lvl="1"/>
            <a:r>
              <a:rPr lang="en-US" dirty="0"/>
              <a:t>Cast Aluminum box between concrete foundation and pole base</a:t>
            </a:r>
          </a:p>
          <a:p>
            <a:r>
              <a:rPr lang="en-US" dirty="0"/>
              <a:t>Akron manufacturers the frangible base </a:t>
            </a:r>
          </a:p>
          <a:p>
            <a:r>
              <a:rPr lang="en-US" dirty="0"/>
              <a:t>Steel and aluminum pole vendors in this market buy from Akron</a:t>
            </a:r>
          </a:p>
          <a:p>
            <a:r>
              <a:rPr lang="en-US" dirty="0"/>
              <a:t>Primarily used by a large majority of entities east of the Mississippi River</a:t>
            </a:r>
          </a:p>
          <a:p>
            <a:r>
              <a:rPr lang="en-US" dirty="0"/>
              <a:t>Infrastructure Bill spending opportunities</a:t>
            </a:r>
          </a:p>
          <a:p>
            <a:r>
              <a:rPr lang="en-US" dirty="0"/>
              <a:t>Heavy demand from State projects has caused a backlog with lead times in the range of 10-12 months.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29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2" name="Content Placeholder 11" descr="Diagram, engineering drawing&#10;&#10;Description automatically generated">
            <a:extLst>
              <a:ext uri="{FF2B5EF4-FFF2-40B4-BE49-F238E27FC236}">
                <a16:creationId xmlns:a16="http://schemas.microsoft.com/office/drawing/2014/main" id="{FCA1AB0F-A8F5-C7FA-5B17-82CEBC120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649" y="274638"/>
            <a:ext cx="7680551" cy="5973762"/>
          </a:xfrm>
        </p:spPr>
      </p:pic>
    </p:spTree>
    <p:extLst>
      <p:ext uri="{BB962C8B-B14F-4D97-AF65-F5344CB8AC3E}">
        <p14:creationId xmlns:p14="http://schemas.microsoft.com/office/powerpoint/2010/main" val="946107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Supply of Luminaire Breakaway Bases</a:t>
            </a:r>
          </a:p>
        </p:txBody>
      </p:sp>
      <p:pic>
        <p:nvPicPr>
          <p:cNvPr id="6" name="Content Placeholder 5" descr="A picture containing grass, outdoor, post, old&#10;&#10;Description automatically generated">
            <a:extLst>
              <a:ext uri="{FF2B5EF4-FFF2-40B4-BE49-F238E27FC236}">
                <a16:creationId xmlns:a16="http://schemas.microsoft.com/office/drawing/2014/main" id="{B8109BB6-6FD4-63E0-7917-A88AD2E87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84193"/>
            <a:ext cx="3446584" cy="4800600"/>
          </a:xfr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919AFBE7-6DEC-DC66-1906-DB12A0ABA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1484193"/>
            <a:ext cx="2667000" cy="47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64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Supply of Luminaire Breakaway Bases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109BB6-6FD4-63E0-7917-A88AD2E87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7000" y="1484193"/>
            <a:ext cx="3446584" cy="4800600"/>
          </a:xfr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919AFBE7-6DEC-DC66-1906-DB12A0ABA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1534149"/>
            <a:ext cx="2667000" cy="465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77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Work Plan – Task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Task 1: Literature Review and State Survey</a:t>
            </a:r>
          </a:p>
          <a:p>
            <a:pPr lvl="1"/>
            <a:r>
              <a:rPr lang="en-US" dirty="0"/>
              <a:t>Review previous and ongoing research to determine critical luminaire pole configurations that have met MASH requirements with other base types.</a:t>
            </a:r>
          </a:p>
          <a:p>
            <a:pPr lvl="1"/>
            <a:r>
              <a:rPr lang="en-US" dirty="0"/>
              <a:t>A survey will be distributed to the Roadside Safety Pooled Fund members to identify triangular base details used for 3-bolt triangular base luminaire poles.</a:t>
            </a:r>
          </a:p>
        </p:txBody>
      </p:sp>
    </p:spTree>
    <p:extLst>
      <p:ext uri="{BB962C8B-B14F-4D97-AF65-F5344CB8AC3E}">
        <p14:creationId xmlns:p14="http://schemas.microsoft.com/office/powerpoint/2010/main" val="254554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Limited Full-scale experience of luminaire poles with MASH criteria</a:t>
            </a:r>
          </a:p>
          <a:p>
            <a:pPr lvl="1"/>
            <a:r>
              <a:rPr lang="en-US" dirty="0"/>
              <a:t>Ongoing tests of frangible cast aluminum transformer style bases</a:t>
            </a:r>
          </a:p>
          <a:p>
            <a:pPr lvl="1"/>
            <a:r>
              <a:rPr lang="en-US" dirty="0"/>
              <a:t>Roadside Safety Pooled Fund investigating MASH performance of a 4-bolt slip base assembly</a:t>
            </a:r>
          </a:p>
          <a:p>
            <a:r>
              <a:rPr lang="en-US" dirty="0"/>
              <a:t>3-bolt triangular slip base system are used by some states</a:t>
            </a:r>
          </a:p>
          <a:p>
            <a:pPr lvl="1"/>
            <a:r>
              <a:rPr lang="en-US" dirty="0"/>
              <a:t>Research is needed to determine if the 3-bolt triangular base systems comply with MASH criteria</a:t>
            </a:r>
          </a:p>
          <a:p>
            <a:r>
              <a:rPr lang="en-US" dirty="0"/>
              <a:t>Computer models with the 4-bolt slip base may be used with the 3-bolt slip bases. </a:t>
            </a:r>
          </a:p>
        </p:txBody>
      </p:sp>
    </p:spTree>
    <p:extLst>
      <p:ext uri="{BB962C8B-B14F-4D97-AF65-F5344CB8AC3E}">
        <p14:creationId xmlns:p14="http://schemas.microsoft.com/office/powerpoint/2010/main" val="1103946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Work Plan – Task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Task 2: Engineering Analysis</a:t>
            </a:r>
          </a:p>
          <a:p>
            <a:pPr lvl="1"/>
            <a:r>
              <a:rPr lang="en-US" dirty="0"/>
              <a:t>Task 1 data used to determine critical configurations of luminaire poles with 3-bolt triangular bases likely to meet MASH criteria.</a:t>
            </a:r>
          </a:p>
          <a:p>
            <a:pPr lvl="1"/>
            <a:r>
              <a:rPr lang="en-US" dirty="0"/>
              <a:t>Computer simulations may be used to help determine luminaire pole configurations recommended for full scale crash testing. </a:t>
            </a:r>
          </a:p>
        </p:txBody>
      </p:sp>
    </p:spTree>
    <p:extLst>
      <p:ext uri="{BB962C8B-B14F-4D97-AF65-F5344CB8AC3E}">
        <p14:creationId xmlns:p14="http://schemas.microsoft.com/office/powerpoint/2010/main" val="3852985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Work Plan – Task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Task 3: Full-scale Crash Testing</a:t>
            </a:r>
          </a:p>
          <a:p>
            <a:pPr lvl="1"/>
            <a:r>
              <a:rPr lang="en-US" dirty="0"/>
              <a:t>Evaluate a critical configuration of a luminaire pole with 3-bolt triangular slip base according to MASH criteria.</a:t>
            </a:r>
          </a:p>
          <a:p>
            <a:pPr lvl="1"/>
            <a:r>
              <a:rPr lang="en-US" dirty="0"/>
              <a:t>Testing may be limited to only MASH Test 3-60 if the pole configuration has been successfully crash tested with another base type. </a:t>
            </a:r>
          </a:p>
        </p:txBody>
      </p:sp>
    </p:spTree>
    <p:extLst>
      <p:ext uri="{BB962C8B-B14F-4D97-AF65-F5344CB8AC3E}">
        <p14:creationId xmlns:p14="http://schemas.microsoft.com/office/powerpoint/2010/main" val="2477800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Final Report to document research effort</a:t>
            </a:r>
          </a:p>
          <a:p>
            <a:pPr lvl="1"/>
            <a:r>
              <a:rPr lang="en-US" dirty="0"/>
              <a:t>Literature review</a:t>
            </a:r>
          </a:p>
          <a:p>
            <a:pPr lvl="1"/>
            <a:r>
              <a:rPr lang="en-US" dirty="0"/>
              <a:t>Computer simulations </a:t>
            </a:r>
          </a:p>
          <a:p>
            <a:pPr lvl="1"/>
            <a:r>
              <a:rPr lang="en-US" dirty="0"/>
              <a:t>Crash Testing </a:t>
            </a:r>
          </a:p>
          <a:p>
            <a:pPr lvl="1"/>
            <a:r>
              <a:rPr lang="en-US" dirty="0"/>
              <a:t>Recommendations for further research </a:t>
            </a:r>
          </a:p>
          <a:p>
            <a:pPr lvl="2"/>
            <a:r>
              <a:rPr lang="en-US" dirty="0"/>
              <a:t>Based on system failing MASH testing criteria</a:t>
            </a:r>
          </a:p>
        </p:txBody>
      </p:sp>
    </p:spTree>
    <p:extLst>
      <p:ext uri="{BB962C8B-B14F-4D97-AF65-F5344CB8AC3E}">
        <p14:creationId xmlns:p14="http://schemas.microsoft.com/office/powerpoint/2010/main" val="3149026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Urgency and Expected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3-bolt triangular base luminaire supports are used by states and there is a need to assess MASH compliance</a:t>
            </a:r>
          </a:p>
          <a:p>
            <a:r>
              <a:rPr lang="en-US" dirty="0"/>
              <a:t>The research will provide information about the continued use of 3-bolt slip base designs in state standards</a:t>
            </a:r>
          </a:p>
        </p:txBody>
      </p:sp>
    </p:spTree>
    <p:extLst>
      <p:ext uri="{BB962C8B-B14F-4D97-AF65-F5344CB8AC3E}">
        <p14:creationId xmlns:p14="http://schemas.microsoft.com/office/powerpoint/2010/main" val="1615048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and Research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Estimated project cost = $165,000</a:t>
            </a:r>
          </a:p>
          <a:p>
            <a:r>
              <a:rPr lang="en-US" dirty="0"/>
              <a:t>Research Period of 18 months</a:t>
            </a:r>
          </a:p>
        </p:txBody>
      </p:sp>
    </p:spTree>
    <p:extLst>
      <p:ext uri="{BB962C8B-B14F-4D97-AF65-F5344CB8AC3E}">
        <p14:creationId xmlns:p14="http://schemas.microsoft.com/office/powerpoint/2010/main" val="823505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Developer of 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Name: Scott Jollo, Oregon DOT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scott.u.jollo@odot.oregon.gov</a:t>
            </a:r>
            <a:endParaRPr lang="en-US" dirty="0"/>
          </a:p>
          <a:p>
            <a:r>
              <a:rPr lang="en-US" dirty="0"/>
              <a:t>Phone: 503.510.2204</a:t>
            </a:r>
          </a:p>
        </p:txBody>
      </p:sp>
    </p:spTree>
    <p:extLst>
      <p:ext uri="{BB962C8B-B14F-4D97-AF65-F5344CB8AC3E}">
        <p14:creationId xmlns:p14="http://schemas.microsoft.com/office/powerpoint/2010/main" val="113210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02D9B1B3-C76F-40A4-650B-7D5949566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3" y="381000"/>
            <a:ext cx="11029157" cy="5791200"/>
          </a:xfrm>
        </p:spPr>
      </p:pic>
    </p:spTree>
    <p:extLst>
      <p:ext uri="{BB962C8B-B14F-4D97-AF65-F5344CB8AC3E}">
        <p14:creationId xmlns:p14="http://schemas.microsoft.com/office/powerpoint/2010/main" val="19563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D9B1B3-C76F-40A4-650B-7D5949566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81000"/>
            <a:ext cx="10972800" cy="5761608"/>
          </a:xfrm>
        </p:spPr>
      </p:pic>
    </p:spTree>
    <p:extLst>
      <p:ext uri="{BB962C8B-B14F-4D97-AF65-F5344CB8AC3E}">
        <p14:creationId xmlns:p14="http://schemas.microsoft.com/office/powerpoint/2010/main" val="37923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A8D10917-FE53-B66B-ABDC-4146341A8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74638"/>
            <a:ext cx="7120078" cy="5968999"/>
          </a:xfrm>
        </p:spPr>
      </p:pic>
    </p:spTree>
    <p:extLst>
      <p:ext uri="{BB962C8B-B14F-4D97-AF65-F5344CB8AC3E}">
        <p14:creationId xmlns:p14="http://schemas.microsoft.com/office/powerpoint/2010/main" val="176736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FFE452DF-E195-38AF-7AB0-D30E042E9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09" y="265384"/>
            <a:ext cx="7889591" cy="5983016"/>
          </a:xfrm>
        </p:spPr>
      </p:pic>
    </p:spTree>
    <p:extLst>
      <p:ext uri="{BB962C8B-B14F-4D97-AF65-F5344CB8AC3E}">
        <p14:creationId xmlns:p14="http://schemas.microsoft.com/office/powerpoint/2010/main" val="288616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BFC26A8D-6E92-8D3D-6D1B-7B9A96DDD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1952625"/>
            <a:ext cx="7258050" cy="3790950"/>
          </a:xfrm>
        </p:spPr>
      </p:pic>
    </p:spTree>
    <p:extLst>
      <p:ext uri="{BB962C8B-B14F-4D97-AF65-F5344CB8AC3E}">
        <p14:creationId xmlns:p14="http://schemas.microsoft.com/office/powerpoint/2010/main" val="74570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39C-1CD4-8768-737F-5C094E2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text, table, screenshot, window&#10;&#10;Description automatically generated">
            <a:extLst>
              <a:ext uri="{FF2B5EF4-FFF2-40B4-BE49-F238E27FC236}">
                <a16:creationId xmlns:a16="http://schemas.microsoft.com/office/drawing/2014/main" id="{7A5D1F30-3184-3CC1-BDB2-E6BE0F1D8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8642"/>
            <a:ext cx="11125200" cy="1532309"/>
          </a:xfrm>
        </p:spPr>
      </p:pic>
    </p:spTree>
    <p:extLst>
      <p:ext uri="{BB962C8B-B14F-4D97-AF65-F5344CB8AC3E}">
        <p14:creationId xmlns:p14="http://schemas.microsoft.com/office/powerpoint/2010/main" val="15360889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White Maro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3734"/>
      </a:accent1>
      <a:accent2>
        <a:srgbClr val="4F6128"/>
      </a:accent2>
      <a:accent3>
        <a:srgbClr val="9BBB59"/>
      </a:accent3>
      <a:accent4>
        <a:srgbClr val="FFC000"/>
      </a:accent4>
      <a:accent5>
        <a:srgbClr val="0F243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Maroon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53734"/>
    </a:accent1>
    <a:accent2>
      <a:srgbClr val="4F6128"/>
    </a:accent2>
    <a:accent3>
      <a:srgbClr val="9BBB59"/>
    </a:accent3>
    <a:accent4>
      <a:srgbClr val="FFC000"/>
    </a:accent4>
    <a:accent5>
      <a:srgbClr val="0F243E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9C7F044B0C2D4E84BB48C5724F171D" ma:contentTypeVersion="15" ma:contentTypeDescription="Create a new document." ma:contentTypeScope="" ma:versionID="6964f288264b244552ddcaeb32f928f4">
  <xsd:schema xmlns:xsd="http://www.w3.org/2001/XMLSchema" xmlns:xs="http://www.w3.org/2001/XMLSchema" xmlns:p="http://schemas.microsoft.com/office/2006/metadata/properties" xmlns:ns2="28c3948a-d4c9-4440-ae21-2e310058d576" xmlns:ns3="32b79f66-886f-4856-a20c-94d9de16df12" targetNamespace="http://schemas.microsoft.com/office/2006/metadata/properties" ma:root="true" ma:fieldsID="d4983e2ae3cddc2b299dcca0e0b7cc38" ns2:_="" ns3:_="">
    <xsd:import namespace="28c3948a-d4c9-4440-ae21-2e310058d576"/>
    <xsd:import namespace="32b79f66-886f-4856-a20c-94d9de16d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3948a-d4c9-4440-ae21-2e310058d5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a3fa4c6-782b-4d44-89c4-44008f7a34a3}" ma:internalName="TaxCatchAll" ma:showField="CatchAllData" ma:web="28c3948a-d4c9-4440-ae21-2e310058d5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79f66-886f-4856-a20c-94d9de16d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9bbf02c-0cc7-4a19-a098-140ed2a185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b79f66-886f-4856-a20c-94d9de16df12">
      <Terms xmlns="http://schemas.microsoft.com/office/infopath/2007/PartnerControls"/>
    </lcf76f155ced4ddcb4097134ff3c332f>
    <TaxCatchAll xmlns="28c3948a-d4c9-4440-ae21-2e310058d57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63AC27-1609-4A35-8763-FC29EEF5C1AE}"/>
</file>

<file path=customXml/itemProps2.xml><?xml version="1.0" encoding="utf-8"?>
<ds:datastoreItem xmlns:ds="http://schemas.openxmlformats.org/officeDocument/2006/customXml" ds:itemID="{501C3C88-D389-4F00-9611-BC29CA2BD4D3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32b79f66-886f-4856-a20c-94d9de16df12"/>
    <ds:schemaRef ds:uri="28c3948a-d4c9-4440-ae21-2e310058d576"/>
  </ds:schemaRefs>
</ds:datastoreItem>
</file>

<file path=customXml/itemProps3.xml><?xml version="1.0" encoding="utf-8"?>
<ds:datastoreItem xmlns:ds="http://schemas.openxmlformats.org/officeDocument/2006/customXml" ds:itemID="{6A5CFAEC-3635-4530-85A9-51DAFAEBA3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15780</TotalTime>
  <Words>525</Words>
  <Application>Microsoft Office PowerPoint</Application>
  <PresentationFormat>Widescreen</PresentationFormat>
  <Paragraphs>71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Custom Design</vt:lpstr>
      <vt:lpstr>2024-02-BD  Evaluation of Triangular Slip Base for Breakaway Luminaire Supports</vt:lpstr>
      <vt:lpstr>Project Goal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Supply of Luminaire Breakaway Bases</vt:lpstr>
      <vt:lpstr>Supply of Luminaire Breakaway Bases</vt:lpstr>
      <vt:lpstr>PowerPoint Presentation</vt:lpstr>
      <vt:lpstr>Supply of Luminaire Breakaway Bases</vt:lpstr>
      <vt:lpstr>Supply of Luminaire Breakaway Bases</vt:lpstr>
      <vt:lpstr>Proposed Work Plan – Task 1</vt:lpstr>
      <vt:lpstr>Proposed Work Plan – Task 2</vt:lpstr>
      <vt:lpstr>Proposed Work Plan – Task 3</vt:lpstr>
      <vt:lpstr>Deliverables</vt:lpstr>
      <vt:lpstr>Urgency and Expected Benefit</vt:lpstr>
      <vt:lpstr>Funding and Research Period</vt:lpstr>
      <vt:lpstr>Developer of Problem Statement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and Pavements</dc:title>
  <dc:creator>s-yates</dc:creator>
  <cp:lastModifiedBy>Bligh, Roger</cp:lastModifiedBy>
  <cp:revision>299</cp:revision>
  <cp:lastPrinted>2023-10-02T20:49:43Z</cp:lastPrinted>
  <dcterms:created xsi:type="dcterms:W3CDTF">2011-11-15T15:55:39Z</dcterms:created>
  <dcterms:modified xsi:type="dcterms:W3CDTF">2023-10-02T22:47:30Z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0x010100C49C7F044B0C2D4E84BB48C5724F171D</vt:lpwstr>
  </property>
  <property fmtid="{D5CDD505-2E9C-101B-9397-08002B2CF9AE}" pid="3" name="MSIP_Label_c9cf6fe3-5bce-446b-ad70-bd306593eea0_Enabled">
    <vt:lpwstr>true</vt:lpwstr>
  </property>
  <property fmtid="{D5CDD505-2E9C-101B-9397-08002B2CF9AE}" pid="4" name="MSIP_Label_c9cf6fe3-5bce-446b-ad70-bd306593eea0_SetDate">
    <vt:lpwstr>2023-09-13T16:27:44Z</vt:lpwstr>
  </property>
  <property fmtid="{D5CDD505-2E9C-101B-9397-08002B2CF9AE}" pid="5" name="MSIP_Label_c9cf6fe3-5bce-446b-ad70-bd306593eea0_Method">
    <vt:lpwstr>Privileged</vt:lpwstr>
  </property>
  <property fmtid="{D5CDD505-2E9C-101B-9397-08002B2CF9AE}" pid="6" name="MSIP_Label_c9cf6fe3-5bce-446b-ad70-bd306593eea0_Name">
    <vt:lpwstr>Level 1 - Published (Items)</vt:lpwstr>
  </property>
  <property fmtid="{D5CDD505-2E9C-101B-9397-08002B2CF9AE}" pid="7" name="MSIP_Label_c9cf6fe3-5bce-446b-ad70-bd306593eea0_SiteId">
    <vt:lpwstr>28b0d013-46bc-4a64-8d86-1c8a31cf590d</vt:lpwstr>
  </property>
  <property fmtid="{D5CDD505-2E9C-101B-9397-08002B2CF9AE}" pid="8" name="MSIP_Label_c9cf6fe3-5bce-446b-ad70-bd306593eea0_ActionId">
    <vt:lpwstr>fb9b7ded-bd1b-4f9a-adca-59ad9e074e78</vt:lpwstr>
  </property>
  <property fmtid="{D5CDD505-2E9C-101B-9397-08002B2CF9AE}" pid="9" name="MSIP_Label_c9cf6fe3-5bce-446b-ad70-bd306593eea0_ContentBits">
    <vt:lpwstr>0</vt:lpwstr>
  </property>
</Properties>
</file>