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311" r:id="rId5"/>
    <p:sldId id="315" r:id="rId6"/>
    <p:sldId id="319" r:id="rId7"/>
    <p:sldId id="320" r:id="rId8"/>
    <p:sldId id="321" r:id="rId9"/>
    <p:sldId id="316" r:id="rId10"/>
    <p:sldId id="31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500000"/>
    <a:srgbClr val="0808C2"/>
    <a:srgbClr val="4C0000"/>
    <a:srgbClr val="2E0000"/>
    <a:srgbClr val="4B77B6"/>
    <a:srgbClr val="8FA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86" autoAdjust="0"/>
  </p:normalViewPr>
  <p:slideViewPr>
    <p:cSldViewPr>
      <p:cViewPr varScale="1">
        <p:scale>
          <a:sx n="209" d="100"/>
          <a:sy n="209" d="100"/>
        </p:scale>
        <p:origin x="1794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002C2-6942-4189-87BE-49B0795180CD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1D614-7CD3-41B7-844C-80B5F1C3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4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Discuss the three bullet points and their sub-points.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81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06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measurable dynamic deflection.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81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 Discuss the four situations.</a:t>
            </a:r>
          </a:p>
          <a:p>
            <a:pPr marL="171450" indent="-171450">
              <a:buFontTx/>
              <a:buChar char="-"/>
            </a:pPr>
            <a:r>
              <a:rPr lang="en-US" dirty="0"/>
              <a:t>3 of the 4 can be model similarly</a:t>
            </a:r>
          </a:p>
          <a:p>
            <a:pPr marL="171450" indent="-171450">
              <a:buFontTx/>
              <a:buChar char="-"/>
            </a:pPr>
            <a:r>
              <a:rPr lang="en-US" dirty="0"/>
              <a:t>MSE wall approach will focus on force against wall or wall cap</a:t>
            </a:r>
          </a:p>
          <a:p>
            <a:pPr marL="171450" indent="-171450">
              <a:buFontTx/>
              <a:buChar char="-"/>
            </a:pPr>
            <a:r>
              <a:rPr lang="en-US" dirty="0"/>
              <a:t>Guidance will also include length of barrier and slab width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26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Two shapes considered for analysis</a:t>
            </a:r>
          </a:p>
          <a:p>
            <a:pPr marL="171450" indent="-171450">
              <a:buFontTx/>
              <a:buChar char="-"/>
            </a:pPr>
            <a:r>
              <a:rPr lang="en-US" dirty="0"/>
              <a:t>Open for discussion if there’s interest to eliminate the concrete beam option.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3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2D9D41-60AC-AB52-D846-7AF4724727CC}"/>
              </a:ext>
            </a:extLst>
          </p:cNvPr>
          <p:cNvSpPr/>
          <p:nvPr userDrawn="1"/>
        </p:nvSpPr>
        <p:spPr>
          <a:xfrm>
            <a:off x="0" y="1219200"/>
            <a:ext cx="12192000" cy="3124200"/>
          </a:xfrm>
          <a:prstGeom prst="rect">
            <a:avLst/>
          </a:prstGeom>
          <a:solidFill>
            <a:srgbClr val="500000"/>
          </a:solidFill>
          <a:ln>
            <a:solidFill>
              <a:srgbClr val="5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815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F962FC-222B-5CD4-8BB7-F61EAE86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33600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0621E8E-14A0-DC1E-745F-EA97E32DA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5" y="78964"/>
            <a:ext cx="2902646" cy="83543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B5422C6-2EE8-73B4-8D45-0BEABC6AD7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52400"/>
            <a:ext cx="3715703" cy="68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A2888F-E3CE-592F-203A-D7CC5F6DA2BC}"/>
              </a:ext>
            </a:extLst>
          </p:cNvPr>
          <p:cNvSpPr txBox="1"/>
          <p:nvPr userDrawn="1"/>
        </p:nvSpPr>
        <p:spPr>
          <a:xfrm>
            <a:off x="3541221" y="6477000"/>
            <a:ext cx="50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www.RoadsidePooledFund.org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E9A12-42C9-A090-E01D-E57712F6CBBB}"/>
              </a:ext>
            </a:extLst>
          </p:cNvPr>
          <p:cNvSpPr txBox="1"/>
          <p:nvPr userDrawn="1"/>
        </p:nvSpPr>
        <p:spPr>
          <a:xfrm>
            <a:off x="3541221" y="6172200"/>
            <a:ext cx="5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00000"/>
                </a:solidFill>
              </a:rPr>
              <a:t>Roadside Safety Research Pooled Fund</a:t>
            </a:r>
          </a:p>
        </p:txBody>
      </p:sp>
    </p:spTree>
    <p:extLst>
      <p:ext uri="{BB962C8B-B14F-4D97-AF65-F5344CB8AC3E}">
        <p14:creationId xmlns:p14="http://schemas.microsoft.com/office/powerpoint/2010/main" val="177053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8006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31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954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19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470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622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31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49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26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88C62A-20F9-AD8A-2175-66871B4C19F9}"/>
              </a:ext>
            </a:extLst>
          </p:cNvPr>
          <p:cNvSpPr/>
          <p:nvPr userDrawn="1"/>
        </p:nvSpPr>
        <p:spPr>
          <a:xfrm>
            <a:off x="0" y="-1"/>
            <a:ext cx="12192000" cy="1400183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>
              <a:tabLst/>
            </a:pPr>
            <a:endParaRPr lang="en-US" sz="2000" dirty="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804BAD-7D49-4536-AF08-5DA7294CF02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2" y="6198613"/>
            <a:ext cx="2234283" cy="6225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821" y="1475428"/>
            <a:ext cx="10972800" cy="466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D8122-682C-49AF-8419-8A203D7AADFE}"/>
              </a:ext>
            </a:extLst>
          </p:cNvPr>
          <p:cNvSpPr txBox="1"/>
          <p:nvPr userDrawn="1"/>
        </p:nvSpPr>
        <p:spPr>
          <a:xfrm>
            <a:off x="11008821" y="32182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89CCA7-11F3-4603-8F4B-1EDA747F465D}" type="slidenum">
              <a:rPr lang="en-US" sz="1800" smtClean="0">
                <a:solidFill>
                  <a:schemeClr val="bg1"/>
                </a:solidFill>
              </a:rPr>
              <a:pPr algn="r"/>
              <a:t>‹#›</a:t>
            </a:fld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F7D932-F633-521B-8BD2-2687AE5E362F}"/>
              </a:ext>
            </a:extLst>
          </p:cNvPr>
          <p:cNvSpPr txBox="1"/>
          <p:nvPr userDrawn="1"/>
        </p:nvSpPr>
        <p:spPr>
          <a:xfrm>
            <a:off x="3541221" y="6553200"/>
            <a:ext cx="5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www.RoadsidePooledFund.org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93D47889-B23D-A505-79D3-BE8F794350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6207340"/>
            <a:ext cx="3134018" cy="60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4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2024-02-LCB</a:t>
            </a:r>
            <a:br>
              <a:rPr lang="en-US" dirty="0"/>
            </a:br>
            <a:r>
              <a:rPr lang="en-US" dirty="0"/>
              <a:t>Foundation criteria and slope design guidance for Structurally Independent Concrete Barrier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Khamsai Yang</a:t>
            </a:r>
          </a:p>
        </p:txBody>
      </p:sp>
    </p:spTree>
    <p:extLst>
      <p:ext uri="{BB962C8B-B14F-4D97-AF65-F5344CB8AC3E}">
        <p14:creationId xmlns:p14="http://schemas.microsoft.com/office/powerpoint/2010/main" val="380886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2ADD2-ACC8-812C-57F9-0CA861AD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>
            <a:noAutofit/>
          </a:bodyPr>
          <a:lstStyle/>
          <a:p>
            <a:r>
              <a:rPr lang="en-US" sz="2800" dirty="0"/>
              <a:t>2024-02-LCB</a:t>
            </a:r>
            <a:br>
              <a:rPr lang="en-US" sz="2800" dirty="0"/>
            </a:br>
            <a:r>
              <a:rPr lang="en-US" sz="2800" dirty="0"/>
              <a:t>Foundation criteria and slope design guidance for Structurally Independent Concrete Barrier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8DA6E-2BFD-927E-9A79-6A185CD3E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0463" y="2113285"/>
            <a:ext cx="5384800" cy="2819399"/>
          </a:xfrm>
        </p:spPr>
        <p:txBody>
          <a:bodyPr>
            <a:normAutofit/>
          </a:bodyPr>
          <a:lstStyle/>
          <a:p>
            <a:r>
              <a:rPr lang="en-US" dirty="0"/>
              <a:t>Need</a:t>
            </a:r>
          </a:p>
          <a:p>
            <a:pPr lvl="1"/>
            <a:r>
              <a:rPr lang="en-US" dirty="0"/>
              <a:t>Foundation criteria and slope design guidance for previously tested structural independent barrier for other use cases.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3D1FBF-5BFE-9DB9-EF99-D6AA3B6441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8845" t="31073"/>
          <a:stretch/>
        </p:blipFill>
        <p:spPr>
          <a:xfrm>
            <a:off x="702460" y="2113285"/>
            <a:ext cx="5199079" cy="34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81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diagram of a bar&#10;&#10;Description automatically generated">
            <a:extLst>
              <a:ext uri="{FF2B5EF4-FFF2-40B4-BE49-F238E27FC236}">
                <a16:creationId xmlns:a16="http://schemas.microsoft.com/office/drawing/2014/main" id="{3C2CB497-CDDA-9E2E-1897-F62BDE277C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62" y="1466412"/>
            <a:ext cx="6271538" cy="4659752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EBFBEE-DFAC-71FA-D643-EF17E6707CD7}"/>
              </a:ext>
            </a:extLst>
          </p:cNvPr>
          <p:cNvSpPr/>
          <p:nvPr/>
        </p:nvSpPr>
        <p:spPr>
          <a:xfrm>
            <a:off x="8839200" y="1466412"/>
            <a:ext cx="3276600" cy="2419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D4A95E-93DB-8C80-FDEF-68FCDC6E1FD7}"/>
              </a:ext>
            </a:extLst>
          </p:cNvPr>
          <p:cNvSpPr/>
          <p:nvPr/>
        </p:nvSpPr>
        <p:spPr>
          <a:xfrm>
            <a:off x="11353800" y="3352800"/>
            <a:ext cx="762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5F3A4A-F34A-0EC1-9E71-B9A955CFAA4D}"/>
              </a:ext>
            </a:extLst>
          </p:cNvPr>
          <p:cNvSpPr/>
          <p:nvPr/>
        </p:nvSpPr>
        <p:spPr>
          <a:xfrm>
            <a:off x="9829800" y="6030433"/>
            <a:ext cx="2286000" cy="102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D4322-7F0D-D6AF-22BF-8E0784F9E0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Prior Research</a:t>
            </a:r>
          </a:p>
          <a:p>
            <a:pPr lvl="1"/>
            <a:r>
              <a:rPr lang="en-US" dirty="0"/>
              <a:t>TxDOT Project 0-6968: Development of Structurally Independent Foundations for 36-inch Tall Single Slope Traffic Rail (SSTR) for MASH TL-4</a:t>
            </a:r>
          </a:p>
          <a:p>
            <a:pPr lvl="1"/>
            <a:r>
              <a:rPr lang="en-US" dirty="0"/>
              <a:t>36-in tall single slope attached to 12-in thick × 60-in wide moment slab</a:t>
            </a:r>
          </a:p>
          <a:p>
            <a:pPr lvl="1"/>
            <a:r>
              <a:rPr lang="en-US" dirty="0"/>
              <a:t>20-ft segment length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0695EF-DBDF-4AB2-3B26-1AF8364A3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>
            <a:noAutofit/>
          </a:bodyPr>
          <a:lstStyle/>
          <a:p>
            <a:r>
              <a:rPr lang="en-US" sz="2800" dirty="0"/>
              <a:t>2024-02-LCB</a:t>
            </a:r>
            <a:br>
              <a:rPr lang="en-US" sz="2800" dirty="0"/>
            </a:br>
            <a:r>
              <a:rPr lang="en-US" sz="2800" dirty="0"/>
              <a:t>Foundation criteria and slope design guidance for Structurally Independent Concrete Barrier</a:t>
            </a:r>
          </a:p>
        </p:txBody>
      </p:sp>
    </p:spTree>
    <p:extLst>
      <p:ext uri="{BB962C8B-B14F-4D97-AF65-F5344CB8AC3E}">
        <p14:creationId xmlns:p14="http://schemas.microsoft.com/office/powerpoint/2010/main" val="3296554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69689-03-3_RT">
            <a:hlinkClick r:id="" action="ppaction://media"/>
            <a:extLst>
              <a:ext uri="{FF2B5EF4-FFF2-40B4-BE49-F238E27FC236}">
                <a16:creationId xmlns:a16="http://schemas.microsoft.com/office/drawing/2014/main" id="{31AFF8AF-96D3-C76E-8A8B-319B26FCE53F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447800"/>
            <a:ext cx="7802880" cy="487680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D3EBA4C-EFF2-381C-BF85-2A34AAA36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>
            <a:noAutofit/>
          </a:bodyPr>
          <a:lstStyle/>
          <a:p>
            <a:r>
              <a:rPr lang="en-US" sz="2800" dirty="0"/>
              <a:t>2024-02-LCB</a:t>
            </a:r>
            <a:br>
              <a:rPr lang="en-US" sz="2800" dirty="0"/>
            </a:br>
            <a:r>
              <a:rPr lang="en-US" sz="2800" dirty="0"/>
              <a:t>Foundation criteria and slope design guidance for Structurally Independent Concrete Barrier</a:t>
            </a:r>
          </a:p>
        </p:txBody>
      </p:sp>
    </p:spTree>
    <p:extLst>
      <p:ext uri="{BB962C8B-B14F-4D97-AF65-F5344CB8AC3E}">
        <p14:creationId xmlns:p14="http://schemas.microsoft.com/office/powerpoint/2010/main" val="141009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427FC-F429-2637-2449-FC7EB8756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210800" cy="4525963"/>
          </a:xfrm>
        </p:spPr>
        <p:txBody>
          <a:bodyPr>
            <a:normAutofit/>
          </a:bodyPr>
          <a:lstStyle/>
          <a:p>
            <a:r>
              <a:rPr lang="en-US" dirty="0"/>
              <a:t>Proposed Work Plan</a:t>
            </a:r>
          </a:p>
          <a:p>
            <a:pPr lvl="1"/>
            <a:r>
              <a:rPr lang="en-US" dirty="0"/>
              <a:t>Background research on available testing data and other research including survey states for practices and needs.</a:t>
            </a:r>
          </a:p>
          <a:p>
            <a:pPr lvl="1"/>
            <a:r>
              <a:rPr lang="en-US" dirty="0"/>
              <a:t>Finite element analysis to identify critical configurations and relationships between barrier, soil parameters, and slope design.</a:t>
            </a:r>
          </a:p>
          <a:p>
            <a:pPr lvl="1"/>
            <a:r>
              <a:rPr lang="en-US" dirty="0"/>
              <a:t>Guidance Development. Prepare table or equation-based guidance for TL-4 moment slab and beam foundation concrete barriers.</a:t>
            </a:r>
          </a:p>
          <a:p>
            <a:pPr lvl="1"/>
            <a:r>
              <a:rPr lang="en-US" dirty="0"/>
              <a:t>Identify possible future critical crash testing.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CC2945-6A53-F53E-D1F6-1CB777CF0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>
            <a:noAutofit/>
          </a:bodyPr>
          <a:lstStyle/>
          <a:p>
            <a:r>
              <a:rPr lang="en-US" sz="2800" dirty="0"/>
              <a:t>2024-02-LCB</a:t>
            </a:r>
            <a:br>
              <a:rPr lang="en-US" sz="2800" dirty="0"/>
            </a:br>
            <a:r>
              <a:rPr lang="en-US" sz="2800" dirty="0"/>
              <a:t>Foundation criteria and slope design guidance for Structurally Independent Concrete Barrier</a:t>
            </a:r>
          </a:p>
        </p:txBody>
      </p:sp>
    </p:spTree>
    <p:extLst>
      <p:ext uri="{BB962C8B-B14F-4D97-AF65-F5344CB8AC3E}">
        <p14:creationId xmlns:p14="http://schemas.microsoft.com/office/powerpoint/2010/main" val="2310665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ACEFCC-C0C4-E55E-DF5A-785CBC351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036" y="0"/>
            <a:ext cx="8855927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DF4FF93-8A35-76CE-C927-155CEAE7363A}"/>
              </a:ext>
            </a:extLst>
          </p:cNvPr>
          <p:cNvSpPr/>
          <p:nvPr/>
        </p:nvSpPr>
        <p:spPr>
          <a:xfrm>
            <a:off x="1676400" y="27432"/>
            <a:ext cx="8743151" cy="6793992"/>
          </a:xfrm>
          <a:custGeom>
            <a:avLst/>
            <a:gdLst>
              <a:gd name="connsiteX0" fmla="*/ 9144 w 9047988"/>
              <a:gd name="connsiteY0" fmla="*/ 0 h 6793992"/>
              <a:gd name="connsiteX1" fmla="*/ 9047988 w 9047988"/>
              <a:gd name="connsiteY1" fmla="*/ 0 h 6793992"/>
              <a:gd name="connsiteX2" fmla="*/ 9047988 w 9047988"/>
              <a:gd name="connsiteY2" fmla="*/ 6793992 h 6793992"/>
              <a:gd name="connsiteX3" fmla="*/ 4732020 w 9047988"/>
              <a:gd name="connsiteY3" fmla="*/ 6793992 h 6793992"/>
              <a:gd name="connsiteX4" fmla="*/ 4732020 w 9047988"/>
              <a:gd name="connsiteY4" fmla="*/ 2926080 h 6793992"/>
              <a:gd name="connsiteX5" fmla="*/ 4439412 w 9047988"/>
              <a:gd name="connsiteY5" fmla="*/ 2916936 h 6793992"/>
              <a:gd name="connsiteX6" fmla="*/ 0 w 9047988"/>
              <a:gd name="connsiteY6" fmla="*/ 2916936 h 6793992"/>
              <a:gd name="connsiteX7" fmla="*/ 9144 w 9047988"/>
              <a:gd name="connsiteY7" fmla="*/ 0 h 679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47988" h="6793992">
                <a:moveTo>
                  <a:pt x="9144" y="0"/>
                </a:moveTo>
                <a:lnTo>
                  <a:pt x="9047988" y="0"/>
                </a:lnTo>
                <a:lnTo>
                  <a:pt x="9047988" y="6793992"/>
                </a:lnTo>
                <a:lnTo>
                  <a:pt x="4732020" y="6793992"/>
                </a:lnTo>
                <a:lnTo>
                  <a:pt x="4732020" y="2926080"/>
                </a:lnTo>
                <a:cubicBezTo>
                  <a:pt x="4488138" y="2920999"/>
                  <a:pt x="4585589" y="2926072"/>
                  <a:pt x="4439412" y="2916936"/>
                </a:cubicBezTo>
                <a:lnTo>
                  <a:pt x="0" y="2916936"/>
                </a:lnTo>
                <a:lnTo>
                  <a:pt x="9144" y="0"/>
                </a:lnTo>
                <a:close/>
              </a:path>
            </a:pathLst>
          </a:custGeom>
          <a:noFill/>
          <a:ln w="762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1F275A-11AD-5237-2277-78F513A82359}"/>
              </a:ext>
            </a:extLst>
          </p:cNvPr>
          <p:cNvSpPr txBox="1"/>
          <p:nvPr/>
        </p:nvSpPr>
        <p:spPr>
          <a:xfrm>
            <a:off x="4495800" y="2778097"/>
            <a:ext cx="1905000" cy="646331"/>
          </a:xfrm>
          <a:prstGeom prst="rect">
            <a:avLst/>
          </a:prstGeom>
          <a:solidFill>
            <a:schemeClr val="bg1"/>
          </a:solidFill>
          <a:ln w="1270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Length of barrier?</a:t>
            </a:r>
          </a:p>
          <a:p>
            <a:r>
              <a:rPr lang="en-US" dirty="0">
                <a:solidFill>
                  <a:srgbClr val="FF0000"/>
                </a:solidFill>
              </a:rPr>
              <a:t>Width of slab?</a:t>
            </a:r>
          </a:p>
        </p:txBody>
      </p:sp>
    </p:spTree>
    <p:extLst>
      <p:ext uri="{BB962C8B-B14F-4D97-AF65-F5344CB8AC3E}">
        <p14:creationId xmlns:p14="http://schemas.microsoft.com/office/powerpoint/2010/main" val="221920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1D4AD-52F4-C653-DF4F-C9754B5E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>
            <a:noAutofit/>
          </a:bodyPr>
          <a:lstStyle/>
          <a:p>
            <a:r>
              <a:rPr lang="en-US" sz="2800" dirty="0"/>
              <a:t>2024-02-LCB</a:t>
            </a:r>
            <a:br>
              <a:rPr lang="en-US" sz="2800" dirty="0"/>
            </a:br>
            <a:r>
              <a:rPr lang="en-US" sz="2800" dirty="0"/>
              <a:t>Foundation criteria and slope design guidance for Structurally Independent Concrete Barrier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C08F6A-1076-AB39-F4CA-C410C18437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9600" y="2268027"/>
            <a:ext cx="5384800" cy="319030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B5AD15-F860-8135-9B72-660F2E559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779" y="2268027"/>
            <a:ext cx="5384800" cy="2209799"/>
          </a:xfrm>
        </p:spPr>
        <p:txBody>
          <a:bodyPr/>
          <a:lstStyle/>
          <a:p>
            <a:r>
              <a:rPr lang="en-US" dirty="0"/>
              <a:t>Moment Slab and Concrete Beam</a:t>
            </a:r>
          </a:p>
          <a:p>
            <a:r>
              <a:rPr lang="en-US" dirty="0"/>
              <a:t>Total Cost Estimate</a:t>
            </a:r>
          </a:p>
          <a:p>
            <a:pPr lvl="1"/>
            <a:r>
              <a:rPr lang="en-US" dirty="0"/>
              <a:t>$142,068</a:t>
            </a:r>
          </a:p>
        </p:txBody>
      </p:sp>
    </p:spTree>
    <p:extLst>
      <p:ext uri="{BB962C8B-B14F-4D97-AF65-F5344CB8AC3E}">
        <p14:creationId xmlns:p14="http://schemas.microsoft.com/office/powerpoint/2010/main" val="259646184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White Maroo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53734"/>
      </a:accent1>
      <a:accent2>
        <a:srgbClr val="4F6128"/>
      </a:accent2>
      <a:accent3>
        <a:srgbClr val="9BBB59"/>
      </a:accent3>
      <a:accent4>
        <a:srgbClr val="FFC000"/>
      </a:accent4>
      <a:accent5>
        <a:srgbClr val="0F243E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hite Maroon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953734"/>
    </a:accent1>
    <a:accent2>
      <a:srgbClr val="4F6128"/>
    </a:accent2>
    <a:accent3>
      <a:srgbClr val="9BBB59"/>
    </a:accent3>
    <a:accent4>
      <a:srgbClr val="FFC000"/>
    </a:accent4>
    <a:accent5>
      <a:srgbClr val="0F243E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9C7F044B0C2D4E84BB48C5724F171D" ma:contentTypeVersion="15" ma:contentTypeDescription="Create a new document." ma:contentTypeScope="" ma:versionID="6964f288264b244552ddcaeb32f928f4">
  <xsd:schema xmlns:xsd="http://www.w3.org/2001/XMLSchema" xmlns:xs="http://www.w3.org/2001/XMLSchema" xmlns:p="http://schemas.microsoft.com/office/2006/metadata/properties" xmlns:ns2="28c3948a-d4c9-4440-ae21-2e310058d576" xmlns:ns3="32b79f66-886f-4856-a20c-94d9de16df12" targetNamespace="http://schemas.microsoft.com/office/2006/metadata/properties" ma:root="true" ma:fieldsID="d4983e2ae3cddc2b299dcca0e0b7cc38" ns2:_="" ns3:_="">
    <xsd:import namespace="28c3948a-d4c9-4440-ae21-2e310058d576"/>
    <xsd:import namespace="32b79f66-886f-4856-a20c-94d9de16df1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c3948a-d4c9-4440-ae21-2e310058d57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7a3fa4c6-782b-4d44-89c4-44008f7a34a3}" ma:internalName="TaxCatchAll" ma:showField="CatchAllData" ma:web="28c3948a-d4c9-4440-ae21-2e310058d5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b79f66-886f-4856-a20c-94d9de16d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9bbf02c-0cc7-4a19-a098-140ed2a185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b79f66-886f-4856-a20c-94d9de16df12">
      <Terms xmlns="http://schemas.microsoft.com/office/infopath/2007/PartnerControls"/>
    </lcf76f155ced4ddcb4097134ff3c332f>
    <TaxCatchAll xmlns="28c3948a-d4c9-4440-ae21-2e310058d576" xsi:nil="true"/>
  </documentManagement>
</p:properties>
</file>

<file path=customXml/itemProps1.xml><?xml version="1.0" encoding="utf-8"?>
<ds:datastoreItem xmlns:ds="http://schemas.openxmlformats.org/officeDocument/2006/customXml" ds:itemID="{3658D28A-8E92-40A5-8773-585120236B05}"/>
</file>

<file path=customXml/itemProps2.xml><?xml version="1.0" encoding="utf-8"?>
<ds:datastoreItem xmlns:ds="http://schemas.openxmlformats.org/officeDocument/2006/customXml" ds:itemID="{6A5CFAEC-3635-4530-85A9-51DAFAEBA3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1C3C88-D389-4F00-9611-BC29CA2BD4D3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www.w3.org/XML/1998/namespace"/>
    <ds:schemaRef ds:uri="32b79f66-886f-4856-a20c-94d9de16df12"/>
    <ds:schemaRef ds:uri="28c3948a-d4c9-4440-ae21-2e310058d57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15158</TotalTime>
  <Words>294</Words>
  <Application>Microsoft Office PowerPoint</Application>
  <PresentationFormat>Widescreen</PresentationFormat>
  <Paragraphs>36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Custom Design</vt:lpstr>
      <vt:lpstr>2024-02-LCB Foundation criteria and slope design guidance for Structurally Independent Concrete Barrier</vt:lpstr>
      <vt:lpstr>2024-02-LCB Foundation criteria and slope design guidance for Structurally Independent Concrete Barrier</vt:lpstr>
      <vt:lpstr>2024-02-LCB Foundation criteria and slope design guidance for Structurally Independent Concrete Barrier</vt:lpstr>
      <vt:lpstr>2024-02-LCB Foundation criteria and slope design guidance for Structurally Independent Concrete Barrier</vt:lpstr>
      <vt:lpstr>2024-02-LCB Foundation criteria and slope design guidance for Structurally Independent Concrete Barrier</vt:lpstr>
      <vt:lpstr>PowerPoint Presentation</vt:lpstr>
      <vt:lpstr>2024-02-LCB Foundation criteria and slope design guidance for Structurally Independent Concrete Barrier</vt:lpstr>
    </vt:vector>
  </TitlesOfParts>
  <Company>tti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and Pavements</dc:title>
  <dc:creator>s-yates</dc:creator>
  <cp:lastModifiedBy>Yang, Khamsai (DOT)</cp:lastModifiedBy>
  <cp:revision>287</cp:revision>
  <dcterms:created xsi:type="dcterms:W3CDTF">2011-11-15T15:55:39Z</dcterms:created>
  <dcterms:modified xsi:type="dcterms:W3CDTF">2023-10-03T20:04:19Z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0x010100C49C7F044B0C2D4E84BB48C5724F171D</vt:lpwstr>
  </property>
</Properties>
</file>