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11" r:id="rId5"/>
    <p:sldId id="312" r:id="rId6"/>
    <p:sldId id="313" r:id="rId7"/>
    <p:sldId id="314" r:id="rId8"/>
    <p:sldId id="3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800000"/>
    <a:srgbClr val="0808C2"/>
    <a:srgbClr val="4C0000"/>
    <a:srgbClr val="2E0000"/>
    <a:srgbClr val="4B77B6"/>
    <a:srgbClr val="8F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C6BC73-E625-41B8-A773-24B3EB50A293}" v="2" dt="2023-09-18T19:26:34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86" autoAdjust="0"/>
  </p:normalViewPr>
  <p:slideViewPr>
    <p:cSldViewPr>
      <p:cViewPr varScale="1">
        <p:scale>
          <a:sx n="98" d="100"/>
          <a:sy n="98" d="100"/>
        </p:scale>
        <p:origin x="8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002C2-6942-4189-87BE-49B0795180CD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1D614-7CD3-41B7-844C-80B5F1C3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4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1D614-7CD3-41B7-844C-80B5F1C38C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9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1D614-7CD3-41B7-844C-80B5F1C38C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46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1D614-7CD3-41B7-844C-80B5F1C38C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29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1D614-7CD3-41B7-844C-80B5F1C38C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9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2D9D41-60AC-AB52-D846-7AF4724727CC}"/>
              </a:ext>
            </a:extLst>
          </p:cNvPr>
          <p:cNvSpPr/>
          <p:nvPr userDrawn="1"/>
        </p:nvSpPr>
        <p:spPr>
          <a:xfrm>
            <a:off x="0" y="1219200"/>
            <a:ext cx="12192000" cy="3124200"/>
          </a:xfrm>
          <a:prstGeom prst="rect">
            <a:avLst/>
          </a:prstGeom>
          <a:solidFill>
            <a:srgbClr val="500000"/>
          </a:solidFill>
          <a:ln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815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F962FC-222B-5CD4-8BB7-F61EAE864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33600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0621E8E-14A0-DC1E-745F-EA97E32DA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55" y="78964"/>
            <a:ext cx="2902646" cy="835436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BB5422C6-2EE8-73B4-8D45-0BEABC6AD7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52400"/>
            <a:ext cx="3715703" cy="685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A2888F-E3CE-592F-203A-D7CC5F6DA2BC}"/>
              </a:ext>
            </a:extLst>
          </p:cNvPr>
          <p:cNvSpPr txBox="1"/>
          <p:nvPr userDrawn="1"/>
        </p:nvSpPr>
        <p:spPr>
          <a:xfrm>
            <a:off x="3541221" y="6477000"/>
            <a:ext cx="50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www.RoadsidePooledFund.org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DE9A12-42C9-A090-E01D-E57712F6CBBB}"/>
              </a:ext>
            </a:extLst>
          </p:cNvPr>
          <p:cNvSpPr txBox="1"/>
          <p:nvPr userDrawn="1"/>
        </p:nvSpPr>
        <p:spPr>
          <a:xfrm>
            <a:off x="3541221" y="6172200"/>
            <a:ext cx="50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500000"/>
                </a:solidFill>
              </a:rPr>
              <a:t>Roadside Safety Research Pooled Fund</a:t>
            </a:r>
          </a:p>
        </p:txBody>
      </p:sp>
    </p:spTree>
    <p:extLst>
      <p:ext uri="{BB962C8B-B14F-4D97-AF65-F5344CB8AC3E}">
        <p14:creationId xmlns:p14="http://schemas.microsoft.com/office/powerpoint/2010/main" val="177053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8006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331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54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61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470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622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31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34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5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92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D88C62A-20F9-AD8A-2175-66871B4C19F9}"/>
              </a:ext>
            </a:extLst>
          </p:cNvPr>
          <p:cNvSpPr/>
          <p:nvPr userDrawn="1"/>
        </p:nvSpPr>
        <p:spPr>
          <a:xfrm>
            <a:off x="0" y="-1"/>
            <a:ext cx="12192000" cy="1400183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0" rtlCol="0" anchor="ctr"/>
          <a:lstStyle/>
          <a:p>
            <a:pPr algn="r">
              <a:tabLst/>
            </a:pPr>
            <a:endParaRPr lang="en-US" sz="2000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7804BAD-7D49-4536-AF08-5DA7294CF02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82" y="6198613"/>
            <a:ext cx="2234283" cy="6225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821" y="1475428"/>
            <a:ext cx="10972800" cy="466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2D8122-682C-49AF-8419-8A203D7AADFE}"/>
              </a:ext>
            </a:extLst>
          </p:cNvPr>
          <p:cNvSpPr txBox="1"/>
          <p:nvPr userDrawn="1"/>
        </p:nvSpPr>
        <p:spPr>
          <a:xfrm>
            <a:off x="11008821" y="32182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889CCA7-11F3-4603-8F4B-1EDA747F465D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F7D932-F633-521B-8BD2-2687AE5E362F}"/>
              </a:ext>
            </a:extLst>
          </p:cNvPr>
          <p:cNvSpPr txBox="1"/>
          <p:nvPr userDrawn="1"/>
        </p:nvSpPr>
        <p:spPr>
          <a:xfrm>
            <a:off x="3541221" y="6553200"/>
            <a:ext cx="50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www.RoadsidePooledFund.org</a:t>
            </a:r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93D47889-B23D-A505-79D3-BE8F7943504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6207340"/>
            <a:ext cx="3134018" cy="60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4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1524000"/>
            <a:ext cx="10439400" cy="2438400"/>
          </a:xfrm>
        </p:spPr>
        <p:txBody>
          <a:bodyPr>
            <a:normAutofit/>
          </a:bodyPr>
          <a:lstStyle/>
          <a:p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0" i="0" u="none" strike="noStrike" baseline="0" dirty="0"/>
              <a:t>Half Post Spacing / Quarter Post Spacing in Combination with Curb</a:t>
            </a:r>
            <a:br>
              <a:rPr lang="en-US" b="0" i="0" u="none" strike="noStrike" baseline="0" dirty="0"/>
            </a:br>
            <a:r>
              <a:rPr lang="en-US" b="0" i="0" u="none" strike="noStrike" baseline="0" dirty="0"/>
              <a:t> MASH TL-3 (and/or TL-1 &amp; 2)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300" y="4495800"/>
            <a:ext cx="10325100" cy="1638300"/>
          </a:xfrm>
        </p:spPr>
        <p:txBody>
          <a:bodyPr>
            <a:normAutofit/>
          </a:bodyPr>
          <a:lstStyle/>
          <a:p>
            <a:r>
              <a:rPr lang="en-US" dirty="0"/>
              <a:t>Developer of Problem Statement: Nina Ertel, P.E., PennDOT</a:t>
            </a:r>
          </a:p>
          <a:p>
            <a:r>
              <a:rPr lang="en-US" dirty="0"/>
              <a:t>Presented by: James A. Borino, Jr., P.E., PennDOT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0704695-64B2-441F-808D-BA4650A4FA50}"/>
              </a:ext>
            </a:extLst>
          </p:cNvPr>
          <p:cNvSpPr txBox="1">
            <a:spLocks/>
          </p:cNvSpPr>
          <p:nvPr/>
        </p:nvSpPr>
        <p:spPr>
          <a:xfrm>
            <a:off x="1524000" y="4495800"/>
            <a:ext cx="1021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1425-F9E2-1641-E4F5-DC2D311A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to be Evaluated and Tested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9E870-FB63-A5A5-5543-AA5CB99C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9067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Half Post Spacing / Quarter Post Spacing </a:t>
            </a:r>
          </a:p>
          <a:p>
            <a:pPr marL="0" indent="0" algn="ctr">
              <a:buNone/>
            </a:pPr>
            <a:r>
              <a:rPr lang="en-US" dirty="0"/>
              <a:t>in </a:t>
            </a:r>
            <a:r>
              <a:rPr lang="en-US" u="sng" dirty="0"/>
              <a:t>Combination</a:t>
            </a:r>
            <a:r>
              <a:rPr lang="en-US" dirty="0"/>
              <a:t> with Curb </a:t>
            </a:r>
          </a:p>
          <a:p>
            <a:pPr lvl="1"/>
            <a:r>
              <a:rPr lang="en-US" sz="2400" dirty="0"/>
              <a:t>Previous research on MGS with curb (max 6”)</a:t>
            </a:r>
          </a:p>
          <a:p>
            <a:pPr lvl="1"/>
            <a:r>
              <a:rPr lang="en-US" sz="2400" dirty="0"/>
              <a:t>Previous research on reduced post spacing</a:t>
            </a:r>
          </a:p>
          <a:p>
            <a:pPr lvl="1"/>
            <a:r>
              <a:rPr lang="en-US" sz="2400" dirty="0"/>
              <a:t>This research will use this previous research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Goal:</a:t>
            </a:r>
          </a:p>
          <a:p>
            <a:pPr lvl="1"/>
            <a:r>
              <a:rPr lang="en-US" sz="2400" dirty="0"/>
              <a:t>MASH Compliance, TL-3 </a:t>
            </a:r>
          </a:p>
          <a:p>
            <a:pPr lvl="1"/>
            <a:r>
              <a:rPr lang="en-US" sz="2400" dirty="0"/>
              <a:t>If project resources allow, simulations would evaluate deflections at lower speeds, i.e., 45mph (TL-2) and/or 25 mph(TL-1)</a:t>
            </a:r>
          </a:p>
          <a:p>
            <a:pPr marL="914400" lvl="2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1500" dirty="0"/>
          </a:p>
          <a:p>
            <a:pPr marL="114300" indent="0">
              <a:buNone/>
            </a:pPr>
            <a:endParaRPr lang="en-US" sz="1500" dirty="0"/>
          </a:p>
          <a:p>
            <a:pPr marL="114300" indent="0">
              <a:buNone/>
            </a:pPr>
            <a:endParaRPr lang="en-US" sz="1500" dirty="0"/>
          </a:p>
          <a:p>
            <a:pPr marL="114300" indent="0">
              <a:buNone/>
            </a:pP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66CB47-481A-4620-B97E-67D1C4F5D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1924" y="2590800"/>
            <a:ext cx="4084062" cy="261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1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1425-F9E2-1641-E4F5-DC2D311A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9E870-FB63-A5A5-5543-AA5CB99CC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 Sometimes there are trees, utility poles and other hazards right behind a curb. </a:t>
            </a:r>
          </a:p>
          <a:p>
            <a:r>
              <a:rPr lang="en-US" b="0" i="0" u="none" strike="noStrike" baseline="0" dirty="0">
                <a:solidFill>
                  <a:srgbClr val="000000"/>
                </a:solidFill>
              </a:rPr>
              <a:t>Then a reduced post spacing guide rail system is needed to reduce deflection.</a:t>
            </a:r>
          </a:p>
          <a:p>
            <a:r>
              <a:rPr lang="en-US" dirty="0">
                <a:solidFill>
                  <a:srgbClr val="000000"/>
                </a:solidFill>
              </a:rPr>
              <a:t>Need to determine MASH compliance of this combination.</a:t>
            </a:r>
            <a:endParaRPr lang="en-US" b="0" i="0" u="none" strike="noStrike" baseline="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Additionally, if deflections are known at lower speeds, then some reduced post spacings could be avoided on low-speed roadways.</a:t>
            </a:r>
            <a:endParaRPr lang="en-US" b="0" i="0" u="none" strike="noStrike" baseline="0" dirty="0">
              <a:solidFill>
                <a:srgbClr val="000000"/>
              </a:solidFill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4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FB1E9-D73B-4036-86DE-09B599B74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4CEF0-D1D8-4AEA-B799-9426C34AD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Literature Review</a:t>
            </a:r>
          </a:p>
          <a:p>
            <a:r>
              <a:rPr lang="en-US" dirty="0"/>
              <a:t>Engineering and Analysis Simulation</a:t>
            </a:r>
          </a:p>
          <a:p>
            <a:r>
              <a:rPr lang="en-US" dirty="0"/>
              <a:t>Crash Testing</a:t>
            </a:r>
          </a:p>
          <a:p>
            <a:r>
              <a:rPr lang="en-US" dirty="0"/>
              <a:t>Documentation/Reporting</a:t>
            </a:r>
          </a:p>
        </p:txBody>
      </p:sp>
    </p:spTree>
    <p:extLst>
      <p:ext uri="{BB962C8B-B14F-4D97-AF65-F5344CB8AC3E}">
        <p14:creationId xmlns:p14="http://schemas.microsoft.com/office/powerpoint/2010/main" val="109531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BEEE9-160F-4844-A0F7-D9A85757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D7573-D985-4440-8E88-44BE1258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dirty="0"/>
              <a:t>Total Estimated Cost = </a:t>
            </a:r>
            <a:r>
              <a:rPr lang="en-US" dirty="0">
                <a:highlight>
                  <a:srgbClr val="FFFF00"/>
                </a:highlight>
              </a:rPr>
              <a:t>$216,000</a:t>
            </a:r>
          </a:p>
          <a:p>
            <a:endParaRPr lang="en-US" dirty="0"/>
          </a:p>
          <a:p>
            <a:r>
              <a:rPr lang="en-US" dirty="0"/>
              <a:t>Total Estimated Time = 15 months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8626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White Maroo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3734"/>
      </a:accent1>
      <a:accent2>
        <a:srgbClr val="4F6128"/>
      </a:accent2>
      <a:accent3>
        <a:srgbClr val="9BBB59"/>
      </a:accent3>
      <a:accent4>
        <a:srgbClr val="FFC000"/>
      </a:accent4>
      <a:accent5>
        <a:srgbClr val="0F243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te Maroon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53734"/>
    </a:accent1>
    <a:accent2>
      <a:srgbClr val="4F6128"/>
    </a:accent2>
    <a:accent3>
      <a:srgbClr val="9BBB59"/>
    </a:accent3>
    <a:accent4>
      <a:srgbClr val="FFC000"/>
    </a:accent4>
    <a:accent5>
      <a:srgbClr val="0F243E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9C7F044B0C2D4E84BB48C5724F171D" ma:contentTypeVersion="15" ma:contentTypeDescription="Create a new document." ma:contentTypeScope="" ma:versionID="6964f288264b244552ddcaeb32f928f4">
  <xsd:schema xmlns:xsd="http://www.w3.org/2001/XMLSchema" xmlns:xs="http://www.w3.org/2001/XMLSchema" xmlns:p="http://schemas.microsoft.com/office/2006/metadata/properties" xmlns:ns2="28c3948a-d4c9-4440-ae21-2e310058d576" xmlns:ns3="32b79f66-886f-4856-a20c-94d9de16df12" targetNamespace="http://schemas.microsoft.com/office/2006/metadata/properties" ma:root="true" ma:fieldsID="d4983e2ae3cddc2b299dcca0e0b7cc38" ns2:_="" ns3:_="">
    <xsd:import namespace="28c3948a-d4c9-4440-ae21-2e310058d576"/>
    <xsd:import namespace="32b79f66-886f-4856-a20c-94d9de16df1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3948a-d4c9-4440-ae21-2e310058d5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a3fa4c6-782b-4d44-89c4-44008f7a34a3}" ma:internalName="TaxCatchAll" ma:showField="CatchAllData" ma:web="28c3948a-d4c9-4440-ae21-2e310058d5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b79f66-886f-4856-a20c-94d9de16df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9bbf02c-0cc7-4a19-a098-140ed2a185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b79f66-886f-4856-a20c-94d9de16df12">
      <Terms xmlns="http://schemas.microsoft.com/office/infopath/2007/PartnerControls"/>
    </lcf76f155ced4ddcb4097134ff3c332f>
    <TaxCatchAll xmlns="28c3948a-d4c9-4440-ae21-2e310058d576" xsi:nil="true"/>
  </documentManagement>
</p:properties>
</file>

<file path=customXml/itemProps1.xml><?xml version="1.0" encoding="utf-8"?>
<ds:datastoreItem xmlns:ds="http://schemas.openxmlformats.org/officeDocument/2006/customXml" ds:itemID="{6A5CFAEC-3635-4530-85A9-51DAFAEBA3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C6F5B0-59EC-4B77-B06E-7C4C1F6D8B71}"/>
</file>

<file path=customXml/itemProps3.xml><?xml version="1.0" encoding="utf-8"?>
<ds:datastoreItem xmlns:ds="http://schemas.openxmlformats.org/officeDocument/2006/customXml" ds:itemID="{501C3C88-D389-4F00-9611-BC29CA2BD4D3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32b79f66-886f-4856-a20c-94d9de16df12"/>
    <ds:schemaRef ds:uri="28c3948a-d4c9-4440-ae21-2e310058d57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15178</TotalTime>
  <Words>226</Words>
  <Application>Microsoft Office PowerPoint</Application>
  <PresentationFormat>Widescreen</PresentationFormat>
  <Paragraphs>38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Custom Design</vt:lpstr>
      <vt:lpstr> Half Post Spacing / Quarter Post Spacing in Combination with Curb  MASH TL-3 (and/or TL-1 &amp; 2) </vt:lpstr>
      <vt:lpstr>System to be Evaluated and Tested</vt:lpstr>
      <vt:lpstr>Why is this Needed?</vt:lpstr>
      <vt:lpstr>Proposed Work Plan</vt:lpstr>
      <vt:lpstr>Costs</vt:lpstr>
    </vt:vector>
  </TitlesOfParts>
  <Company>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and Pavements</dc:title>
  <dc:creator>s-yates</dc:creator>
  <cp:lastModifiedBy>Borino, James A (Jr.)</cp:lastModifiedBy>
  <cp:revision>285</cp:revision>
  <dcterms:created xsi:type="dcterms:W3CDTF">2011-11-15T15:55:39Z</dcterms:created>
  <dcterms:modified xsi:type="dcterms:W3CDTF">2023-09-29T13:38:24Z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0x010100C49C7F044B0C2D4E84BB48C5724F171D</vt:lpwstr>
  </property>
</Properties>
</file>