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0"/>
  </p:notesMasterIdLst>
  <p:sldIdLst>
    <p:sldId id="311" r:id="rId5"/>
    <p:sldId id="312" r:id="rId6"/>
    <p:sldId id="313" r:id="rId7"/>
    <p:sldId id="314" r:id="rId8"/>
    <p:sldId id="315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00000"/>
    <a:srgbClr val="800000"/>
    <a:srgbClr val="0808C2"/>
    <a:srgbClr val="4C0000"/>
    <a:srgbClr val="2E0000"/>
    <a:srgbClr val="4B77B6"/>
    <a:srgbClr val="8FAAD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5C6BC73-E625-41B8-A773-24B3EB50A293}" v="2" dt="2023-09-18T19:26:34.49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9086" autoAdjust="0"/>
  </p:normalViewPr>
  <p:slideViewPr>
    <p:cSldViewPr>
      <p:cViewPr varScale="1">
        <p:scale>
          <a:sx n="98" d="100"/>
          <a:sy n="98" d="100"/>
        </p:scale>
        <p:origin x="846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5/10/relationships/revisionInfo" Target="revisionInfo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F002C2-6942-4189-87BE-49B0795180CD}" type="datetimeFigureOut">
              <a:rPr lang="en-US" smtClean="0"/>
              <a:t>9/29/2023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81D614-7CD3-41B7-844C-80B5F1C38C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19415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D81D614-7CD3-41B7-844C-80B5F1C38C8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52935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D81D614-7CD3-41B7-844C-80B5F1C38C87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66469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D81D614-7CD3-41B7-844C-80B5F1C38C87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352976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D81D614-7CD3-41B7-844C-80B5F1C38C87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21972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902D9D41-60AC-AB52-D846-7AF4724727CC}"/>
              </a:ext>
            </a:extLst>
          </p:cNvPr>
          <p:cNvSpPr/>
          <p:nvPr userDrawn="1"/>
        </p:nvSpPr>
        <p:spPr>
          <a:xfrm>
            <a:off x="0" y="1219200"/>
            <a:ext cx="12192000" cy="3124200"/>
          </a:xfrm>
          <a:prstGeom prst="rect">
            <a:avLst/>
          </a:prstGeom>
          <a:solidFill>
            <a:srgbClr val="500000"/>
          </a:solidFill>
          <a:ln>
            <a:solidFill>
              <a:srgbClr val="5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43815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92F962FC-222B-5CD4-8BB7-F61EAE8644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133600"/>
            <a:ext cx="10972800" cy="1143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pic>
        <p:nvPicPr>
          <p:cNvPr id="6" name="Picture 5" descr="A picture containing graphical user interface&#10;&#10;Description automatically generated">
            <a:extLst>
              <a:ext uri="{FF2B5EF4-FFF2-40B4-BE49-F238E27FC236}">
                <a16:creationId xmlns:a16="http://schemas.microsoft.com/office/drawing/2014/main" id="{B0621E8E-14A0-DC1E-745F-EA97E32DAD4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1555" y="78964"/>
            <a:ext cx="2902646" cy="835436"/>
          </a:xfrm>
          <a:prstGeom prst="rect">
            <a:avLst/>
          </a:prstGeom>
        </p:spPr>
      </p:pic>
      <p:pic>
        <p:nvPicPr>
          <p:cNvPr id="7" name="Picture 6" descr="A picture containing text&#10;&#10;Description automatically generated">
            <a:extLst>
              <a:ext uri="{FF2B5EF4-FFF2-40B4-BE49-F238E27FC236}">
                <a16:creationId xmlns:a16="http://schemas.microsoft.com/office/drawing/2014/main" id="{BB5422C6-2EE8-73B4-8D45-0BEABC6AD7D2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05800" y="152400"/>
            <a:ext cx="3715703" cy="68580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38A2888F-E3CE-592F-203A-D7CC5F6DA2BC}"/>
              </a:ext>
            </a:extLst>
          </p:cNvPr>
          <p:cNvSpPr txBox="1"/>
          <p:nvPr userDrawn="1"/>
        </p:nvSpPr>
        <p:spPr>
          <a:xfrm>
            <a:off x="3541221" y="6477000"/>
            <a:ext cx="5080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www.RoadsidePooledFund.org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EDE9A12-42C9-A090-E01D-E57712F6CBBB}"/>
              </a:ext>
            </a:extLst>
          </p:cNvPr>
          <p:cNvSpPr txBox="1"/>
          <p:nvPr userDrawn="1"/>
        </p:nvSpPr>
        <p:spPr>
          <a:xfrm>
            <a:off x="3541221" y="6172200"/>
            <a:ext cx="5080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solidFill>
                  <a:srgbClr val="500000"/>
                </a:solidFill>
              </a:rPr>
              <a:t>Roadside Safety Research Pooled Fund</a:t>
            </a:r>
          </a:p>
        </p:txBody>
      </p:sp>
    </p:spTree>
    <p:extLst>
      <p:ext uri="{BB962C8B-B14F-4D97-AF65-F5344CB8AC3E}">
        <p14:creationId xmlns:p14="http://schemas.microsoft.com/office/powerpoint/2010/main" val="17705385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447800"/>
            <a:ext cx="10972800" cy="4800600"/>
          </a:xfrm>
        </p:spPr>
        <p:txBody>
          <a:bodyPr/>
          <a:lstStyle>
            <a:lvl1pPr>
              <a:defRPr b="0">
                <a:solidFill>
                  <a:schemeClr val="tx1"/>
                </a:solidFill>
              </a:defRPr>
            </a:lvl1pPr>
            <a:lvl2pPr>
              <a:defRPr b="0">
                <a:solidFill>
                  <a:schemeClr val="accent1"/>
                </a:solidFill>
              </a:defRPr>
            </a:lvl2pPr>
            <a:lvl4pPr>
              <a:defRPr>
                <a:solidFill>
                  <a:schemeClr val="accent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2433101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>
                <a:solidFill>
                  <a:srgbClr val="800000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295455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2161953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6747017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6162217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223158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1734950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>
                <a:solidFill>
                  <a:srgbClr val="500000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492645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CD88C62A-20F9-AD8A-2175-66871B4C19F9}"/>
              </a:ext>
            </a:extLst>
          </p:cNvPr>
          <p:cNvSpPr/>
          <p:nvPr userDrawn="1"/>
        </p:nvSpPr>
        <p:spPr>
          <a:xfrm>
            <a:off x="0" y="-1"/>
            <a:ext cx="12192000" cy="1400183"/>
          </a:xfrm>
          <a:prstGeom prst="rect">
            <a:avLst/>
          </a:prstGeom>
          <a:solidFill>
            <a:srgbClr val="5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640080" rtlCol="0" anchor="ctr"/>
          <a:lstStyle/>
          <a:p>
            <a:pPr algn="r">
              <a:tabLst/>
            </a:pPr>
            <a:endParaRPr lang="en-US" sz="2000" dirty="0"/>
          </a:p>
        </p:txBody>
      </p:sp>
      <p:pic>
        <p:nvPicPr>
          <p:cNvPr id="11" name="Picture 10" descr="A picture containing graphical user interface&#10;&#10;Description automatically generated">
            <a:extLst>
              <a:ext uri="{FF2B5EF4-FFF2-40B4-BE49-F238E27FC236}">
                <a16:creationId xmlns:a16="http://schemas.microsoft.com/office/drawing/2014/main" id="{E7804BAD-7D49-4536-AF08-5DA7294CF02D}"/>
              </a:ext>
            </a:extLst>
          </p:cNvPr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582" y="6198613"/>
            <a:ext cx="2234283" cy="622529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4821" y="1475428"/>
            <a:ext cx="10972800" cy="46653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C2D8122-682C-49AF-8419-8A203D7AADFE}"/>
              </a:ext>
            </a:extLst>
          </p:cNvPr>
          <p:cNvSpPr txBox="1"/>
          <p:nvPr userDrawn="1"/>
        </p:nvSpPr>
        <p:spPr>
          <a:xfrm>
            <a:off x="11008821" y="32182"/>
            <a:ext cx="1117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E889CCA7-11F3-4603-8F4B-1EDA747F465D}" type="slidenum">
              <a:rPr lang="en-US" sz="1800" smtClean="0">
                <a:solidFill>
                  <a:schemeClr val="bg1"/>
                </a:solidFill>
              </a:rPr>
              <a:pPr algn="r"/>
              <a:t>‹#›</a:t>
            </a:fld>
            <a:endParaRPr lang="en-US" sz="1800" dirty="0">
              <a:solidFill>
                <a:schemeClr val="bg1"/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7F7D932-F633-521B-8BD2-2687AE5E362F}"/>
              </a:ext>
            </a:extLst>
          </p:cNvPr>
          <p:cNvSpPr txBox="1"/>
          <p:nvPr userDrawn="1"/>
        </p:nvSpPr>
        <p:spPr>
          <a:xfrm>
            <a:off x="3541221" y="6553200"/>
            <a:ext cx="5080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www.RoadsidePooledFund.org</a:t>
            </a:r>
          </a:p>
        </p:txBody>
      </p:sp>
      <p:pic>
        <p:nvPicPr>
          <p:cNvPr id="15" name="Picture 14" descr="A picture containing text&#10;&#10;Description automatically generated">
            <a:extLst>
              <a:ext uri="{FF2B5EF4-FFF2-40B4-BE49-F238E27FC236}">
                <a16:creationId xmlns:a16="http://schemas.microsoft.com/office/drawing/2014/main" id="{93D47889-B23D-A505-79D3-BE8F79435047}"/>
              </a:ext>
            </a:extLst>
          </p:cNvPr>
          <p:cNvPicPr>
            <a:picLocks noChangeAspect="1"/>
          </p:cNvPicPr>
          <p:nvPr userDrawn="1"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15400" y="6207340"/>
            <a:ext cx="3134018" cy="6050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31497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b="1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76300" y="1524000"/>
            <a:ext cx="10439400" cy="2438400"/>
          </a:xfrm>
        </p:spPr>
        <p:txBody>
          <a:bodyPr>
            <a:normAutofit/>
          </a:bodyPr>
          <a:lstStyle/>
          <a:p>
            <a:br>
              <a:rPr lang="en-US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</a:br>
            <a:r>
              <a:rPr lang="en-US" b="0" i="0" u="none" strike="noStrike" baseline="0" dirty="0"/>
              <a:t>Half Post Spacing / Quarter Post Spacing in Combination with Curb</a:t>
            </a:r>
            <a:br>
              <a:rPr lang="en-US" b="0" i="0" u="none" strike="noStrike" baseline="0" dirty="0"/>
            </a:br>
            <a:r>
              <a:rPr lang="en-US" b="0" i="0" u="none" strike="noStrike" baseline="0" dirty="0"/>
              <a:t> MASH TL-3 (and/or TL-1 &amp; 2)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	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76300" y="4495800"/>
            <a:ext cx="10325100" cy="1638300"/>
          </a:xfrm>
        </p:spPr>
        <p:txBody>
          <a:bodyPr>
            <a:normAutofit/>
          </a:bodyPr>
          <a:lstStyle/>
          <a:p>
            <a:r>
              <a:rPr lang="en-US" dirty="0"/>
              <a:t>Developer of Problem Statement: Nina Ertel, P.E., PennDOT</a:t>
            </a:r>
          </a:p>
          <a:p>
            <a:r>
              <a:rPr lang="en-US" dirty="0"/>
              <a:t>Presented by: James A. Borino, Jr., P.E., PennDOT</a:t>
            </a:r>
          </a:p>
          <a:p>
            <a:endParaRPr lang="en-US" dirty="0"/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40704695-64B2-441F-808D-BA4650A4FA50}"/>
              </a:ext>
            </a:extLst>
          </p:cNvPr>
          <p:cNvSpPr txBox="1">
            <a:spLocks/>
          </p:cNvSpPr>
          <p:nvPr/>
        </p:nvSpPr>
        <p:spPr>
          <a:xfrm>
            <a:off x="1524000" y="4495800"/>
            <a:ext cx="102108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8867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E01425-F9E2-1641-E4F5-DC2D311A1E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System to be Evaluated and Tested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59E870-FB63-A5A5-5543-AA5CB99CCC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447800"/>
            <a:ext cx="9067800" cy="48006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dirty="0"/>
              <a:t>Half Post Spacing / Quarter Post Spacing </a:t>
            </a:r>
          </a:p>
          <a:p>
            <a:pPr marL="0" indent="0" algn="ctr">
              <a:buNone/>
            </a:pPr>
            <a:r>
              <a:rPr lang="en-US" dirty="0"/>
              <a:t>in </a:t>
            </a:r>
            <a:r>
              <a:rPr lang="en-US" u="sng" dirty="0"/>
              <a:t>Combination</a:t>
            </a:r>
            <a:r>
              <a:rPr lang="en-US" dirty="0"/>
              <a:t> with Curb </a:t>
            </a:r>
          </a:p>
          <a:p>
            <a:pPr lvl="1"/>
            <a:r>
              <a:rPr lang="en-US" sz="2400" dirty="0"/>
              <a:t>Previous research on MGS with curb (max 6”)</a:t>
            </a:r>
          </a:p>
          <a:p>
            <a:pPr lvl="1"/>
            <a:r>
              <a:rPr lang="en-US" sz="2400" dirty="0"/>
              <a:t>Previous research on reduced post spacing</a:t>
            </a:r>
          </a:p>
          <a:p>
            <a:pPr lvl="1"/>
            <a:r>
              <a:rPr lang="en-US" sz="2400" dirty="0"/>
              <a:t>This research will use this previous research</a:t>
            </a:r>
          </a:p>
          <a:p>
            <a:pPr marL="457200" lvl="1" indent="0">
              <a:buNone/>
            </a:pPr>
            <a:endParaRPr lang="en-US" sz="2400" dirty="0"/>
          </a:p>
          <a:p>
            <a:pPr marL="457200" lvl="1" indent="0">
              <a:buNone/>
            </a:pPr>
            <a:r>
              <a:rPr lang="en-US" sz="2400" dirty="0"/>
              <a:t>Goal:</a:t>
            </a:r>
          </a:p>
          <a:p>
            <a:pPr lvl="1"/>
            <a:r>
              <a:rPr lang="en-US" sz="2400" dirty="0"/>
              <a:t>MASH Compliance, TL-3 </a:t>
            </a:r>
          </a:p>
          <a:p>
            <a:pPr lvl="1"/>
            <a:r>
              <a:rPr lang="en-US" sz="2400" dirty="0"/>
              <a:t>If project resources allow, simulations would evaluate deflections at lower speeds, i.e., 45mph (TL-2) and/or 25 mph(TL-1)</a:t>
            </a:r>
          </a:p>
          <a:p>
            <a:pPr marL="914400" lvl="2" indent="0">
              <a:buNone/>
            </a:pPr>
            <a:endParaRPr lang="en-US" sz="2000" dirty="0"/>
          </a:p>
          <a:p>
            <a:pPr marL="114300" indent="0">
              <a:buNone/>
            </a:pPr>
            <a:endParaRPr lang="en-US" sz="1500" dirty="0"/>
          </a:p>
          <a:p>
            <a:pPr marL="114300" indent="0">
              <a:buNone/>
            </a:pPr>
            <a:endParaRPr lang="en-US" sz="1500" dirty="0"/>
          </a:p>
          <a:p>
            <a:pPr marL="114300" indent="0">
              <a:buNone/>
            </a:pPr>
            <a:endParaRPr lang="en-US" sz="1500" dirty="0"/>
          </a:p>
          <a:p>
            <a:pPr marL="114300" indent="0">
              <a:buNone/>
            </a:pPr>
            <a:endParaRPr lang="en-US" sz="2800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7366CB47-481A-4620-B97E-67D1C4F5D5F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41924" y="2590800"/>
            <a:ext cx="4084062" cy="26198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62177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E01425-F9E2-1641-E4F5-DC2D311A1E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is this Needed?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59E870-FB63-A5A5-5543-AA5CB99CCC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0" i="0" u="none" strike="noStrike" baseline="0" dirty="0">
                <a:solidFill>
                  <a:srgbClr val="000000"/>
                </a:solidFill>
              </a:rPr>
              <a:t> Sometimes there are trees, utility poles and other hazards right behind a curb. </a:t>
            </a:r>
          </a:p>
          <a:p>
            <a:r>
              <a:rPr lang="en-US" b="0" i="0" u="none" strike="noStrike" baseline="0" dirty="0">
                <a:solidFill>
                  <a:srgbClr val="000000"/>
                </a:solidFill>
              </a:rPr>
              <a:t>Then a reduced post spacing guide rail system is needed to reduce deflection.</a:t>
            </a:r>
          </a:p>
          <a:p>
            <a:r>
              <a:rPr lang="en-US" dirty="0">
                <a:solidFill>
                  <a:srgbClr val="000000"/>
                </a:solidFill>
              </a:rPr>
              <a:t>Need to determine MASH compliance of this combination.</a:t>
            </a:r>
            <a:endParaRPr lang="en-US" b="0" i="0" u="none" strike="noStrike" baseline="0" dirty="0">
              <a:solidFill>
                <a:srgbClr val="000000"/>
              </a:solidFill>
            </a:endParaRPr>
          </a:p>
          <a:p>
            <a:r>
              <a:rPr lang="en-US" dirty="0">
                <a:solidFill>
                  <a:srgbClr val="000000"/>
                </a:solidFill>
              </a:rPr>
              <a:t>Additionally, if deflections are known at lower speeds, then some reduced post spacings could be avoided on low-speed roadways.</a:t>
            </a:r>
            <a:endParaRPr lang="en-US" b="0" i="0" u="none" strike="noStrike" baseline="0" dirty="0">
              <a:solidFill>
                <a:srgbClr val="000000"/>
              </a:solidFill>
            </a:endParaRPr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39462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CFB1E9-D73B-4036-86DE-09B599B743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Proposed Work Plan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D4CEF0-D1D8-4AEA-B799-9426C34ADF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Literature Review</a:t>
            </a:r>
          </a:p>
          <a:p>
            <a:r>
              <a:rPr lang="en-US" dirty="0"/>
              <a:t>Engineering and Analysis Simulation</a:t>
            </a:r>
          </a:p>
          <a:p>
            <a:r>
              <a:rPr lang="en-US" dirty="0"/>
              <a:t>Crash Testing</a:t>
            </a:r>
          </a:p>
          <a:p>
            <a:r>
              <a:rPr lang="en-US" dirty="0"/>
              <a:t>Documentation/Reporting</a:t>
            </a:r>
          </a:p>
        </p:txBody>
      </p:sp>
    </p:spTree>
    <p:extLst>
      <p:ext uri="{BB962C8B-B14F-4D97-AF65-F5344CB8AC3E}">
        <p14:creationId xmlns:p14="http://schemas.microsoft.com/office/powerpoint/2010/main" val="10953144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2BEEE9-160F-4844-A0F7-D9A85757D6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Costs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0D7573-D985-4440-8E88-44BE125875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	</a:t>
            </a:r>
          </a:p>
          <a:p>
            <a:endParaRPr lang="en-US" dirty="0"/>
          </a:p>
          <a:p>
            <a:r>
              <a:rPr lang="en-US" dirty="0"/>
              <a:t>Total Estimated Cost = </a:t>
            </a:r>
            <a:r>
              <a:rPr lang="en-US" dirty="0">
                <a:highlight>
                  <a:srgbClr val="FFFF00"/>
                </a:highlight>
              </a:rPr>
              <a:t>$216,000</a:t>
            </a:r>
          </a:p>
          <a:p>
            <a:endParaRPr lang="en-US" dirty="0"/>
          </a:p>
          <a:p>
            <a:r>
              <a:rPr lang="en-US" dirty="0"/>
              <a:t>Total Estimated Time = 15 months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6586266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White Maroon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953734"/>
      </a:accent1>
      <a:accent2>
        <a:srgbClr val="4F6128"/>
      </a:accent2>
      <a:accent3>
        <a:srgbClr val="9BBB59"/>
      </a:accent3>
      <a:accent4>
        <a:srgbClr val="FFC000"/>
      </a:accent4>
      <a:accent5>
        <a:srgbClr val="0F243E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White Maroon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953734"/>
    </a:accent1>
    <a:accent2>
      <a:srgbClr val="4F6128"/>
    </a:accent2>
    <a:accent3>
      <a:srgbClr val="9BBB59"/>
    </a:accent3>
    <a:accent4>
      <a:srgbClr val="FFC000"/>
    </a:accent4>
    <a:accent5>
      <a:srgbClr val="0F243E"/>
    </a:accent5>
    <a:accent6>
      <a:srgbClr val="F79646"/>
    </a:accent6>
    <a:hlink>
      <a:srgbClr val="0000FF"/>
    </a:hlink>
    <a:folHlink>
      <a:srgbClr val="800080"/>
    </a:folHlink>
  </a:clr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49C7F044B0C2D4E84BB48C5724F171D" ma:contentTypeVersion="15" ma:contentTypeDescription="Create a new document." ma:contentTypeScope="" ma:versionID="6964f288264b244552ddcaeb32f928f4">
  <xsd:schema xmlns:xsd="http://www.w3.org/2001/XMLSchema" xmlns:xs="http://www.w3.org/2001/XMLSchema" xmlns:p="http://schemas.microsoft.com/office/2006/metadata/properties" xmlns:ns2="28c3948a-d4c9-4440-ae21-2e310058d576" xmlns:ns3="32b79f66-886f-4856-a20c-94d9de16df12" targetNamespace="http://schemas.microsoft.com/office/2006/metadata/properties" ma:root="true" ma:fieldsID="d4983e2ae3cddc2b299dcca0e0b7cc38" ns2:_="" ns3:_="">
    <xsd:import namespace="28c3948a-d4c9-4440-ae21-2e310058d576"/>
    <xsd:import namespace="32b79f66-886f-4856-a20c-94d9de16df12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LengthInSeconds" minOccurs="0"/>
                <xsd:element ref="ns3:MediaServiceDateTaken" minOccurs="0"/>
                <xsd:element ref="ns3:lcf76f155ced4ddcb4097134ff3c332f" minOccurs="0"/>
                <xsd:element ref="ns2:TaxCatchAll" minOccurs="0"/>
                <xsd:element ref="ns3:MediaServiceGenerationTime" minOccurs="0"/>
                <xsd:element ref="ns3:MediaServiceEventHashCode" minOccurs="0"/>
                <xsd:element ref="ns3:MediaServiceObjectDetectorVersions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8c3948a-d4c9-4440-ae21-2e310058d576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8" nillable="true" ma:displayName="Taxonomy Catch All Column" ma:hidden="true" ma:list="{7a3fa4c6-782b-4d44-89c4-44008f7a34a3}" ma:internalName="TaxCatchAll" ma:showField="CatchAllData" ma:web="28c3948a-d4c9-4440-ae21-2e310058d57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2b79f66-886f-4856-a20c-94d9de16df1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4" nillable="true" ma:displayName="MediaLengthInSeconds" ma:hidden="true" ma:internalName="MediaLengthInSeconds" ma:readOnly="true">
      <xsd:simpleType>
        <xsd:restriction base="dms:Unknown"/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lcf76f155ced4ddcb4097134ff3c332f" ma:index="17" nillable="true" ma:taxonomy="true" ma:internalName="lcf76f155ced4ddcb4097134ff3c332f" ma:taxonomyFieldName="MediaServiceImageTags" ma:displayName="Image Tags" ma:readOnly="false" ma:fieldId="{5cf76f15-5ced-4ddc-b409-7134ff3c332f}" ma:taxonomyMulti="true" ma:sspId="79bbf02c-0cc7-4a19-a098-140ed2a185c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9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0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bjectDetectorVersions" ma:index="2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OCR" ma:index="2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32b79f66-886f-4856-a20c-94d9de16df12">
      <Terms xmlns="http://schemas.microsoft.com/office/infopath/2007/PartnerControls"/>
    </lcf76f155ced4ddcb4097134ff3c332f>
    <TaxCatchAll xmlns="28c3948a-d4c9-4440-ae21-2e310058d576" xsi:nil="true"/>
  </documentManagement>
</p:properties>
</file>

<file path=customXml/itemProps1.xml><?xml version="1.0" encoding="utf-8"?>
<ds:datastoreItem xmlns:ds="http://schemas.openxmlformats.org/officeDocument/2006/customXml" ds:itemID="{6A5CFAEC-3635-4530-85A9-51DAFAEBA30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6C6F5B0-59EC-4B77-B06E-7C4C1F6D8B71}"/>
</file>

<file path=customXml/itemProps3.xml><?xml version="1.0" encoding="utf-8"?>
<ds:datastoreItem xmlns:ds="http://schemas.openxmlformats.org/officeDocument/2006/customXml" ds:itemID="{501C3C88-D389-4F00-9611-BC29CA2BD4D3}">
  <ds:schemaRefs>
    <ds:schemaRef ds:uri="http://purl.org/dc/dcmitype/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purl.org/dc/terms/"/>
    <ds:schemaRef ds:uri="http://www.w3.org/XML/1998/namespace"/>
    <ds:schemaRef ds:uri="32b79f66-886f-4856-a20c-94d9de16df12"/>
    <ds:schemaRef ds:uri="28c3948a-d4c9-4440-ae21-2e310058d576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15178</TotalTime>
  <Words>226</Words>
  <Application>Microsoft Office PowerPoint</Application>
  <PresentationFormat>Widescreen</PresentationFormat>
  <Paragraphs>38</Paragraphs>
  <Slides>5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Custom Design</vt:lpstr>
      <vt:lpstr> Half Post Spacing / Quarter Post Spacing in Combination with Curb  MASH TL-3 (and/or TL-1 &amp; 2) </vt:lpstr>
      <vt:lpstr>System to be Evaluated and Tested</vt:lpstr>
      <vt:lpstr>Why is this Needed?</vt:lpstr>
      <vt:lpstr>Proposed Work Plan</vt:lpstr>
      <vt:lpstr>Costs</vt:lpstr>
    </vt:vector>
  </TitlesOfParts>
  <Company>tti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Materials and Pavements</dc:title>
  <dc:creator>s-yates</dc:creator>
  <cp:lastModifiedBy>Borino, James A (Jr.)</cp:lastModifiedBy>
  <cp:revision>285</cp:revision>
  <dcterms:created xsi:type="dcterms:W3CDTF">2011-11-15T15:55:39Z</dcterms:created>
  <dcterms:modified xsi:type="dcterms:W3CDTF">2023-09-29T13:38:24Z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0x010100C49C7F044B0C2D4E84BB48C5724F171D</vt:lpwstr>
  </property>
</Properties>
</file>