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78266-3261-4BAF-8EDD-A2B37F447BD5}" v="1" dt="2023-09-18T19:23:5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6" autoAdjust="0"/>
  </p:normalViewPr>
  <p:slideViewPr>
    <p:cSldViewPr>
      <p:cViewPr varScale="1">
        <p:scale>
          <a:sx n="98" d="100"/>
          <a:sy n="98" d="100"/>
        </p:scale>
        <p:origin x="8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08174"/>
            <a:ext cx="10363200" cy="1825626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Determine Deflection Distances of </a:t>
            </a:r>
            <a:br>
              <a:rPr lang="en-US" dirty="0"/>
            </a:br>
            <a:r>
              <a:rPr lang="en-US" dirty="0"/>
              <a:t>Half Post Spacing and Quarter Post Spacing for Lower Speeds (TL-2 and TL-1)</a:t>
            </a:r>
            <a:br>
              <a:rPr lang="en-US" dirty="0"/>
            </a:br>
            <a:r>
              <a:rPr lang="en-US" dirty="0"/>
              <a:t>Using Existing TL-3 MASH MSG Designs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381500"/>
            <a:ext cx="10210800" cy="1752600"/>
          </a:xfrm>
        </p:spPr>
        <p:txBody>
          <a:bodyPr/>
          <a:lstStyle/>
          <a:p>
            <a:r>
              <a:rPr lang="en-US" dirty="0"/>
              <a:t>Developer of Problem Statement: Nina Ertel, P.E., PennDOT</a:t>
            </a:r>
          </a:p>
          <a:p>
            <a:r>
              <a:rPr lang="en-US" dirty="0"/>
              <a:t>Presented by: James A. Borino, Jr., P.E., PennDOT</a:t>
            </a: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System or Device should be Tested?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" y="1371600"/>
            <a:ext cx="109728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Half and Quarter post spacing </a:t>
            </a:r>
          </a:p>
          <a:p>
            <a:pPr marL="0" indent="0" algn="ctr">
              <a:buNone/>
            </a:pPr>
            <a:r>
              <a:rPr lang="en-US" sz="3600" dirty="0"/>
              <a:t>at Test Level 2 (TL-2) and/or Test Level 1 (TL-1)</a:t>
            </a:r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/>
              <a:t>Previous research on MGS with lower speeds</a:t>
            </a:r>
          </a:p>
          <a:p>
            <a:pPr lvl="1"/>
            <a:r>
              <a:rPr lang="en-US" dirty="0"/>
              <a:t>Previous research on reduced post spacing</a:t>
            </a:r>
          </a:p>
          <a:p>
            <a:pPr lvl="1"/>
            <a:r>
              <a:rPr lang="en-US" dirty="0"/>
              <a:t>This research will use this previous research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200" dirty="0"/>
              <a:t>Goal:</a:t>
            </a:r>
          </a:p>
          <a:p>
            <a:pPr lvl="1"/>
            <a:r>
              <a:rPr lang="en-US" sz="3200" dirty="0"/>
              <a:t>Determine Deflection Distances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pic>
        <p:nvPicPr>
          <p:cNvPr id="10" name="Picture 9" descr="A picture containing grass, road, outdoor, runway&#10;&#10;Description automatically generated">
            <a:extLst>
              <a:ext uri="{FF2B5EF4-FFF2-40B4-BE49-F238E27FC236}">
                <a16:creationId xmlns:a16="http://schemas.microsoft.com/office/drawing/2014/main" id="{B0D22A82-AC9E-4C4A-9CFF-59D0FA0C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73380"/>
            <a:ext cx="4811325" cy="23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000" b="0" i="0" u="none" strike="noStrike" baseline="0" dirty="0">
                <a:solidFill>
                  <a:srgbClr val="000000"/>
                </a:solidFill>
              </a:rPr>
              <a:t> MGS guide rail with reduced post spacings at half and quarter post spacing are used where lower deflections are needed. </a:t>
            </a:r>
          </a:p>
          <a:p>
            <a:r>
              <a:rPr lang="en-US" sz="3000" b="0" i="0" u="none" strike="noStrike" baseline="0" dirty="0">
                <a:solidFill>
                  <a:srgbClr val="000000"/>
                </a:solidFill>
              </a:rPr>
              <a:t>If deflections for lower speeds (45mph and/or 25 mph) are known, then fewer applications with extra close post spacing might be needed.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This could save money on construction projects.</a:t>
            </a:r>
            <a:endParaRPr lang="en-US" sz="3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6A19-6BF2-48DA-84E0-577963B2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2B3A-72E5-4CB6-BDD7-A507A3D6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Computer Simulation </a:t>
            </a:r>
          </a:p>
          <a:p>
            <a:endParaRPr lang="en-US" dirty="0"/>
          </a:p>
          <a:p>
            <a:r>
              <a:rPr lang="en-US" dirty="0"/>
              <a:t>Documentation/Reporting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0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F2C6-B2E8-4189-934D-D6C27FEE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E329-473F-4368-898B-2146F4C16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Estimated Cost = </a:t>
            </a:r>
            <a:r>
              <a:rPr lang="en-US" dirty="0">
                <a:highlight>
                  <a:srgbClr val="FFFF00"/>
                </a:highlight>
              </a:rPr>
              <a:t>$15,000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Estimated Time = 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170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Props1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1DA37-CB3F-4BAD-8F1E-BC04DB96DF7D}"/>
</file>

<file path=customXml/itemProps3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15709</TotalTime>
  <Words>195</Words>
  <Application>Microsoft Office PowerPoint</Application>
  <PresentationFormat>Widescreen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Custom Design</vt:lpstr>
      <vt:lpstr>Determine Deflection Distances of  Half Post Spacing and Quarter Post Spacing for Lower Speeds (TL-2 and TL-1) Using Existing TL-3 MASH MSG Designs </vt:lpstr>
      <vt:lpstr>What System or Device should be Tested?</vt:lpstr>
      <vt:lpstr>Why is this Needed?</vt:lpstr>
      <vt:lpstr>Proposed Work Plan</vt:lpstr>
      <vt:lpstr>Costs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Borino, James A (Jr.)</cp:lastModifiedBy>
  <cp:revision>286</cp:revision>
  <dcterms:created xsi:type="dcterms:W3CDTF">2011-11-15T15:55:39Z</dcterms:created>
  <dcterms:modified xsi:type="dcterms:W3CDTF">2023-09-29T13:42:59Z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</Properties>
</file>