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11" r:id="rId5"/>
    <p:sldId id="312" r:id="rId6"/>
    <p:sldId id="315" r:id="rId7"/>
    <p:sldId id="317" r:id="rId8"/>
    <p:sldId id="316" r:id="rId9"/>
    <p:sldId id="313" r:id="rId10"/>
    <p:sldId id="3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800000"/>
    <a:srgbClr val="0808C2"/>
    <a:srgbClr val="4C0000"/>
    <a:srgbClr val="2E0000"/>
    <a:srgbClr val="4B77B6"/>
    <a:srgbClr val="8FA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3B4F7-4F83-4BDA-AE24-5B2DE3CD649A}" v="2" dt="2023-10-11T20:08:27.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86" autoAdjust="0"/>
  </p:normalViewPr>
  <p:slideViewPr>
    <p:cSldViewPr>
      <p:cViewPr varScale="1">
        <p:scale>
          <a:sx n="88" d="100"/>
          <a:sy n="88" d="100"/>
        </p:scale>
        <p:origin x="143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ckel, Tim" userId="1bf250f8-44e2-44bd-a266-668f7910c47b" providerId="ADAL" clId="{2EA3B4F7-4F83-4BDA-AE24-5B2DE3CD649A}"/>
    <pc:docChg chg="custSel modSld">
      <pc:chgData name="Moeckel, Tim" userId="1bf250f8-44e2-44bd-a266-668f7910c47b" providerId="ADAL" clId="{2EA3B4F7-4F83-4BDA-AE24-5B2DE3CD649A}" dt="2023-10-11T20:24:21.794" v="5550" actId="20577"/>
      <pc:docMkLst>
        <pc:docMk/>
      </pc:docMkLst>
      <pc:sldChg chg="modNotesTx">
        <pc:chgData name="Moeckel, Tim" userId="1bf250f8-44e2-44bd-a266-668f7910c47b" providerId="ADAL" clId="{2EA3B4F7-4F83-4BDA-AE24-5B2DE3CD649A}" dt="2023-10-11T18:54:08.832" v="3252" actId="20577"/>
        <pc:sldMkLst>
          <pc:docMk/>
          <pc:sldMk cId="380886706" sldId="311"/>
        </pc:sldMkLst>
      </pc:sldChg>
      <pc:sldChg chg="modNotesTx">
        <pc:chgData name="Moeckel, Tim" userId="1bf250f8-44e2-44bd-a266-668f7910c47b" providerId="ADAL" clId="{2EA3B4F7-4F83-4BDA-AE24-5B2DE3CD649A}" dt="2023-10-11T18:57:38.355" v="3379" actId="20577"/>
        <pc:sldMkLst>
          <pc:docMk/>
          <pc:sldMk cId="1326217780" sldId="312"/>
        </pc:sldMkLst>
      </pc:sldChg>
      <pc:sldChg chg="modSp mod modNotesTx">
        <pc:chgData name="Moeckel, Tim" userId="1bf250f8-44e2-44bd-a266-668f7910c47b" providerId="ADAL" clId="{2EA3B4F7-4F83-4BDA-AE24-5B2DE3CD649A}" dt="2023-10-11T20:18:36.492" v="4514" actId="20577"/>
        <pc:sldMkLst>
          <pc:docMk/>
          <pc:sldMk cId="1103946249" sldId="313"/>
        </pc:sldMkLst>
        <pc:spChg chg="mod">
          <ac:chgData name="Moeckel, Tim" userId="1bf250f8-44e2-44bd-a266-668f7910c47b" providerId="ADAL" clId="{2EA3B4F7-4F83-4BDA-AE24-5B2DE3CD649A}" dt="2023-10-11T20:18:36.492" v="4514" actId="20577"/>
          <ac:spMkLst>
            <pc:docMk/>
            <pc:sldMk cId="1103946249" sldId="313"/>
            <ac:spMk id="3" creationId="{CA59E870-FB63-A5A5-5543-AA5CB99CCC6F}"/>
          </ac:spMkLst>
        </pc:spChg>
      </pc:sldChg>
      <pc:sldChg chg="modNotesTx">
        <pc:chgData name="Moeckel, Tim" userId="1bf250f8-44e2-44bd-a266-668f7910c47b" providerId="ADAL" clId="{2EA3B4F7-4F83-4BDA-AE24-5B2DE3CD649A}" dt="2023-10-11T20:24:21.794" v="5550" actId="20577"/>
        <pc:sldMkLst>
          <pc:docMk/>
          <pc:sldMk cId="1147984251" sldId="314"/>
        </pc:sldMkLst>
      </pc:sldChg>
      <pc:sldChg chg="modNotesTx">
        <pc:chgData name="Moeckel, Tim" userId="1bf250f8-44e2-44bd-a266-668f7910c47b" providerId="ADAL" clId="{2EA3B4F7-4F83-4BDA-AE24-5B2DE3CD649A}" dt="2023-10-11T18:58:52.856" v="3430" actId="20577"/>
        <pc:sldMkLst>
          <pc:docMk/>
          <pc:sldMk cId="497727721" sldId="315"/>
        </pc:sldMkLst>
      </pc:sldChg>
      <pc:sldChg chg="modNotesTx">
        <pc:chgData name="Moeckel, Tim" userId="1bf250f8-44e2-44bd-a266-668f7910c47b" providerId="ADAL" clId="{2EA3B4F7-4F83-4BDA-AE24-5B2DE3CD649A}" dt="2023-10-11T20:10:26.199" v="3915" actId="20577"/>
        <pc:sldMkLst>
          <pc:docMk/>
          <pc:sldMk cId="3861847176" sldId="316"/>
        </pc:sldMkLst>
      </pc:sldChg>
      <pc:sldChg chg="modNotesTx">
        <pc:chgData name="Moeckel, Tim" userId="1bf250f8-44e2-44bd-a266-668f7910c47b" providerId="ADAL" clId="{2EA3B4F7-4F83-4BDA-AE24-5B2DE3CD649A}" dt="2023-10-11T19:02:41.940" v="3664" actId="20577"/>
        <pc:sldMkLst>
          <pc:docMk/>
          <pc:sldMk cId="824204856"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002C2-6942-4189-87BE-49B0795180CD}"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1D614-7CD3-41B7-844C-80B5F1C38C87}" type="slidenum">
              <a:rPr lang="en-US" smtClean="0"/>
              <a:t>‹#›</a:t>
            </a:fld>
            <a:endParaRPr lang="en-US"/>
          </a:p>
        </p:txBody>
      </p:sp>
    </p:spTree>
    <p:extLst>
      <p:ext uri="{BB962C8B-B14F-4D97-AF65-F5344CB8AC3E}">
        <p14:creationId xmlns:p14="http://schemas.microsoft.com/office/powerpoint/2010/main" val="46194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problem statement for your consideration is 2024-06-LSRB: MASH TL-3 Enhancement of the Short Radius Guardrail System (also known as the SRGS).</a:t>
            </a:r>
          </a:p>
        </p:txBody>
      </p:sp>
      <p:sp>
        <p:nvSpPr>
          <p:cNvPr id="4" name="Slide Number Placeholder 3"/>
          <p:cNvSpPr>
            <a:spLocks noGrp="1"/>
          </p:cNvSpPr>
          <p:nvPr>
            <p:ph type="sldNum" sz="quarter" idx="5"/>
          </p:nvPr>
        </p:nvSpPr>
        <p:spPr/>
        <p:txBody>
          <a:bodyPr/>
          <a:lstStyle/>
          <a:p>
            <a:fld id="{3D81D614-7CD3-41B7-844C-80B5F1C38C87}" type="slidenum">
              <a:rPr lang="en-US" smtClean="0"/>
              <a:t>1</a:t>
            </a:fld>
            <a:endParaRPr lang="en-US"/>
          </a:p>
        </p:txBody>
      </p:sp>
    </p:spTree>
    <p:extLst>
      <p:ext uri="{BB962C8B-B14F-4D97-AF65-F5344CB8AC3E}">
        <p14:creationId xmlns:p14="http://schemas.microsoft.com/office/powerpoint/2010/main" val="402763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widespread problem that state have is installing crashworthy barrier systems at intersection locations where a bridge end or structure is located in close proximity to the intersecting roadway. In many cases, there is not enough room to properly install a barrier system that can shield both the bridge end or structure end, and the fill sloped areas adjacent to the intersection. Recently, NCHRP project 15-53 was completed which successfully developed and crash tested a short radius guardrail system (or SRGS) meeting MASH criteria. While this system provides a crashworthy MASH compliant barrier alternative at intersection locations, there are still many more design needs which need to be explored to improve the performance of the SRGS system to make it available for use at a greater number of locations and easier and more cost-effective to construct.</a:t>
            </a:r>
          </a:p>
        </p:txBody>
      </p:sp>
      <p:sp>
        <p:nvSpPr>
          <p:cNvPr id="4" name="Slide Number Placeholder 3"/>
          <p:cNvSpPr>
            <a:spLocks noGrp="1"/>
          </p:cNvSpPr>
          <p:nvPr>
            <p:ph type="sldNum" sz="quarter" idx="5"/>
          </p:nvPr>
        </p:nvSpPr>
        <p:spPr/>
        <p:txBody>
          <a:bodyPr/>
          <a:lstStyle/>
          <a:p>
            <a:fld id="{3D81D614-7CD3-41B7-844C-80B5F1C38C87}" type="slidenum">
              <a:rPr lang="en-US" smtClean="0"/>
              <a:t>2</a:t>
            </a:fld>
            <a:endParaRPr lang="en-US"/>
          </a:p>
        </p:txBody>
      </p:sp>
    </p:spTree>
    <p:extLst>
      <p:ext uri="{BB962C8B-B14F-4D97-AF65-F5344CB8AC3E}">
        <p14:creationId xmlns:p14="http://schemas.microsoft.com/office/powerpoint/2010/main" val="345209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the SRGS project was able to successfully crash test the SRGS system to MASH TL-3 on flat ground and to MASH TL-2 with a 2:1 or flatter slope behind it. The as-tested SRGS system utilized a 90-degree intersection angle, a 33-feet distance from bridge/structure end to the face of guardrail running perpendicular to the main roadway, 10 </a:t>
            </a:r>
            <a:r>
              <a:rPr lang="en-US" dirty="0" err="1"/>
              <a:t>guage</a:t>
            </a:r>
            <a:r>
              <a:rPr lang="en-US" dirty="0"/>
              <a:t> rail which is thicker than standard 12 </a:t>
            </a:r>
            <a:r>
              <a:rPr lang="en-US" dirty="0" err="1"/>
              <a:t>guage</a:t>
            </a:r>
            <a:r>
              <a:rPr lang="en-US" dirty="0"/>
              <a:t> rail, and steel posts. There are still several design/implementation questions associated with the SRGS system which still need research, computer modeling, and/or crash testing in order to optimize this system and allow it to be used at a greater number of locations.</a:t>
            </a:r>
          </a:p>
        </p:txBody>
      </p:sp>
      <p:sp>
        <p:nvSpPr>
          <p:cNvPr id="4" name="Slide Number Placeholder 3"/>
          <p:cNvSpPr>
            <a:spLocks noGrp="1"/>
          </p:cNvSpPr>
          <p:nvPr>
            <p:ph type="sldNum" sz="quarter" idx="5"/>
          </p:nvPr>
        </p:nvSpPr>
        <p:spPr/>
        <p:txBody>
          <a:bodyPr/>
          <a:lstStyle/>
          <a:p>
            <a:fld id="{3D81D614-7CD3-41B7-844C-80B5F1C38C87}" type="slidenum">
              <a:rPr lang="en-US" smtClean="0"/>
              <a:t>3</a:t>
            </a:fld>
            <a:endParaRPr lang="en-US"/>
          </a:p>
        </p:txBody>
      </p:sp>
    </p:spTree>
    <p:extLst>
      <p:ext uri="{BB962C8B-B14F-4D97-AF65-F5344CB8AC3E}">
        <p14:creationId xmlns:p14="http://schemas.microsoft.com/office/powerpoint/2010/main" val="150445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NCHRP 15-53 project, researchers performed computer simulations of the SRGS with a 2:1 slope behind it. Their simulations indicated that the system is likely MASH crashworthy at 70 km/h (44 mph) and 80 km/h (50 mph). However, their computer simulations at 90 km/</a:t>
            </a:r>
            <a:r>
              <a:rPr lang="en-US" dirty="0" err="1"/>
              <a:t>hr</a:t>
            </a:r>
            <a:r>
              <a:rPr lang="en-US" dirty="0"/>
              <a:t> (56-mph) and 100 km/</a:t>
            </a:r>
            <a:r>
              <a:rPr lang="en-US" dirty="0" err="1"/>
              <a:t>hr</a:t>
            </a:r>
            <a:r>
              <a:rPr lang="en-US" dirty="0"/>
              <a:t> (62 mph) indicated the system would not likely meet MASH standards due to concerns with vehicle stability in the form of excessive roll and pitch. As a result of these computer simulations, the NCHRP 15-53 project opted to crash test the SRGS with a 2:1 slope at 50-mph. The crash test was successful giving the current SRGS system a MASH TL-2 rating with a 2:1 slope behind it. </a:t>
            </a:r>
          </a:p>
          <a:p>
            <a:endParaRPr lang="en-US" dirty="0"/>
          </a:p>
        </p:txBody>
      </p:sp>
      <p:sp>
        <p:nvSpPr>
          <p:cNvPr id="4" name="Slide Number Placeholder 3"/>
          <p:cNvSpPr>
            <a:spLocks noGrp="1"/>
          </p:cNvSpPr>
          <p:nvPr>
            <p:ph type="sldNum" sz="quarter" idx="5"/>
          </p:nvPr>
        </p:nvSpPr>
        <p:spPr/>
        <p:txBody>
          <a:bodyPr/>
          <a:lstStyle/>
          <a:p>
            <a:fld id="{3D81D614-7CD3-41B7-844C-80B5F1C38C87}" type="slidenum">
              <a:rPr lang="en-US" smtClean="0"/>
              <a:t>4</a:t>
            </a:fld>
            <a:endParaRPr lang="en-US"/>
          </a:p>
        </p:txBody>
      </p:sp>
    </p:spTree>
    <p:extLst>
      <p:ext uri="{BB962C8B-B14F-4D97-AF65-F5344CB8AC3E}">
        <p14:creationId xmlns:p14="http://schemas.microsoft.com/office/powerpoint/2010/main" val="95415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of NCHRP 15-53 project outcomes, the SRGS system needs further research for potential design modifications in order to improve the SRGS system so that it can meet MASH TL-3 compliance with a 2:1 slope behind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polling shows that our pooled fund members are most interested in MASH TL-3 testing of the SRGS with a 2:1 slope behind it.</a:t>
            </a:r>
          </a:p>
          <a:p>
            <a:endParaRPr lang="en-US" dirty="0"/>
          </a:p>
        </p:txBody>
      </p:sp>
      <p:sp>
        <p:nvSpPr>
          <p:cNvPr id="4" name="Slide Number Placeholder 3"/>
          <p:cNvSpPr>
            <a:spLocks noGrp="1"/>
          </p:cNvSpPr>
          <p:nvPr>
            <p:ph type="sldNum" sz="quarter" idx="5"/>
          </p:nvPr>
        </p:nvSpPr>
        <p:spPr/>
        <p:txBody>
          <a:bodyPr/>
          <a:lstStyle/>
          <a:p>
            <a:fld id="{3D81D614-7CD3-41B7-844C-80B5F1C38C87}" type="slidenum">
              <a:rPr lang="en-US" smtClean="0"/>
              <a:t>5</a:t>
            </a:fld>
            <a:endParaRPr lang="en-US"/>
          </a:p>
        </p:txBody>
      </p:sp>
    </p:spTree>
    <p:extLst>
      <p:ext uri="{BB962C8B-B14F-4D97-AF65-F5344CB8AC3E}">
        <p14:creationId xmlns:p14="http://schemas.microsoft.com/office/powerpoint/2010/main" val="70177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poll, the goal of this project is to research and look for ways to improve the design of the as-tested SRGS system so that the system is likely to pass MASH TL-3 crash testing.  </a:t>
            </a:r>
          </a:p>
          <a:p>
            <a:endParaRPr lang="en-US" dirty="0"/>
          </a:p>
          <a:p>
            <a:r>
              <a:rPr lang="en-US" dirty="0"/>
              <a:t>The task plan for the project is as follows:</a:t>
            </a:r>
          </a:p>
          <a:p>
            <a:endParaRPr lang="en-US" dirty="0"/>
          </a:p>
          <a:p>
            <a:r>
              <a:rPr lang="en-US" dirty="0"/>
              <a:t>&lt;READ SLIDE&gt;</a:t>
            </a:r>
          </a:p>
        </p:txBody>
      </p:sp>
      <p:sp>
        <p:nvSpPr>
          <p:cNvPr id="4" name="Slide Number Placeholder 3"/>
          <p:cNvSpPr>
            <a:spLocks noGrp="1"/>
          </p:cNvSpPr>
          <p:nvPr>
            <p:ph type="sldNum" sz="quarter" idx="5"/>
          </p:nvPr>
        </p:nvSpPr>
        <p:spPr/>
        <p:txBody>
          <a:bodyPr/>
          <a:lstStyle/>
          <a:p>
            <a:fld id="{3D81D614-7CD3-41B7-844C-80B5F1C38C87}" type="slidenum">
              <a:rPr lang="en-US" smtClean="0"/>
              <a:t>6</a:t>
            </a:fld>
            <a:endParaRPr lang="en-US"/>
          </a:p>
        </p:txBody>
      </p:sp>
    </p:spTree>
    <p:extLst>
      <p:ext uri="{BB962C8B-B14F-4D97-AF65-F5344CB8AC3E}">
        <p14:creationId xmlns:p14="http://schemas.microsoft.com/office/powerpoint/2010/main" val="17663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objective of this project is to conduct further computer simulations and implement SRGS system design modifications as necessary in order to design an SRGS system with 2:1 slopes behind it that will likely meet MASH TL-3 testing standards and indicated by the computer simulations.</a:t>
            </a:r>
          </a:p>
          <a:p>
            <a:endParaRPr lang="en-US" dirty="0"/>
          </a:p>
          <a:p>
            <a:r>
              <a:rPr lang="en-US" dirty="0"/>
              <a:t>The benefit of from this project is that it will provide the first step needed to provide an improved SRGS system with 2:1 slopes behind it capable of meeting MASH TL-3 standards. Ultimately, the improved SRGS design will allow this system to be used at a greater number of intersection areas with 2:1 slopes behind it.</a:t>
            </a:r>
          </a:p>
          <a:p>
            <a:endParaRPr lang="en-US" dirty="0"/>
          </a:p>
          <a:p>
            <a:r>
              <a:rPr lang="en-US" dirty="0"/>
              <a:t>The estimated cost of the project is approximately $171,000 with a duration of 17-months. And if successful, this will lead to a phase II of the project which will likely be crash testing to MASH TL-3.</a:t>
            </a:r>
          </a:p>
          <a:p>
            <a:endParaRPr lang="en-US" dirty="0"/>
          </a:p>
          <a:p>
            <a:r>
              <a:rPr lang="en-US" dirty="0"/>
              <a:t>Are there any questions?</a:t>
            </a:r>
          </a:p>
        </p:txBody>
      </p:sp>
      <p:sp>
        <p:nvSpPr>
          <p:cNvPr id="4" name="Slide Number Placeholder 3"/>
          <p:cNvSpPr>
            <a:spLocks noGrp="1"/>
          </p:cNvSpPr>
          <p:nvPr>
            <p:ph type="sldNum" sz="quarter" idx="5"/>
          </p:nvPr>
        </p:nvSpPr>
        <p:spPr/>
        <p:txBody>
          <a:bodyPr/>
          <a:lstStyle/>
          <a:p>
            <a:fld id="{3D81D614-7CD3-41B7-844C-80B5F1C38C87}" type="slidenum">
              <a:rPr lang="en-US" smtClean="0"/>
              <a:t>7</a:t>
            </a:fld>
            <a:endParaRPr lang="en-US"/>
          </a:p>
        </p:txBody>
      </p:sp>
    </p:spTree>
    <p:extLst>
      <p:ext uri="{BB962C8B-B14F-4D97-AF65-F5344CB8AC3E}">
        <p14:creationId xmlns:p14="http://schemas.microsoft.com/office/powerpoint/2010/main" val="706113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D9D41-60AC-AB52-D846-7AF4724727CC}"/>
              </a:ext>
            </a:extLst>
          </p:cNvPr>
          <p:cNvSpPr/>
          <p:nvPr userDrawn="1"/>
        </p:nvSpPr>
        <p:spPr>
          <a:xfrm>
            <a:off x="0" y="1219200"/>
            <a:ext cx="12192000" cy="31242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828800" y="43815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3">
            <a:extLst>
              <a:ext uri="{FF2B5EF4-FFF2-40B4-BE49-F238E27FC236}">
                <a16:creationId xmlns:a16="http://schemas.microsoft.com/office/drawing/2014/main" id="{92F962FC-222B-5CD4-8BB7-F61EAE864451}"/>
              </a:ext>
            </a:extLst>
          </p:cNvPr>
          <p:cNvSpPr>
            <a:spLocks noGrp="1"/>
          </p:cNvSpPr>
          <p:nvPr>
            <p:ph type="title"/>
          </p:nvPr>
        </p:nvSpPr>
        <p:spPr>
          <a:xfrm>
            <a:off x="609600" y="2133600"/>
            <a:ext cx="10972800" cy="1143000"/>
          </a:xfrm>
        </p:spPr>
        <p:txBody>
          <a:bodyPr/>
          <a:lstStyle>
            <a:lvl1pPr>
              <a:defRPr>
                <a:solidFill>
                  <a:schemeClr val="bg1"/>
                </a:solidFill>
              </a:defRPr>
            </a:lvl1pPr>
          </a:lstStyle>
          <a:p>
            <a:r>
              <a:rPr lang="en-US"/>
              <a:t>Click to edit Master title style</a:t>
            </a:r>
          </a:p>
        </p:txBody>
      </p:sp>
      <p:pic>
        <p:nvPicPr>
          <p:cNvPr id="6" name="Picture 5" descr="A picture containing graphical user interface&#10;&#10;Description automatically generated">
            <a:extLst>
              <a:ext uri="{FF2B5EF4-FFF2-40B4-BE49-F238E27FC236}">
                <a16:creationId xmlns:a16="http://schemas.microsoft.com/office/drawing/2014/main" id="{B0621E8E-14A0-DC1E-745F-EA97E32DA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555" y="78964"/>
            <a:ext cx="2902646" cy="83543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B5422C6-2EE8-73B4-8D45-0BEABC6AD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800" y="152400"/>
            <a:ext cx="3715703" cy="685800"/>
          </a:xfrm>
          <a:prstGeom prst="rect">
            <a:avLst/>
          </a:prstGeom>
        </p:spPr>
      </p:pic>
      <p:sp>
        <p:nvSpPr>
          <p:cNvPr id="8" name="TextBox 7">
            <a:extLst>
              <a:ext uri="{FF2B5EF4-FFF2-40B4-BE49-F238E27FC236}">
                <a16:creationId xmlns:a16="http://schemas.microsoft.com/office/drawing/2014/main" id="{38A2888F-E3CE-592F-203A-D7CC5F6DA2BC}"/>
              </a:ext>
            </a:extLst>
          </p:cNvPr>
          <p:cNvSpPr txBox="1"/>
          <p:nvPr userDrawn="1"/>
        </p:nvSpPr>
        <p:spPr>
          <a:xfrm>
            <a:off x="3541221" y="6477000"/>
            <a:ext cx="5080000" cy="307777"/>
          </a:xfrm>
          <a:prstGeom prst="rect">
            <a:avLst/>
          </a:prstGeom>
          <a:noFill/>
        </p:spPr>
        <p:txBody>
          <a:bodyPr wrap="square" rtlCol="0">
            <a:spAutoFit/>
          </a:bodyPr>
          <a:lstStyle/>
          <a:p>
            <a:pPr algn="ctr"/>
            <a:r>
              <a:rPr lang="en-US" sz="1400" dirty="0">
                <a:solidFill>
                  <a:schemeClr val="tx1">
                    <a:lumMod val="65000"/>
                    <a:lumOff val="35000"/>
                  </a:schemeClr>
                </a:solidFill>
              </a:rPr>
              <a:t>www.RoadsidePooledFund.org</a:t>
            </a:r>
          </a:p>
        </p:txBody>
      </p:sp>
      <p:sp>
        <p:nvSpPr>
          <p:cNvPr id="9" name="TextBox 8">
            <a:extLst>
              <a:ext uri="{FF2B5EF4-FFF2-40B4-BE49-F238E27FC236}">
                <a16:creationId xmlns:a16="http://schemas.microsoft.com/office/drawing/2014/main" id="{AEDE9A12-42C9-A090-E01D-E57712F6CBBB}"/>
              </a:ext>
            </a:extLst>
          </p:cNvPr>
          <p:cNvSpPr txBox="1"/>
          <p:nvPr userDrawn="1"/>
        </p:nvSpPr>
        <p:spPr>
          <a:xfrm>
            <a:off x="3541221" y="6172200"/>
            <a:ext cx="5080000" cy="400110"/>
          </a:xfrm>
          <a:prstGeom prst="rect">
            <a:avLst/>
          </a:prstGeom>
          <a:noFill/>
        </p:spPr>
        <p:txBody>
          <a:bodyPr wrap="square" rtlCol="0">
            <a:spAutoFit/>
          </a:bodyPr>
          <a:lstStyle/>
          <a:p>
            <a:pPr algn="ctr"/>
            <a:r>
              <a:rPr lang="en-US" sz="2000" b="1" dirty="0">
                <a:solidFill>
                  <a:srgbClr val="500000"/>
                </a:solidFill>
              </a:rPr>
              <a:t>Roadside Safety Research Pooled Fund</a:t>
            </a:r>
          </a:p>
        </p:txBody>
      </p:sp>
    </p:spTree>
    <p:extLst>
      <p:ext uri="{BB962C8B-B14F-4D97-AF65-F5344CB8AC3E}">
        <p14:creationId xmlns:p14="http://schemas.microsoft.com/office/powerpoint/2010/main" val="177053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447800"/>
            <a:ext cx="10972800" cy="4800600"/>
          </a:xfrm>
        </p:spPr>
        <p:txBody>
          <a:bodyPr/>
          <a:lstStyle>
            <a:lvl1pPr>
              <a:defRPr b="0">
                <a:solidFill>
                  <a:schemeClr val="tx1"/>
                </a:solidFill>
              </a:defRPr>
            </a:lvl1pPr>
            <a:lvl2pPr>
              <a:defRPr b="0">
                <a:solidFill>
                  <a:schemeClr val="accent1"/>
                </a:solidFill>
              </a:defRPr>
            </a:lvl2pPr>
            <a:lvl4pPr>
              <a:defRPr>
                <a:solidFill>
                  <a:schemeClr val="accent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331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800000"/>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2954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9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470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622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31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349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500000"/>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926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88C62A-20F9-AD8A-2175-66871B4C19F9}"/>
              </a:ext>
            </a:extLst>
          </p:cNvPr>
          <p:cNvSpPr/>
          <p:nvPr userDrawn="1"/>
        </p:nvSpPr>
        <p:spPr>
          <a:xfrm>
            <a:off x="0" y="-1"/>
            <a:ext cx="12192000" cy="1400183"/>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algn="r">
              <a:tabLst/>
            </a:pPr>
            <a:endParaRPr lang="en-US" sz="2000" dirty="0"/>
          </a:p>
        </p:txBody>
      </p:sp>
      <p:pic>
        <p:nvPicPr>
          <p:cNvPr id="11" name="Picture 10" descr="A picture containing graphical user interface&#10;&#10;Description automatically generated">
            <a:extLst>
              <a:ext uri="{FF2B5EF4-FFF2-40B4-BE49-F238E27FC236}">
                <a16:creationId xmlns:a16="http://schemas.microsoft.com/office/drawing/2014/main" id="{E7804BAD-7D49-4536-AF08-5DA7294CF02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2582" y="6198613"/>
            <a:ext cx="2234283" cy="622529"/>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821" y="1475428"/>
            <a:ext cx="10972800" cy="4665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0C2D8122-682C-49AF-8419-8A203D7AADFE}"/>
              </a:ext>
            </a:extLst>
          </p:cNvPr>
          <p:cNvSpPr txBox="1"/>
          <p:nvPr userDrawn="1"/>
        </p:nvSpPr>
        <p:spPr>
          <a:xfrm>
            <a:off x="11008821" y="32182"/>
            <a:ext cx="1117600" cy="369332"/>
          </a:xfrm>
          <a:prstGeom prst="rect">
            <a:avLst/>
          </a:prstGeom>
          <a:noFill/>
        </p:spPr>
        <p:txBody>
          <a:bodyPr wrap="square" rtlCol="0">
            <a:spAutoFit/>
          </a:bodyPr>
          <a:lstStyle/>
          <a:p>
            <a:pPr algn="r"/>
            <a:fld id="{E889CCA7-11F3-4603-8F4B-1EDA747F465D}" type="slidenum">
              <a:rPr lang="en-US" sz="1800" smtClean="0">
                <a:solidFill>
                  <a:schemeClr val="bg1"/>
                </a:solidFill>
              </a:rPr>
              <a:pPr algn="r"/>
              <a:t>‹#›</a:t>
            </a:fld>
            <a:endParaRPr lang="en-US" sz="1800" dirty="0">
              <a:solidFill>
                <a:schemeClr val="bg1"/>
              </a:solidFill>
            </a:endParaRPr>
          </a:p>
        </p:txBody>
      </p:sp>
      <p:sp>
        <p:nvSpPr>
          <p:cNvPr id="13" name="TextBox 12">
            <a:extLst>
              <a:ext uri="{FF2B5EF4-FFF2-40B4-BE49-F238E27FC236}">
                <a16:creationId xmlns:a16="http://schemas.microsoft.com/office/drawing/2014/main" id="{A7F7D932-F633-521B-8BD2-2687AE5E362F}"/>
              </a:ext>
            </a:extLst>
          </p:cNvPr>
          <p:cNvSpPr txBox="1"/>
          <p:nvPr userDrawn="1"/>
        </p:nvSpPr>
        <p:spPr>
          <a:xfrm>
            <a:off x="3541221" y="6553200"/>
            <a:ext cx="5080000" cy="276999"/>
          </a:xfrm>
          <a:prstGeom prst="rect">
            <a:avLst/>
          </a:prstGeom>
          <a:noFill/>
        </p:spPr>
        <p:txBody>
          <a:bodyPr wrap="square" rtlCol="0">
            <a:spAutoFit/>
          </a:bodyPr>
          <a:lstStyle/>
          <a:p>
            <a:pPr algn="ctr"/>
            <a:r>
              <a:rPr lang="en-US" sz="1200" dirty="0">
                <a:solidFill>
                  <a:schemeClr val="tx1">
                    <a:lumMod val="65000"/>
                    <a:lumOff val="35000"/>
                  </a:schemeClr>
                </a:solidFill>
              </a:rPr>
              <a:t>www.RoadsidePooledFund.org</a:t>
            </a:r>
          </a:p>
        </p:txBody>
      </p:sp>
      <p:pic>
        <p:nvPicPr>
          <p:cNvPr id="15" name="Picture 14" descr="A picture containing text&#10;&#10;Description automatically generated">
            <a:extLst>
              <a:ext uri="{FF2B5EF4-FFF2-40B4-BE49-F238E27FC236}">
                <a16:creationId xmlns:a16="http://schemas.microsoft.com/office/drawing/2014/main" id="{93D47889-B23D-A505-79D3-BE8F7943504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15400" y="6207340"/>
            <a:ext cx="3134018" cy="605073"/>
          </a:xfrm>
          <a:prstGeom prst="rect">
            <a:avLst/>
          </a:prstGeom>
        </p:spPr>
      </p:pic>
    </p:spTree>
    <p:extLst>
      <p:ext uri="{BB962C8B-B14F-4D97-AF65-F5344CB8AC3E}">
        <p14:creationId xmlns:p14="http://schemas.microsoft.com/office/powerpoint/2010/main" val="305314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6"/>
            <a:ext cx="8534400" cy="1470025"/>
          </a:xfrm>
        </p:spPr>
        <p:txBody>
          <a:bodyPr>
            <a:normAutofit fontScale="90000"/>
          </a:bodyPr>
          <a:lstStyle/>
          <a:p>
            <a:r>
              <a:rPr lang="en-US" dirty="0"/>
              <a:t>2024-06-LSRB:  MASH TL-3 Enhancement of Short Radius Guardrail System (SRGS) – Design Modification</a:t>
            </a:r>
          </a:p>
        </p:txBody>
      </p:sp>
      <p:sp>
        <p:nvSpPr>
          <p:cNvPr id="3" name="Subtitle 2"/>
          <p:cNvSpPr>
            <a:spLocks noGrp="1"/>
          </p:cNvSpPr>
          <p:nvPr>
            <p:ph type="subTitle" idx="1"/>
          </p:nvPr>
        </p:nvSpPr>
        <p:spPr/>
        <p:txBody>
          <a:bodyPr>
            <a:normAutofit/>
          </a:bodyPr>
          <a:lstStyle/>
          <a:p>
            <a:r>
              <a:rPr lang="en-US" sz="3200" dirty="0"/>
              <a:t>October 2023, Annual Meeting</a:t>
            </a:r>
          </a:p>
          <a:p>
            <a:pPr algn="l"/>
            <a:endParaRPr lang="en-US" sz="3200" dirty="0">
              <a:solidFill>
                <a:schemeClr val="bg1">
                  <a:lumMod val="50000"/>
                </a:schemeClr>
              </a:solidFill>
            </a:endParaRPr>
          </a:p>
          <a:p>
            <a:r>
              <a:rPr lang="en-US" sz="3200" dirty="0"/>
              <a:t>Tim Moeckel, P.E., WSDOT</a:t>
            </a:r>
          </a:p>
        </p:txBody>
      </p:sp>
    </p:spTree>
    <p:extLst>
      <p:ext uri="{BB962C8B-B14F-4D97-AF65-F5344CB8AC3E}">
        <p14:creationId xmlns:p14="http://schemas.microsoft.com/office/powerpoint/2010/main" val="38088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noAutofit/>
          </a:bodyPr>
          <a:lstStyle/>
          <a:p>
            <a:r>
              <a:rPr lang="en-US" sz="3600" dirty="0"/>
              <a:t>2024-06-LSRB:  MASH TL-3 Enhancement of Short Radius Guardrail System (SRGS) – Design Modification</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a:xfrm>
            <a:off x="609600" y="1447800"/>
            <a:ext cx="7315200" cy="4800600"/>
          </a:xfrm>
        </p:spPr>
        <p:txBody>
          <a:bodyPr>
            <a:normAutofit fontScale="77500" lnSpcReduction="20000"/>
          </a:bodyPr>
          <a:lstStyle/>
          <a:p>
            <a:r>
              <a:rPr lang="en-US" dirty="0"/>
              <a:t>Background</a:t>
            </a:r>
          </a:p>
          <a:p>
            <a:pPr lvl="1"/>
            <a:r>
              <a:rPr lang="en-US" dirty="0"/>
              <a:t>States have a problem when installing crashworthy barrier systems at intersection locations where a bridge/structure on a major road is intersected by a side road or driveway in close proximity to the bridge/structure end.</a:t>
            </a:r>
          </a:p>
          <a:p>
            <a:pPr lvl="2"/>
            <a:r>
              <a:rPr lang="en-US" dirty="0"/>
              <a:t>Insufficient room to properly install a barrier that can shield both the bridge/structure end and the slope immediately adjacent to it. </a:t>
            </a:r>
          </a:p>
          <a:p>
            <a:pPr lvl="1"/>
            <a:r>
              <a:rPr lang="en-US" dirty="0"/>
              <a:t>NCHRP recently developed the MASH-compliant Short Radius Guardrail System (SRGS) which provides an excellent barrier option for states. </a:t>
            </a:r>
          </a:p>
          <a:p>
            <a:pPr lvl="1"/>
            <a:r>
              <a:rPr lang="en-US" dirty="0"/>
              <a:t>There are still many needs to explore and improve upon this system to make the system more effective and available for use at a higher number of locations, and easier/more cost-effective to construct.</a:t>
            </a:r>
          </a:p>
        </p:txBody>
      </p:sp>
      <p:pic>
        <p:nvPicPr>
          <p:cNvPr id="4" name="Picture 3">
            <a:extLst>
              <a:ext uri="{FF2B5EF4-FFF2-40B4-BE49-F238E27FC236}">
                <a16:creationId xmlns:a16="http://schemas.microsoft.com/office/drawing/2014/main" id="{B4AC6A0A-395B-A103-D40A-36B11F6A6811}"/>
              </a:ext>
            </a:extLst>
          </p:cNvPr>
          <p:cNvPicPr>
            <a:picLocks noChangeAspect="1"/>
          </p:cNvPicPr>
          <p:nvPr/>
        </p:nvPicPr>
        <p:blipFill>
          <a:blip r:embed="rId3"/>
          <a:stretch>
            <a:fillRect/>
          </a:stretch>
        </p:blipFill>
        <p:spPr>
          <a:xfrm>
            <a:off x="8382000" y="1417638"/>
            <a:ext cx="3301759" cy="2406998"/>
          </a:xfrm>
          <a:prstGeom prst="rect">
            <a:avLst/>
          </a:prstGeom>
        </p:spPr>
      </p:pic>
      <p:pic>
        <p:nvPicPr>
          <p:cNvPr id="5" name="Picture 4">
            <a:extLst>
              <a:ext uri="{FF2B5EF4-FFF2-40B4-BE49-F238E27FC236}">
                <a16:creationId xmlns:a16="http://schemas.microsoft.com/office/drawing/2014/main" id="{C731C156-51F1-9B0C-4B66-EF01E72EF1C2}"/>
              </a:ext>
            </a:extLst>
          </p:cNvPr>
          <p:cNvPicPr>
            <a:picLocks noChangeAspect="1"/>
          </p:cNvPicPr>
          <p:nvPr/>
        </p:nvPicPr>
        <p:blipFill>
          <a:blip r:embed="rId4"/>
          <a:stretch>
            <a:fillRect/>
          </a:stretch>
        </p:blipFill>
        <p:spPr>
          <a:xfrm>
            <a:off x="7915835" y="3542363"/>
            <a:ext cx="4063759" cy="2650783"/>
          </a:xfrm>
          <a:prstGeom prst="rect">
            <a:avLst/>
          </a:prstGeom>
          <a:ln>
            <a:solidFill>
              <a:sysClr val="windowText" lastClr="000000"/>
            </a:solidFill>
          </a:ln>
        </p:spPr>
      </p:pic>
    </p:spTree>
    <p:extLst>
      <p:ext uri="{BB962C8B-B14F-4D97-AF65-F5344CB8AC3E}">
        <p14:creationId xmlns:p14="http://schemas.microsoft.com/office/powerpoint/2010/main" val="132621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C18A9-3CD7-CD40-E581-4B5D668E1130}"/>
              </a:ext>
            </a:extLst>
          </p:cNvPr>
          <p:cNvPicPr>
            <a:picLocks noChangeAspect="1"/>
          </p:cNvPicPr>
          <p:nvPr/>
        </p:nvPicPr>
        <p:blipFill>
          <a:blip r:embed="rId3"/>
          <a:stretch>
            <a:fillRect/>
          </a:stretch>
        </p:blipFill>
        <p:spPr>
          <a:xfrm>
            <a:off x="7772400" y="1476703"/>
            <a:ext cx="4174666" cy="4674097"/>
          </a:xfrm>
          <a:prstGeom prst="rect">
            <a:avLst/>
          </a:prstGeom>
          <a:ln>
            <a:solidFill>
              <a:schemeClr val="tx1"/>
            </a:solidFill>
          </a:ln>
        </p:spPr>
      </p:pic>
      <p:sp>
        <p:nvSpPr>
          <p:cNvPr id="2" name="Title 1">
            <a:extLst>
              <a:ext uri="{FF2B5EF4-FFF2-40B4-BE49-F238E27FC236}">
                <a16:creationId xmlns:a16="http://schemas.microsoft.com/office/drawing/2014/main" id="{79FC816F-BEDC-2E82-50C1-BBAD2F4F7208}"/>
              </a:ext>
            </a:extLst>
          </p:cNvPr>
          <p:cNvSpPr>
            <a:spLocks noGrp="1"/>
          </p:cNvSpPr>
          <p:nvPr>
            <p:ph type="title"/>
          </p:nvPr>
        </p:nvSpPr>
        <p:spPr/>
        <p:txBody>
          <a:bodyPr>
            <a:noAutofit/>
          </a:bodyPr>
          <a:lstStyle/>
          <a:p>
            <a:r>
              <a:rPr lang="en-US" sz="3600" dirty="0"/>
              <a:t>2024-06-LSRB:  MASH TL-3 Enhancement of Short Radius Guardrail System (SRGS) – Design Modification</a:t>
            </a:r>
          </a:p>
        </p:txBody>
      </p:sp>
      <p:sp>
        <p:nvSpPr>
          <p:cNvPr id="3" name="Content Placeholder 2">
            <a:extLst>
              <a:ext uri="{FF2B5EF4-FFF2-40B4-BE49-F238E27FC236}">
                <a16:creationId xmlns:a16="http://schemas.microsoft.com/office/drawing/2014/main" id="{379D968B-0DA4-4397-4BA9-58526591CD83}"/>
              </a:ext>
            </a:extLst>
          </p:cNvPr>
          <p:cNvSpPr>
            <a:spLocks noGrp="1"/>
          </p:cNvSpPr>
          <p:nvPr>
            <p:ph idx="1"/>
          </p:nvPr>
        </p:nvSpPr>
        <p:spPr>
          <a:xfrm>
            <a:off x="244934" y="1447800"/>
            <a:ext cx="7298866" cy="4800600"/>
          </a:xfrm>
        </p:spPr>
        <p:txBody>
          <a:bodyPr>
            <a:normAutofit fontScale="85000" lnSpcReduction="20000"/>
          </a:bodyPr>
          <a:lstStyle/>
          <a:p>
            <a:r>
              <a:rPr lang="en-US" dirty="0"/>
              <a:t>Project Synopsis</a:t>
            </a:r>
          </a:p>
          <a:p>
            <a:pPr lvl="1"/>
            <a:r>
              <a:rPr lang="en-US" dirty="0"/>
              <a:t>Recently, the MASH compliant Short Radius Guardrail System (SRGS) research project was completed by NCHRP (NCHRP Project 15-53, NCHRP Research Report 1013). </a:t>
            </a:r>
          </a:p>
          <a:p>
            <a:pPr lvl="2"/>
            <a:r>
              <a:rPr lang="en-US" b="0" i="0" dirty="0">
                <a:solidFill>
                  <a:srgbClr val="242424"/>
                </a:solidFill>
                <a:effectLst/>
                <a:latin typeface="Calibri" panose="020F0502020204030204" pitchFamily="34" charset="0"/>
              </a:rPr>
              <a:t>Use 10-guage rail (thicker than 12-guage), steel posts</a:t>
            </a:r>
          </a:p>
          <a:p>
            <a:pPr lvl="2"/>
            <a:r>
              <a:rPr lang="en-US" b="0" i="0" dirty="0">
                <a:solidFill>
                  <a:srgbClr val="242424"/>
                </a:solidFill>
                <a:effectLst/>
                <a:latin typeface="Calibri" panose="020F0502020204030204" pitchFamily="34" charset="0"/>
              </a:rPr>
              <a:t>MASH TL-3 compliant on flat ground </a:t>
            </a:r>
          </a:p>
          <a:p>
            <a:pPr lvl="2"/>
            <a:r>
              <a:rPr lang="en-US" b="0" i="0" dirty="0">
                <a:solidFill>
                  <a:srgbClr val="242424"/>
                </a:solidFill>
                <a:effectLst/>
                <a:latin typeface="Calibri" panose="020F0502020204030204" pitchFamily="34" charset="0"/>
              </a:rPr>
              <a:t>MASH TL-2 compliant with a 2:1 or flatter slope MASH compliant utilizing a 90-degree intersection angle</a:t>
            </a:r>
          </a:p>
          <a:p>
            <a:pPr lvl="2"/>
            <a:r>
              <a:rPr lang="en-US" b="0" i="0" dirty="0">
                <a:solidFill>
                  <a:srgbClr val="242424"/>
                </a:solidFill>
                <a:effectLst/>
                <a:latin typeface="Calibri" panose="020F0502020204030204" pitchFamily="34" charset="0"/>
              </a:rPr>
              <a:t>Overall length of 33 ft from bridge rail/barrier to the face of guardrail running perpendicular to the main roadway alignment.</a:t>
            </a:r>
            <a:endParaRPr lang="en-US" dirty="0"/>
          </a:p>
          <a:p>
            <a:pPr lvl="1"/>
            <a:r>
              <a:rPr lang="en-US" dirty="0"/>
              <a:t>There are still several design/implementation questions associated with the SRGS which need research, computer modeling, and/or crash testing.</a:t>
            </a:r>
          </a:p>
        </p:txBody>
      </p:sp>
    </p:spTree>
    <p:extLst>
      <p:ext uri="{BB962C8B-B14F-4D97-AF65-F5344CB8AC3E}">
        <p14:creationId xmlns:p14="http://schemas.microsoft.com/office/powerpoint/2010/main" val="49772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82FD906-268D-66F3-15DB-DC6A2698EC64}"/>
              </a:ext>
            </a:extLst>
          </p:cNvPr>
          <p:cNvPicPr>
            <a:picLocks noChangeAspect="1"/>
          </p:cNvPicPr>
          <p:nvPr/>
        </p:nvPicPr>
        <p:blipFill>
          <a:blip r:embed="rId3"/>
          <a:stretch>
            <a:fillRect/>
          </a:stretch>
        </p:blipFill>
        <p:spPr>
          <a:xfrm>
            <a:off x="289034" y="1376854"/>
            <a:ext cx="6248400" cy="4746671"/>
          </a:xfrm>
          <a:prstGeom prst="rect">
            <a:avLst/>
          </a:prstGeom>
        </p:spPr>
      </p:pic>
      <p:sp>
        <p:nvSpPr>
          <p:cNvPr id="2" name="Title 1">
            <a:extLst>
              <a:ext uri="{FF2B5EF4-FFF2-40B4-BE49-F238E27FC236}">
                <a16:creationId xmlns:a16="http://schemas.microsoft.com/office/drawing/2014/main" id="{82110BD5-49D4-03C9-705C-42C650AA455F}"/>
              </a:ext>
            </a:extLst>
          </p:cNvPr>
          <p:cNvSpPr>
            <a:spLocks noGrp="1"/>
          </p:cNvSpPr>
          <p:nvPr>
            <p:ph type="title"/>
          </p:nvPr>
        </p:nvSpPr>
        <p:spPr/>
        <p:txBody>
          <a:bodyPr>
            <a:noAutofit/>
          </a:bodyPr>
          <a:lstStyle/>
          <a:p>
            <a:r>
              <a:rPr lang="en-US" sz="3600" dirty="0"/>
              <a:t>2024-06-LSRB:  MASH TL-3 Enhancement of Short Radius Guardrail System (SRGS) – Design Modification</a:t>
            </a:r>
          </a:p>
        </p:txBody>
      </p:sp>
      <p:sp>
        <p:nvSpPr>
          <p:cNvPr id="9" name="Content Placeholder 8">
            <a:extLst>
              <a:ext uri="{FF2B5EF4-FFF2-40B4-BE49-F238E27FC236}">
                <a16:creationId xmlns:a16="http://schemas.microsoft.com/office/drawing/2014/main" id="{960ACF34-98D1-9556-2C17-57C14B0FB04B}"/>
              </a:ext>
            </a:extLst>
          </p:cNvPr>
          <p:cNvSpPr>
            <a:spLocks noGrp="1"/>
          </p:cNvSpPr>
          <p:nvPr>
            <p:ph idx="1"/>
          </p:nvPr>
        </p:nvSpPr>
        <p:spPr>
          <a:xfrm>
            <a:off x="6096000" y="1447800"/>
            <a:ext cx="6019800" cy="4800600"/>
          </a:xfrm>
        </p:spPr>
        <p:txBody>
          <a:bodyPr>
            <a:normAutofit/>
          </a:bodyPr>
          <a:lstStyle/>
          <a:p>
            <a:pPr lvl="1"/>
            <a:r>
              <a:rPr lang="en-US" sz="2400" dirty="0"/>
              <a:t>Based on the simulation results conducted in NCHRP Report 1013, at the higher speeds, 90 km/</a:t>
            </a:r>
            <a:r>
              <a:rPr lang="en-US" sz="2400" dirty="0" err="1"/>
              <a:t>hr</a:t>
            </a:r>
            <a:r>
              <a:rPr lang="en-US" sz="2400" dirty="0"/>
              <a:t> and 100 km/</a:t>
            </a:r>
            <a:r>
              <a:rPr lang="en-US" sz="2400" dirty="0" err="1"/>
              <a:t>hr</a:t>
            </a:r>
            <a:r>
              <a:rPr lang="en-US" sz="2400" dirty="0"/>
              <a:t> (62 mph), the vehicle was less stable, and significant roll and pitch were observed.</a:t>
            </a:r>
          </a:p>
          <a:p>
            <a:pPr lvl="1"/>
            <a:r>
              <a:rPr lang="en-US" sz="2400" dirty="0"/>
              <a:t>Need a design modification / improvement for MASH TL-3</a:t>
            </a:r>
            <a:endParaRPr lang="en-US" dirty="0"/>
          </a:p>
        </p:txBody>
      </p:sp>
      <p:sp>
        <p:nvSpPr>
          <p:cNvPr id="12" name="TextBox 11">
            <a:extLst>
              <a:ext uri="{FF2B5EF4-FFF2-40B4-BE49-F238E27FC236}">
                <a16:creationId xmlns:a16="http://schemas.microsoft.com/office/drawing/2014/main" id="{28996ADB-9D06-F7C6-9D3A-A3F846B2C64B}"/>
              </a:ext>
            </a:extLst>
          </p:cNvPr>
          <p:cNvSpPr txBox="1"/>
          <p:nvPr/>
        </p:nvSpPr>
        <p:spPr>
          <a:xfrm>
            <a:off x="788339" y="1417638"/>
            <a:ext cx="971741" cy="369332"/>
          </a:xfrm>
          <a:prstGeom prst="rect">
            <a:avLst/>
          </a:prstGeom>
          <a:solidFill>
            <a:schemeClr val="bg1">
              <a:alpha val="40000"/>
            </a:schemeClr>
          </a:solidFill>
        </p:spPr>
        <p:txBody>
          <a:bodyPr wrap="none" rtlCol="0">
            <a:spAutoFit/>
          </a:bodyPr>
          <a:lstStyle/>
          <a:p>
            <a:r>
              <a:rPr lang="en-US" dirty="0"/>
              <a:t>70 km/h</a:t>
            </a:r>
          </a:p>
        </p:txBody>
      </p:sp>
      <p:sp>
        <p:nvSpPr>
          <p:cNvPr id="13" name="TextBox 12">
            <a:extLst>
              <a:ext uri="{FF2B5EF4-FFF2-40B4-BE49-F238E27FC236}">
                <a16:creationId xmlns:a16="http://schemas.microsoft.com/office/drawing/2014/main" id="{920FF443-4D4D-F137-8048-B0CE10642D26}"/>
              </a:ext>
            </a:extLst>
          </p:cNvPr>
          <p:cNvSpPr txBox="1"/>
          <p:nvPr/>
        </p:nvSpPr>
        <p:spPr>
          <a:xfrm>
            <a:off x="2532215" y="1408385"/>
            <a:ext cx="1827744" cy="369332"/>
          </a:xfrm>
          <a:prstGeom prst="rect">
            <a:avLst/>
          </a:prstGeom>
          <a:solidFill>
            <a:schemeClr val="bg1">
              <a:alpha val="40000"/>
            </a:schemeClr>
          </a:solidFill>
        </p:spPr>
        <p:txBody>
          <a:bodyPr wrap="none" rtlCol="0">
            <a:spAutoFit/>
          </a:bodyPr>
          <a:lstStyle/>
          <a:p>
            <a:r>
              <a:rPr lang="en-US" dirty="0"/>
              <a:t>80 km/h (50mph)</a:t>
            </a:r>
          </a:p>
        </p:txBody>
      </p:sp>
      <p:sp>
        <p:nvSpPr>
          <p:cNvPr id="14" name="TextBox 13">
            <a:extLst>
              <a:ext uri="{FF2B5EF4-FFF2-40B4-BE49-F238E27FC236}">
                <a16:creationId xmlns:a16="http://schemas.microsoft.com/office/drawing/2014/main" id="{F5ADAE60-90CF-9250-288F-5BEA98EA86F2}"/>
              </a:ext>
            </a:extLst>
          </p:cNvPr>
          <p:cNvSpPr txBox="1"/>
          <p:nvPr/>
        </p:nvSpPr>
        <p:spPr>
          <a:xfrm>
            <a:off x="4932489" y="1408385"/>
            <a:ext cx="971741" cy="369332"/>
          </a:xfrm>
          <a:prstGeom prst="rect">
            <a:avLst/>
          </a:prstGeom>
          <a:solidFill>
            <a:schemeClr val="bg1">
              <a:alpha val="40000"/>
            </a:schemeClr>
          </a:solidFill>
        </p:spPr>
        <p:txBody>
          <a:bodyPr wrap="none" rtlCol="0">
            <a:spAutoFit/>
          </a:bodyPr>
          <a:lstStyle/>
          <a:p>
            <a:r>
              <a:rPr lang="en-US" dirty="0"/>
              <a:t>90 km/h</a:t>
            </a:r>
          </a:p>
        </p:txBody>
      </p:sp>
      <p:sp>
        <p:nvSpPr>
          <p:cNvPr id="15" name="TextBox 14">
            <a:extLst>
              <a:ext uri="{FF2B5EF4-FFF2-40B4-BE49-F238E27FC236}">
                <a16:creationId xmlns:a16="http://schemas.microsoft.com/office/drawing/2014/main" id="{5BDAD79E-F307-6A76-9AA5-0C5D8C9713FC}"/>
              </a:ext>
            </a:extLst>
          </p:cNvPr>
          <p:cNvSpPr txBox="1"/>
          <p:nvPr/>
        </p:nvSpPr>
        <p:spPr>
          <a:xfrm>
            <a:off x="5151037" y="5585357"/>
            <a:ext cx="566052" cy="369332"/>
          </a:xfrm>
          <a:prstGeom prst="rect">
            <a:avLst/>
          </a:prstGeom>
          <a:noFill/>
        </p:spPr>
        <p:txBody>
          <a:bodyPr wrap="none" rtlCol="0">
            <a:spAutoFit/>
          </a:bodyPr>
          <a:lstStyle/>
          <a:p>
            <a:r>
              <a:rPr lang="en-US" dirty="0">
                <a:solidFill>
                  <a:srgbClr val="FF0000"/>
                </a:solidFill>
              </a:rPr>
              <a:t>FAIL</a:t>
            </a:r>
          </a:p>
        </p:txBody>
      </p:sp>
      <p:sp>
        <p:nvSpPr>
          <p:cNvPr id="16" name="TextBox 15">
            <a:extLst>
              <a:ext uri="{FF2B5EF4-FFF2-40B4-BE49-F238E27FC236}">
                <a16:creationId xmlns:a16="http://schemas.microsoft.com/office/drawing/2014/main" id="{0AF65FD0-2DB7-2ACC-F19B-8C9A6DA4C7F7}"/>
              </a:ext>
            </a:extLst>
          </p:cNvPr>
          <p:cNvSpPr txBox="1"/>
          <p:nvPr/>
        </p:nvSpPr>
        <p:spPr>
          <a:xfrm>
            <a:off x="3069654" y="5585357"/>
            <a:ext cx="630942" cy="369332"/>
          </a:xfrm>
          <a:prstGeom prst="rect">
            <a:avLst/>
          </a:prstGeom>
          <a:noFill/>
        </p:spPr>
        <p:txBody>
          <a:bodyPr wrap="none" rtlCol="0">
            <a:spAutoFit/>
          </a:bodyPr>
          <a:lstStyle/>
          <a:p>
            <a:r>
              <a:rPr lang="en-US" dirty="0">
                <a:solidFill>
                  <a:srgbClr val="FF0000"/>
                </a:solidFill>
              </a:rPr>
              <a:t>PASS</a:t>
            </a:r>
          </a:p>
        </p:txBody>
      </p:sp>
      <p:sp>
        <p:nvSpPr>
          <p:cNvPr id="17" name="TextBox 16">
            <a:extLst>
              <a:ext uri="{FF2B5EF4-FFF2-40B4-BE49-F238E27FC236}">
                <a16:creationId xmlns:a16="http://schemas.microsoft.com/office/drawing/2014/main" id="{E71263E9-5263-E385-EE83-C6451FD7E9E0}"/>
              </a:ext>
            </a:extLst>
          </p:cNvPr>
          <p:cNvSpPr txBox="1"/>
          <p:nvPr/>
        </p:nvSpPr>
        <p:spPr>
          <a:xfrm>
            <a:off x="914400" y="5585357"/>
            <a:ext cx="630942" cy="369332"/>
          </a:xfrm>
          <a:prstGeom prst="rect">
            <a:avLst/>
          </a:prstGeom>
          <a:noFill/>
        </p:spPr>
        <p:txBody>
          <a:bodyPr wrap="none" rtlCol="0">
            <a:spAutoFit/>
          </a:bodyPr>
          <a:lstStyle/>
          <a:p>
            <a:r>
              <a:rPr lang="en-US" dirty="0">
                <a:solidFill>
                  <a:srgbClr val="FF0000"/>
                </a:solidFill>
              </a:rPr>
              <a:t>PASS</a:t>
            </a:r>
          </a:p>
        </p:txBody>
      </p:sp>
    </p:spTree>
    <p:extLst>
      <p:ext uri="{BB962C8B-B14F-4D97-AF65-F5344CB8AC3E}">
        <p14:creationId xmlns:p14="http://schemas.microsoft.com/office/powerpoint/2010/main" val="82420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2CA5-2C7B-EE60-CE13-381BA3658D74}"/>
              </a:ext>
            </a:extLst>
          </p:cNvPr>
          <p:cNvSpPr>
            <a:spLocks noGrp="1"/>
          </p:cNvSpPr>
          <p:nvPr>
            <p:ph type="title"/>
          </p:nvPr>
        </p:nvSpPr>
        <p:spPr/>
        <p:txBody>
          <a:bodyPr>
            <a:noAutofit/>
          </a:bodyPr>
          <a:lstStyle/>
          <a:p>
            <a:r>
              <a:rPr lang="en-US" sz="3600" dirty="0"/>
              <a:t>2024-06-LSRB:  MASH TL-3 Enhancement of Short Radius Guardrail System (SRGS) – Design Modification</a:t>
            </a:r>
          </a:p>
        </p:txBody>
      </p:sp>
      <p:sp>
        <p:nvSpPr>
          <p:cNvPr id="3" name="Content Placeholder 2">
            <a:extLst>
              <a:ext uri="{FF2B5EF4-FFF2-40B4-BE49-F238E27FC236}">
                <a16:creationId xmlns:a16="http://schemas.microsoft.com/office/drawing/2014/main" id="{7B381567-7F18-C75E-CE40-BEB3EFC9EF56}"/>
              </a:ext>
            </a:extLst>
          </p:cNvPr>
          <p:cNvSpPr>
            <a:spLocks noGrp="1"/>
          </p:cNvSpPr>
          <p:nvPr>
            <p:ph idx="1"/>
          </p:nvPr>
        </p:nvSpPr>
        <p:spPr>
          <a:xfrm>
            <a:off x="413498" y="1407128"/>
            <a:ext cx="10972800" cy="2709863"/>
          </a:xfrm>
        </p:spPr>
        <p:txBody>
          <a:bodyPr/>
          <a:lstStyle/>
          <a:p>
            <a:endParaRPr lang="en-US" dirty="0"/>
          </a:p>
          <a:p>
            <a:endParaRPr lang="en-US" dirty="0"/>
          </a:p>
          <a:p>
            <a:endParaRPr lang="en-US" dirty="0"/>
          </a:p>
          <a:p>
            <a:pPr marL="0" indent="0">
              <a:buNone/>
            </a:pPr>
            <a:endParaRPr lang="en-US" dirty="0"/>
          </a:p>
        </p:txBody>
      </p:sp>
      <p:pic>
        <p:nvPicPr>
          <p:cNvPr id="1028" name="Picture 3">
            <a:extLst>
              <a:ext uri="{FF2B5EF4-FFF2-40B4-BE49-F238E27FC236}">
                <a16:creationId xmlns:a16="http://schemas.microsoft.com/office/drawing/2014/main" id="{23109664-D1A8-CB6E-2B19-67AC96A77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 t="16475" r="46797" b="7143"/>
          <a:stretch/>
        </p:blipFill>
        <p:spPr bwMode="auto">
          <a:xfrm>
            <a:off x="3810000" y="4486541"/>
            <a:ext cx="7461999" cy="17618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6935E82-DDA3-15B3-56BB-89D4429BB4B5}"/>
              </a:ext>
            </a:extLst>
          </p:cNvPr>
          <p:cNvSpPr txBox="1">
            <a:spLocks/>
          </p:cNvSpPr>
          <p:nvPr/>
        </p:nvSpPr>
        <p:spPr>
          <a:xfrm>
            <a:off x="413498" y="1909381"/>
            <a:ext cx="10972800" cy="4339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Currently, SRGS is </a:t>
            </a:r>
            <a:r>
              <a:rPr lang="en-US" i="1" dirty="0"/>
              <a:t>MASH</a:t>
            </a:r>
            <a:r>
              <a:rPr lang="en-US" dirty="0"/>
              <a:t> TL-2 compliant with a 2:1 or flatter slope (tested at 50 mph (80km/</a:t>
            </a:r>
            <a:r>
              <a:rPr lang="en-US" dirty="0" err="1"/>
              <a:t>hr</a:t>
            </a:r>
            <a:r>
              <a:rPr lang="en-US" dirty="0"/>
              <a:t>)).</a:t>
            </a:r>
          </a:p>
          <a:p>
            <a:pPr lvl="1"/>
            <a:r>
              <a:rPr lang="en-US" dirty="0"/>
              <a:t>The greatest interest was to conduct MASH TL-3 testing on SRGS with 2:1 slope.</a:t>
            </a:r>
          </a:p>
          <a:p>
            <a:pPr lvl="1"/>
            <a:r>
              <a:rPr lang="en-US" dirty="0"/>
              <a:t>A preliminary Poll of the PF states prioritized the needed design modifications </a:t>
            </a:r>
          </a:p>
          <a:p>
            <a:pPr lvl="1"/>
            <a:endParaRPr lang="en-US" dirty="0"/>
          </a:p>
          <a:p>
            <a:pPr lvl="1"/>
            <a:endParaRPr lang="en-US" dirty="0"/>
          </a:p>
        </p:txBody>
      </p:sp>
    </p:spTree>
    <p:extLst>
      <p:ext uri="{BB962C8B-B14F-4D97-AF65-F5344CB8AC3E}">
        <p14:creationId xmlns:p14="http://schemas.microsoft.com/office/powerpoint/2010/main" val="38618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noAutofit/>
          </a:bodyPr>
          <a:lstStyle/>
          <a:p>
            <a:r>
              <a:rPr lang="en-US" sz="3600" dirty="0"/>
              <a:t>2024-06-LSRB:  MASH TL-3 Enhancement of Short Radius Guardrail System (SRGS) – Design Modification</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fontScale="77500" lnSpcReduction="20000"/>
          </a:bodyPr>
          <a:lstStyle/>
          <a:p>
            <a:r>
              <a:rPr lang="en-US" dirty="0"/>
              <a:t>Task Plan</a:t>
            </a:r>
          </a:p>
          <a:p>
            <a:pPr lvl="1"/>
            <a:r>
              <a:rPr lang="en-US" dirty="0"/>
              <a:t>Task 1: Literature review and State survey</a:t>
            </a:r>
          </a:p>
          <a:p>
            <a:pPr lvl="2"/>
            <a:r>
              <a:rPr lang="en-US" dirty="0"/>
              <a:t>Review past barrier intersection systems and the SRGS including TTI’s with mass dissipation.</a:t>
            </a:r>
          </a:p>
          <a:p>
            <a:pPr lvl="2"/>
            <a:r>
              <a:rPr lang="en-US" dirty="0"/>
              <a:t>Review a guardrail system with 2:1 or steeper slope and other related devices such as transitions</a:t>
            </a:r>
          </a:p>
          <a:p>
            <a:pPr lvl="1"/>
            <a:r>
              <a:rPr lang="en-US" dirty="0"/>
              <a:t>Task 2: Design and Simulation Analysis</a:t>
            </a:r>
          </a:p>
          <a:p>
            <a:pPr lvl="2"/>
            <a:r>
              <a:rPr lang="en-US" dirty="0"/>
              <a:t>Develop, calibrate and verify FE model using MASH TL-2 tests data and other pertinent test.</a:t>
            </a:r>
          </a:p>
          <a:p>
            <a:pPr lvl="2"/>
            <a:r>
              <a:rPr lang="en-US" dirty="0"/>
              <a:t>Modify SRGS design with a 2:1 slope as needed in order to meet MASH TL-3</a:t>
            </a:r>
          </a:p>
          <a:p>
            <a:pPr lvl="2"/>
            <a:r>
              <a:rPr lang="en-US" dirty="0"/>
              <a:t>Perform FE simulations with pickup truck and small car models for modified SRGS with a 2:1 slope (MASH Tests 3-333, MASH 3-33).</a:t>
            </a:r>
          </a:p>
          <a:p>
            <a:pPr lvl="2"/>
            <a:r>
              <a:rPr lang="en-US" dirty="0"/>
              <a:t>Identify critical tests and critical impact points for the SRGS chosen by the TAC. </a:t>
            </a:r>
          </a:p>
          <a:p>
            <a:pPr lvl="1"/>
            <a:r>
              <a:rPr lang="en-US" dirty="0"/>
              <a:t>Task 3: Recommended Design and Project Report</a:t>
            </a:r>
          </a:p>
          <a:p>
            <a:pPr lvl="2"/>
            <a:r>
              <a:rPr lang="en-US" dirty="0"/>
              <a:t>Documenting background, research effort, computer simulations, engineering drawings, and implementation guidance for the selected design.</a:t>
            </a:r>
          </a:p>
          <a:p>
            <a:pPr lvl="2"/>
            <a:r>
              <a:rPr lang="en-US" dirty="0"/>
              <a:t>Recommend options for the next phase of project to evaluate the SRGS any further (likely crash testing).</a:t>
            </a:r>
          </a:p>
        </p:txBody>
      </p:sp>
    </p:spTree>
    <p:extLst>
      <p:ext uri="{BB962C8B-B14F-4D97-AF65-F5344CB8AC3E}">
        <p14:creationId xmlns:p14="http://schemas.microsoft.com/office/powerpoint/2010/main" val="110394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F3D7-6004-6377-B8B0-42F5755EED15}"/>
              </a:ext>
            </a:extLst>
          </p:cNvPr>
          <p:cNvSpPr>
            <a:spLocks noGrp="1"/>
          </p:cNvSpPr>
          <p:nvPr>
            <p:ph type="title"/>
          </p:nvPr>
        </p:nvSpPr>
        <p:spPr/>
        <p:txBody>
          <a:bodyPr>
            <a:noAutofit/>
          </a:bodyPr>
          <a:lstStyle/>
          <a:p>
            <a:r>
              <a:rPr lang="en-US" sz="3600" dirty="0"/>
              <a:t>2024-06-LSRB:  MASH TL-3 Enhancement of Short Radius Guardrail System (SRGS) – Design Modification</a:t>
            </a:r>
          </a:p>
        </p:txBody>
      </p:sp>
      <p:sp>
        <p:nvSpPr>
          <p:cNvPr id="3" name="Content Placeholder 2">
            <a:extLst>
              <a:ext uri="{FF2B5EF4-FFF2-40B4-BE49-F238E27FC236}">
                <a16:creationId xmlns:a16="http://schemas.microsoft.com/office/drawing/2014/main" id="{89117FFC-0015-B959-9642-04C11B3A307E}"/>
              </a:ext>
            </a:extLst>
          </p:cNvPr>
          <p:cNvSpPr>
            <a:spLocks noGrp="1"/>
          </p:cNvSpPr>
          <p:nvPr>
            <p:ph idx="1"/>
          </p:nvPr>
        </p:nvSpPr>
        <p:spPr>
          <a:xfrm>
            <a:off x="609600" y="1600200"/>
            <a:ext cx="10972800" cy="4648200"/>
          </a:xfrm>
        </p:spPr>
        <p:txBody>
          <a:bodyPr>
            <a:normAutofit fontScale="77500" lnSpcReduction="20000"/>
          </a:bodyPr>
          <a:lstStyle/>
          <a:p>
            <a:r>
              <a:rPr lang="en-US" dirty="0"/>
              <a:t>Objectives</a:t>
            </a:r>
          </a:p>
          <a:p>
            <a:pPr lvl="1"/>
            <a:r>
              <a:rPr lang="en-US" dirty="0"/>
              <a:t>To conduct further simulation and design modification Short Radius Guardrail System (SRGS).</a:t>
            </a:r>
          </a:p>
          <a:p>
            <a:pPr lvl="1"/>
            <a:r>
              <a:rPr lang="en-US" dirty="0"/>
              <a:t>Develop a SRGS with a 2:1 slope behind the system based on the design developed on NCHRP 15-53 project.</a:t>
            </a:r>
          </a:p>
          <a:p>
            <a:endParaRPr lang="en-US" dirty="0"/>
          </a:p>
          <a:p>
            <a:r>
              <a:rPr lang="en-US" dirty="0"/>
              <a:t>Benefits</a:t>
            </a:r>
          </a:p>
          <a:p>
            <a:pPr lvl="1"/>
            <a:r>
              <a:rPr lang="en-US" dirty="0"/>
              <a:t>Provide a functional enhancement of this short radius design and allow it to be used at a greater number of intersections with a 2:1 ditch behind it.</a:t>
            </a:r>
          </a:p>
          <a:p>
            <a:pPr lvl="1"/>
            <a:endParaRPr lang="en-US" dirty="0"/>
          </a:p>
          <a:p>
            <a:r>
              <a:rPr lang="en-US" dirty="0"/>
              <a:t>Estimated Costs and Duration</a:t>
            </a:r>
          </a:p>
          <a:p>
            <a:pPr lvl="1"/>
            <a:r>
              <a:rPr lang="en-US" dirty="0"/>
              <a:t>$171,026</a:t>
            </a:r>
          </a:p>
          <a:p>
            <a:pPr lvl="1"/>
            <a:r>
              <a:rPr lang="en-US" dirty="0"/>
              <a:t>17 months</a:t>
            </a:r>
          </a:p>
        </p:txBody>
      </p:sp>
    </p:spTree>
    <p:extLst>
      <p:ext uri="{BB962C8B-B14F-4D97-AF65-F5344CB8AC3E}">
        <p14:creationId xmlns:p14="http://schemas.microsoft.com/office/powerpoint/2010/main" val="1147984251"/>
      </p:ext>
    </p:extLst>
  </p:cSld>
  <p:clrMapOvr>
    <a:masterClrMapping/>
  </p:clrMapOvr>
</p:sld>
</file>

<file path=ppt/theme/theme1.xml><?xml version="1.0" encoding="utf-8"?>
<a:theme xmlns:a="http://schemas.openxmlformats.org/drawingml/2006/main" name="Custom Design">
  <a:themeElements>
    <a:clrScheme name="White Maroon">
      <a:dk1>
        <a:sysClr val="windowText" lastClr="000000"/>
      </a:dk1>
      <a:lt1>
        <a:sysClr val="window" lastClr="FFFFFF"/>
      </a:lt1>
      <a:dk2>
        <a:srgbClr val="1F497D"/>
      </a:dk2>
      <a:lt2>
        <a:srgbClr val="EEECE1"/>
      </a:lt2>
      <a:accent1>
        <a:srgbClr val="953734"/>
      </a:accent1>
      <a:accent2>
        <a:srgbClr val="4F6128"/>
      </a:accent2>
      <a:accent3>
        <a:srgbClr val="9BBB59"/>
      </a:accent3>
      <a:accent4>
        <a:srgbClr val="FFC000"/>
      </a:accent4>
      <a:accent5>
        <a:srgbClr val="0F243E"/>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hite Maroon">
    <a:dk1>
      <a:sysClr val="windowText" lastClr="000000"/>
    </a:dk1>
    <a:lt1>
      <a:sysClr val="window" lastClr="FFFFFF"/>
    </a:lt1>
    <a:dk2>
      <a:srgbClr val="1F497D"/>
    </a:dk2>
    <a:lt2>
      <a:srgbClr val="EEECE1"/>
    </a:lt2>
    <a:accent1>
      <a:srgbClr val="953734"/>
    </a:accent1>
    <a:accent2>
      <a:srgbClr val="4F6128"/>
    </a:accent2>
    <a:accent3>
      <a:srgbClr val="9BBB59"/>
    </a:accent3>
    <a:accent4>
      <a:srgbClr val="FFC000"/>
    </a:accent4>
    <a:accent5>
      <a:srgbClr val="0F243E"/>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b79f66-886f-4856-a20c-94d9de16df12">
      <Terms xmlns="http://schemas.microsoft.com/office/infopath/2007/PartnerControls"/>
    </lcf76f155ced4ddcb4097134ff3c332f>
    <TaxCatchAll xmlns="28c3948a-d4c9-4440-ae21-2e310058d5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9C7F044B0C2D4E84BB48C5724F171D" ma:contentTypeVersion="15" ma:contentTypeDescription="Create a new document." ma:contentTypeScope="" ma:versionID="6964f288264b244552ddcaeb32f928f4">
  <xsd:schema xmlns:xsd="http://www.w3.org/2001/XMLSchema" xmlns:xs="http://www.w3.org/2001/XMLSchema" xmlns:p="http://schemas.microsoft.com/office/2006/metadata/properties" xmlns:ns2="28c3948a-d4c9-4440-ae21-2e310058d576" xmlns:ns3="32b79f66-886f-4856-a20c-94d9de16df12" targetNamespace="http://schemas.microsoft.com/office/2006/metadata/properties" ma:root="true" ma:fieldsID="d4983e2ae3cddc2b299dcca0e0b7cc38" ns2:_="" ns3:_="">
    <xsd:import namespace="28c3948a-d4c9-4440-ae21-2e310058d576"/>
    <xsd:import namespace="32b79f66-886f-4856-a20c-94d9de16df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bjectDetectorVersion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3948a-d4c9-4440-ae21-2e310058d5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a3fa4c6-782b-4d44-89c4-44008f7a34a3}" ma:internalName="TaxCatchAll" ma:showField="CatchAllData" ma:web="28c3948a-d4c9-4440-ae21-2e310058d5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b79f66-886f-4856-a20c-94d9de16df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bbf02c-0cc7-4a19-a098-140ed2a185c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C3C88-D389-4F00-9611-BC29CA2BD4D3}">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s>
</ds:datastoreItem>
</file>

<file path=customXml/itemProps2.xml><?xml version="1.0" encoding="utf-8"?>
<ds:datastoreItem xmlns:ds="http://schemas.openxmlformats.org/officeDocument/2006/customXml" ds:itemID="{6A5CFAEC-3635-4530-85A9-51DAFAEBA301}">
  <ds:schemaRefs>
    <ds:schemaRef ds:uri="http://schemas.microsoft.com/sharepoint/v3/contenttype/forms"/>
  </ds:schemaRefs>
</ds:datastoreItem>
</file>

<file path=customXml/itemProps3.xml><?xml version="1.0" encoding="utf-8"?>
<ds:datastoreItem xmlns:ds="http://schemas.openxmlformats.org/officeDocument/2006/customXml" ds:itemID="{0BAE5CD0-2540-4AD0-8836-D6648B8F5F19}"/>
</file>

<file path=docProps/app.xml><?xml version="1.0" encoding="utf-8"?>
<Properties xmlns="http://schemas.openxmlformats.org/officeDocument/2006/extended-properties" xmlns:vt="http://schemas.openxmlformats.org/officeDocument/2006/docPropsVTypes">
  <TotalTime>15344</TotalTime>
  <Words>1433</Words>
  <Application>Microsoft Office PowerPoint</Application>
  <PresentationFormat>Widescreen</PresentationFormat>
  <Paragraphs>83</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Custom Design</vt:lpstr>
      <vt:lpstr>2024-06-LSRB:  MASH TL-3 Enhancement of Short Radius Guardrail System (SRGS) – Design Modification</vt:lpstr>
      <vt:lpstr>2024-06-LSRB:  MASH TL-3 Enhancement of Short Radius Guardrail System (SRGS) – Design Modification</vt:lpstr>
      <vt:lpstr>2024-06-LSRB:  MASH TL-3 Enhancement of Short Radius Guardrail System (SRGS) – Design Modification</vt:lpstr>
      <vt:lpstr>2024-06-LSRB:  MASH TL-3 Enhancement of Short Radius Guardrail System (SRGS) – Design Modification</vt:lpstr>
      <vt:lpstr>2024-06-LSRB:  MASH TL-3 Enhancement of Short Radius Guardrail System (SRGS) – Design Modification</vt:lpstr>
      <vt:lpstr>2024-06-LSRB:  MASH TL-3 Enhancement of Short Radius Guardrail System (SRGS) – Design Modification</vt:lpstr>
      <vt:lpstr>2024-06-LSRB:  MASH TL-3 Enhancement of Short Radius Guardrail System (SRGS) – Design Modification</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and Pavements</dc:title>
  <dc:creator>s-yates</dc:creator>
  <cp:lastModifiedBy>Moeckel, Tim</cp:lastModifiedBy>
  <cp:revision>293</cp:revision>
  <dcterms:created xsi:type="dcterms:W3CDTF">2011-11-15T15:55:39Z</dcterms:created>
  <dcterms:modified xsi:type="dcterms:W3CDTF">2023-10-11T20:24:46Z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0x010100C49C7F044B0C2D4E84BB48C5724F171D</vt:lpwstr>
  </property>
</Properties>
</file>