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311" r:id="rId5"/>
    <p:sldId id="312" r:id="rId6"/>
    <p:sldId id="318" r:id="rId7"/>
    <p:sldId id="314" r:id="rId8"/>
    <p:sldId id="313" r:id="rId9"/>
    <p:sldId id="316" r:id="rId10"/>
    <p:sldId id="31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000"/>
    <a:srgbClr val="800000"/>
    <a:srgbClr val="0808C2"/>
    <a:srgbClr val="4C0000"/>
    <a:srgbClr val="2E0000"/>
    <a:srgbClr val="4B77B6"/>
    <a:srgbClr val="8FAA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086" autoAdjust="0"/>
  </p:normalViewPr>
  <p:slideViewPr>
    <p:cSldViewPr>
      <p:cViewPr varScale="1">
        <p:scale>
          <a:sx n="91" d="100"/>
          <a:sy n="91" d="100"/>
        </p:scale>
        <p:origin x="1314"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Sun Hee" userId="987bebab-644b-4b48-a7e7-cafbee47266a" providerId="ADAL" clId="{8F87D6AB-A789-4A3B-B240-375D5617798D}"/>
    <pc:docChg chg="modSld">
      <pc:chgData name="Park, Sun Hee" userId="987bebab-644b-4b48-a7e7-cafbee47266a" providerId="ADAL" clId="{8F87D6AB-A789-4A3B-B240-375D5617798D}" dt="2023-10-03T13:58:16.475" v="18" actId="20577"/>
      <pc:docMkLst>
        <pc:docMk/>
      </pc:docMkLst>
      <pc:sldChg chg="modSp mod">
        <pc:chgData name="Park, Sun Hee" userId="987bebab-644b-4b48-a7e7-cafbee47266a" providerId="ADAL" clId="{8F87D6AB-A789-4A3B-B240-375D5617798D}" dt="2023-10-03T13:58:16.475" v="18" actId="20577"/>
        <pc:sldMkLst>
          <pc:docMk/>
          <pc:sldMk cId="380886706" sldId="311"/>
        </pc:sldMkLst>
        <pc:spChg chg="mod">
          <ac:chgData name="Park, Sun Hee" userId="987bebab-644b-4b48-a7e7-cafbee47266a" providerId="ADAL" clId="{8F87D6AB-A789-4A3B-B240-375D5617798D}" dt="2023-10-03T13:58:16.475" v="18" actId="20577"/>
          <ac:spMkLst>
            <pc:docMk/>
            <pc:sldMk cId="380886706" sldId="311"/>
            <ac:spMk id="3" creationId="{00000000-0000-0000-0000-000000000000}"/>
          </ac:spMkLst>
        </pc:spChg>
      </pc:sldChg>
    </pc:docChg>
  </pc:docChgLst>
  <pc:docChgLst>
    <pc:chgData name="Moeckel, Tim" userId="1bf250f8-44e2-44bd-a266-668f7910c47b" providerId="ADAL" clId="{3C5B4065-4E2A-434E-9E61-5D7C36B20255}"/>
    <pc:docChg chg="custSel addSld modSld sldOrd">
      <pc:chgData name="Moeckel, Tim" userId="1bf250f8-44e2-44bd-a266-668f7910c47b" providerId="ADAL" clId="{3C5B4065-4E2A-434E-9E61-5D7C36B20255}" dt="2023-10-02T17:29:05.268" v="7511" actId="13926"/>
      <pc:docMkLst>
        <pc:docMk/>
      </pc:docMkLst>
      <pc:sldChg chg="modNotesTx">
        <pc:chgData name="Moeckel, Tim" userId="1bf250f8-44e2-44bd-a266-668f7910c47b" providerId="ADAL" clId="{3C5B4065-4E2A-434E-9E61-5D7C36B20255}" dt="2023-10-02T16:23:52.323" v="940" actId="20577"/>
        <pc:sldMkLst>
          <pc:docMk/>
          <pc:sldMk cId="380886706" sldId="311"/>
        </pc:sldMkLst>
      </pc:sldChg>
      <pc:sldChg chg="modNotesTx">
        <pc:chgData name="Moeckel, Tim" userId="1bf250f8-44e2-44bd-a266-668f7910c47b" providerId="ADAL" clId="{3C5B4065-4E2A-434E-9E61-5D7C36B20255}" dt="2023-10-02T16:44:19.680" v="2620" actId="20577"/>
        <pc:sldMkLst>
          <pc:docMk/>
          <pc:sldMk cId="1326217780" sldId="312"/>
        </pc:sldMkLst>
      </pc:sldChg>
      <pc:sldChg chg="modNotesTx">
        <pc:chgData name="Moeckel, Tim" userId="1bf250f8-44e2-44bd-a266-668f7910c47b" providerId="ADAL" clId="{3C5B4065-4E2A-434E-9E61-5D7C36B20255}" dt="2023-10-02T17:08:09.717" v="5146" actId="20577"/>
        <pc:sldMkLst>
          <pc:docMk/>
          <pc:sldMk cId="1103946249" sldId="313"/>
        </pc:sldMkLst>
      </pc:sldChg>
      <pc:sldChg chg="modNotesTx">
        <pc:chgData name="Moeckel, Tim" userId="1bf250f8-44e2-44bd-a266-668f7910c47b" providerId="ADAL" clId="{3C5B4065-4E2A-434E-9E61-5D7C36B20255}" dt="2023-10-02T16:54:48.825" v="4098" actId="20577"/>
        <pc:sldMkLst>
          <pc:docMk/>
          <pc:sldMk cId="579789795" sldId="314"/>
        </pc:sldMkLst>
      </pc:sldChg>
      <pc:sldChg chg="modSp mod modNotesTx">
        <pc:chgData name="Moeckel, Tim" userId="1bf250f8-44e2-44bd-a266-668f7910c47b" providerId="ADAL" clId="{3C5B4065-4E2A-434E-9E61-5D7C36B20255}" dt="2023-10-02T17:29:05.268" v="7511" actId="13926"/>
        <pc:sldMkLst>
          <pc:docMk/>
          <pc:sldMk cId="3822896216" sldId="316"/>
        </pc:sldMkLst>
        <pc:spChg chg="mod">
          <ac:chgData name="Moeckel, Tim" userId="1bf250f8-44e2-44bd-a266-668f7910c47b" providerId="ADAL" clId="{3C5B4065-4E2A-434E-9E61-5D7C36B20255}" dt="2023-10-02T17:29:05.268" v="7511" actId="13926"/>
          <ac:spMkLst>
            <pc:docMk/>
            <pc:sldMk cId="3822896216" sldId="316"/>
            <ac:spMk id="3" creationId="{F3CD911A-7248-D098-9FDB-3DFBB3A0646E}"/>
          </ac:spMkLst>
        </pc:spChg>
      </pc:sldChg>
      <pc:sldChg chg="modNotesTx">
        <pc:chgData name="Moeckel, Tim" userId="1bf250f8-44e2-44bd-a266-668f7910c47b" providerId="ADAL" clId="{3C5B4065-4E2A-434E-9E61-5D7C36B20255}" dt="2023-10-02T16:50:25.413" v="3474" actId="20577"/>
        <pc:sldMkLst>
          <pc:docMk/>
          <pc:sldMk cId="3426885622" sldId="318"/>
        </pc:sldMkLst>
      </pc:sldChg>
      <pc:sldChg chg="addSp delSp modSp add mod ord modNotesTx">
        <pc:chgData name="Moeckel, Tim" userId="1bf250f8-44e2-44bd-a266-668f7910c47b" providerId="ADAL" clId="{3C5B4065-4E2A-434E-9E61-5D7C36B20255}" dt="2023-10-02T17:23:20.551" v="7477" actId="20577"/>
        <pc:sldMkLst>
          <pc:docMk/>
          <pc:sldMk cId="262799978" sldId="319"/>
        </pc:sldMkLst>
        <pc:spChg chg="del mod">
          <ac:chgData name="Moeckel, Tim" userId="1bf250f8-44e2-44bd-a266-668f7910c47b" providerId="ADAL" clId="{3C5B4065-4E2A-434E-9E61-5D7C36B20255}" dt="2023-10-02T15:47:22.925" v="3" actId="22"/>
          <ac:spMkLst>
            <pc:docMk/>
            <pc:sldMk cId="262799978" sldId="319"/>
            <ac:spMk id="3" creationId="{CA59E870-FB63-A5A5-5543-AA5CB99CCC6F}"/>
          </ac:spMkLst>
        </pc:spChg>
        <pc:spChg chg="add mod">
          <ac:chgData name="Moeckel, Tim" userId="1bf250f8-44e2-44bd-a266-668f7910c47b" providerId="ADAL" clId="{3C5B4065-4E2A-434E-9E61-5D7C36B20255}" dt="2023-10-02T15:51:24.916" v="683" actId="1076"/>
          <ac:spMkLst>
            <pc:docMk/>
            <pc:sldMk cId="262799978" sldId="319"/>
            <ac:spMk id="7" creationId="{756A4758-1B8B-2807-9158-F309CA361A52}"/>
          </ac:spMkLst>
        </pc:spChg>
        <pc:picChg chg="add mod ord">
          <ac:chgData name="Moeckel, Tim" userId="1bf250f8-44e2-44bd-a266-668f7910c47b" providerId="ADAL" clId="{3C5B4065-4E2A-434E-9E61-5D7C36B20255}" dt="2023-10-02T15:51:31.986" v="685" actId="1076"/>
          <ac:picMkLst>
            <pc:docMk/>
            <pc:sldMk cId="262799978" sldId="319"/>
            <ac:picMk id="5" creationId="{A2FD5DB0-73CA-1BF2-F32C-395424A94428}"/>
          </ac:picMkLst>
        </pc:picChg>
      </pc:sldChg>
    </pc:docChg>
  </pc:docChgLst>
  <pc:docChgLst>
    <pc:chgData name="Park, Sun Hee" userId="987bebab-644b-4b48-a7e7-cafbee47266a" providerId="ADAL" clId="{16130E97-0113-4229-A75D-8F74CBE86DDD}"/>
    <pc:docChg chg="custSel modSld">
      <pc:chgData name="Park, Sun Hee" userId="987bebab-644b-4b48-a7e7-cafbee47266a" providerId="ADAL" clId="{16130E97-0113-4229-A75D-8F74CBE86DDD}" dt="2023-10-02T14:50:26.783" v="19" actId="20577"/>
      <pc:docMkLst>
        <pc:docMk/>
      </pc:docMkLst>
      <pc:sldChg chg="modSp mod">
        <pc:chgData name="Park, Sun Hee" userId="987bebab-644b-4b48-a7e7-cafbee47266a" providerId="ADAL" clId="{16130E97-0113-4229-A75D-8F74CBE86DDD}" dt="2023-10-02T14:50:26.783" v="19" actId="20577"/>
        <pc:sldMkLst>
          <pc:docMk/>
          <pc:sldMk cId="380886706" sldId="311"/>
        </pc:sldMkLst>
        <pc:spChg chg="mod">
          <ac:chgData name="Park, Sun Hee" userId="987bebab-644b-4b48-a7e7-cafbee47266a" providerId="ADAL" clId="{16130E97-0113-4229-A75D-8F74CBE86DDD}" dt="2023-10-02T14:50:26.783" v="19" actId="20577"/>
          <ac:spMkLst>
            <pc:docMk/>
            <pc:sldMk cId="380886706" sldId="311"/>
            <ac:spMk id="3" creationId="{00000000-0000-0000-0000-000000000000}"/>
          </ac:spMkLst>
        </pc:spChg>
      </pc:sldChg>
      <pc:sldChg chg="modSp mod">
        <pc:chgData name="Park, Sun Hee" userId="987bebab-644b-4b48-a7e7-cafbee47266a" providerId="ADAL" clId="{16130E97-0113-4229-A75D-8F74CBE86DDD}" dt="2023-09-26T18:31:50.104" v="9" actId="1076"/>
        <pc:sldMkLst>
          <pc:docMk/>
          <pc:sldMk cId="1326217780" sldId="312"/>
        </pc:sldMkLst>
        <pc:picChg chg="mod">
          <ac:chgData name="Park, Sun Hee" userId="987bebab-644b-4b48-a7e7-cafbee47266a" providerId="ADAL" clId="{16130E97-0113-4229-A75D-8F74CBE86DDD}" dt="2023-09-26T18:31:47.557" v="7" actId="1076"/>
          <ac:picMkLst>
            <pc:docMk/>
            <pc:sldMk cId="1326217780" sldId="312"/>
            <ac:picMk id="9" creationId="{E98C1C21-4B3D-3D0B-0780-E6663B119418}"/>
          </ac:picMkLst>
        </pc:picChg>
        <pc:picChg chg="mod">
          <ac:chgData name="Park, Sun Hee" userId="987bebab-644b-4b48-a7e7-cafbee47266a" providerId="ADAL" clId="{16130E97-0113-4229-A75D-8F74CBE86DDD}" dt="2023-09-26T18:31:48.814" v="8" actId="1076"/>
          <ac:picMkLst>
            <pc:docMk/>
            <pc:sldMk cId="1326217780" sldId="312"/>
            <ac:picMk id="10" creationId="{877B5468-07EC-828E-DF78-5BA2CEC0D1A0}"/>
          </ac:picMkLst>
        </pc:picChg>
        <pc:picChg chg="mod">
          <ac:chgData name="Park, Sun Hee" userId="987bebab-644b-4b48-a7e7-cafbee47266a" providerId="ADAL" clId="{16130E97-0113-4229-A75D-8F74CBE86DDD}" dt="2023-09-26T18:31:50.104" v="9" actId="1076"/>
          <ac:picMkLst>
            <pc:docMk/>
            <pc:sldMk cId="1326217780" sldId="312"/>
            <ac:picMk id="11" creationId="{440E38FB-F71B-74C0-12CB-0287069007A4}"/>
          </ac:picMkLst>
        </pc:picChg>
      </pc:sldChg>
      <pc:sldChg chg="delSp modSp mod">
        <pc:chgData name="Park, Sun Hee" userId="987bebab-644b-4b48-a7e7-cafbee47266a" providerId="ADAL" clId="{16130E97-0113-4229-A75D-8F74CBE86DDD}" dt="2023-09-26T18:32:09.488" v="12" actId="1076"/>
        <pc:sldMkLst>
          <pc:docMk/>
          <pc:sldMk cId="579789795" sldId="314"/>
        </pc:sldMkLst>
        <pc:spChg chg="mod">
          <ac:chgData name="Park, Sun Hee" userId="987bebab-644b-4b48-a7e7-cafbee47266a" providerId="ADAL" clId="{16130E97-0113-4229-A75D-8F74CBE86DDD}" dt="2023-09-26T18:32:09.488" v="12" actId="1076"/>
          <ac:spMkLst>
            <pc:docMk/>
            <pc:sldMk cId="579789795" sldId="314"/>
            <ac:spMk id="3" creationId="{CA59E870-FB63-A5A5-5543-AA5CB99CCC6F}"/>
          </ac:spMkLst>
        </pc:spChg>
        <pc:spChg chg="del mod">
          <ac:chgData name="Park, Sun Hee" userId="987bebab-644b-4b48-a7e7-cafbee47266a" providerId="ADAL" clId="{16130E97-0113-4229-A75D-8F74CBE86DDD}" dt="2023-09-26T18:32:03.439" v="11" actId="478"/>
          <ac:spMkLst>
            <pc:docMk/>
            <pc:sldMk cId="579789795" sldId="314"/>
            <ac:spMk id="4" creationId="{34F46E61-E22E-4B66-255E-91DE1E423D5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F002C2-6942-4189-87BE-49B0795180CD}" type="datetimeFigureOut">
              <a:rPr lang="en-US" smtClean="0"/>
              <a:t>10/3/2023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1D614-7CD3-41B7-844C-80B5F1C38C87}" type="slidenum">
              <a:rPr lang="en-US" smtClean="0"/>
              <a:t>‹#›</a:t>
            </a:fld>
            <a:endParaRPr lang="en-US"/>
          </a:p>
        </p:txBody>
      </p:sp>
    </p:spTree>
    <p:extLst>
      <p:ext uri="{BB962C8B-B14F-4D97-AF65-F5344CB8AC3E}">
        <p14:creationId xmlns:p14="http://schemas.microsoft.com/office/powerpoint/2010/main" val="46194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afternoon everyone. I will be presenting the problem statement 2024-07-LSRB: MASH TL-3 Design, Testing, and Evaluation of a Flared Guardrail System – Phase 2 for your consideration.</a:t>
            </a:r>
          </a:p>
        </p:txBody>
      </p:sp>
      <p:sp>
        <p:nvSpPr>
          <p:cNvPr id="4" name="Slide Number Placeholder 3"/>
          <p:cNvSpPr>
            <a:spLocks noGrp="1"/>
          </p:cNvSpPr>
          <p:nvPr>
            <p:ph type="sldNum" sz="quarter" idx="5"/>
          </p:nvPr>
        </p:nvSpPr>
        <p:spPr/>
        <p:txBody>
          <a:bodyPr/>
          <a:lstStyle/>
          <a:p>
            <a:fld id="{3D81D614-7CD3-41B7-844C-80B5F1C38C87}" type="slidenum">
              <a:rPr lang="en-US" smtClean="0"/>
              <a:t>1</a:t>
            </a:fld>
            <a:endParaRPr lang="en-US"/>
          </a:p>
        </p:txBody>
      </p:sp>
    </p:spTree>
    <p:extLst>
      <p:ext uri="{BB962C8B-B14F-4D97-AF65-F5344CB8AC3E}">
        <p14:creationId xmlns:p14="http://schemas.microsoft.com/office/powerpoint/2010/main" val="2687982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sz="1800" dirty="0">
                <a:effectLst/>
                <a:latin typeface="Calibri" panose="020F0502020204030204" pitchFamily="34" charset="0"/>
                <a:ea typeface="Calibri" panose="020F0502020204030204" pitchFamily="34" charset="0"/>
              </a:rPr>
              <a:t>First, I’ll give a summary of pertinent background information associated with this project proposal. Last year, pooled fund project 609971-01 was completed. The project’s goal was to successfully crash test a flared run of MGS guardrail to MASH TL-3 standards. Unfortunately, all the crash tests conducted on this project failed. The project crash tested the MGS system using three different configurations. The first crash test installed the MGS system at a 7:1 flare rate and impacted it with a small car. The test failed due to ruptured rail. Next, the second crash test installed the MGS system at an 11:1 flare rate and impacted it with a pickup truck. The test failed due to failure of the anchor. The third and final test was very similar to the second test and installed the MGS system at an 11:1 flare rate while using a MASH end terminal and impacted it with a pickup truck. The test failed due to ruptured rail. </a:t>
            </a:r>
          </a:p>
        </p:txBody>
      </p:sp>
      <p:sp>
        <p:nvSpPr>
          <p:cNvPr id="4" name="Slide Number Placeholder 3"/>
          <p:cNvSpPr>
            <a:spLocks noGrp="1"/>
          </p:cNvSpPr>
          <p:nvPr>
            <p:ph type="sldNum" sz="quarter" idx="5"/>
          </p:nvPr>
        </p:nvSpPr>
        <p:spPr/>
        <p:txBody>
          <a:bodyPr/>
          <a:lstStyle/>
          <a:p>
            <a:fld id="{3D81D614-7CD3-41B7-844C-80B5F1C38C87}" type="slidenum">
              <a:rPr lang="en-US" smtClean="0"/>
              <a:t>2</a:t>
            </a:fld>
            <a:endParaRPr lang="en-US"/>
          </a:p>
        </p:txBody>
      </p:sp>
    </p:spTree>
    <p:extLst>
      <p:ext uri="{BB962C8B-B14F-4D97-AF65-F5344CB8AC3E}">
        <p14:creationId xmlns:p14="http://schemas.microsoft.com/office/powerpoint/2010/main" val="1379596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sz="1800" dirty="0">
                <a:effectLst/>
                <a:latin typeface="Calibri" panose="020F0502020204030204" pitchFamily="34" charset="0"/>
                <a:ea typeface="Calibri" panose="020F0502020204030204" pitchFamily="34" charset="0"/>
              </a:rPr>
              <a:t>Based of the three failed tests, the project team decided to use its remaining resources to conduct computer simulations using the latest data obtained from the three failed crash tests. </a:t>
            </a:r>
          </a:p>
          <a:p>
            <a:pPr marL="0" marR="0" algn="l">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lgn="l">
              <a:spcBef>
                <a:spcPts val="0"/>
              </a:spcBef>
              <a:spcAft>
                <a:spcPts val="0"/>
              </a:spcAft>
            </a:pPr>
            <a:r>
              <a:rPr lang="en-US" sz="1800" dirty="0">
                <a:effectLst/>
                <a:latin typeface="Calibri" panose="020F0502020204030204" pitchFamily="34" charset="0"/>
                <a:ea typeface="Calibri" panose="020F0502020204030204" pitchFamily="34" charset="0"/>
              </a:rPr>
              <a:t>First, computer simulations were run on an unmodified MGS system with flare rates of 15:1, 18:1, and 21:1. The three simulations indicated likely failure due to excessive lateral deflection/pocketing leading to rail rupture and high levels of </a:t>
            </a:r>
            <a:r>
              <a:rPr lang="en-US" sz="1800" dirty="0" err="1">
                <a:effectLst/>
                <a:latin typeface="Calibri" panose="020F0502020204030204" pitchFamily="34" charset="0"/>
                <a:ea typeface="Calibri" panose="020F0502020204030204" pitchFamily="34" charset="0"/>
              </a:rPr>
              <a:t>ridedown</a:t>
            </a:r>
            <a:r>
              <a:rPr lang="en-US" sz="1800" dirty="0">
                <a:effectLst/>
                <a:latin typeface="Calibri" panose="020F0502020204030204" pitchFamily="34" charset="0"/>
                <a:ea typeface="Calibri" panose="020F0502020204030204" pitchFamily="34" charset="0"/>
              </a:rPr>
              <a:t> acceleration forces. </a:t>
            </a:r>
          </a:p>
          <a:p>
            <a:pPr marL="0" marR="0" algn="l">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lgn="l">
              <a:spcBef>
                <a:spcPts val="0"/>
              </a:spcBef>
              <a:spcAft>
                <a:spcPts val="0"/>
              </a:spcAft>
            </a:pPr>
            <a:r>
              <a:rPr lang="en-US" sz="1800" dirty="0">
                <a:effectLst/>
                <a:latin typeface="Calibri" panose="020F0502020204030204" pitchFamily="34" charset="0"/>
                <a:ea typeface="Calibri" panose="020F0502020204030204" pitchFamily="34" charset="0"/>
              </a:rPr>
              <a:t>Next computer simulations were run on a modified MGS system. The MGS system was modified by utilizing half post spacing, shortened </a:t>
            </a:r>
            <a:r>
              <a:rPr lang="en-US" sz="1800" dirty="0" err="1">
                <a:effectLst/>
                <a:latin typeface="Calibri" panose="020F0502020204030204" pitchFamily="34" charset="0"/>
                <a:ea typeface="Calibri" panose="020F0502020204030204" pitchFamily="34" charset="0"/>
              </a:rPr>
              <a:t>blockouts</a:t>
            </a:r>
            <a:r>
              <a:rPr lang="en-US" sz="1800" dirty="0">
                <a:effectLst/>
                <a:latin typeface="Calibri" panose="020F0502020204030204" pitchFamily="34" charset="0"/>
                <a:ea typeface="Calibri" panose="020F0502020204030204" pitchFamily="34" charset="0"/>
              </a:rPr>
              <a:t>, and </a:t>
            </a:r>
            <a:r>
              <a:rPr lang="en-US" sz="1800" dirty="0" err="1">
                <a:effectLst/>
                <a:latin typeface="Calibri" panose="020F0502020204030204" pitchFamily="34" charset="0"/>
                <a:ea typeface="Calibri" panose="020F0502020204030204" pitchFamily="34" charset="0"/>
              </a:rPr>
              <a:t>rubrail</a:t>
            </a:r>
            <a:r>
              <a:rPr lang="en-US" sz="1800" dirty="0">
                <a:effectLst/>
                <a:latin typeface="Calibri" panose="020F0502020204030204" pitchFamily="34" charset="0"/>
                <a:ea typeface="Calibri" panose="020F0502020204030204" pitchFamily="34" charset="0"/>
              </a:rPr>
              <a:t>. The simulations indicated that the </a:t>
            </a:r>
            <a:r>
              <a:rPr lang="en-US" sz="1800" dirty="0" err="1">
                <a:effectLst/>
                <a:latin typeface="Calibri" panose="020F0502020204030204" pitchFamily="34" charset="0"/>
                <a:ea typeface="Calibri" panose="020F0502020204030204" pitchFamily="34" charset="0"/>
              </a:rPr>
              <a:t>modfied</a:t>
            </a:r>
            <a:r>
              <a:rPr lang="en-US" sz="1800" dirty="0">
                <a:effectLst/>
                <a:latin typeface="Calibri" panose="020F0502020204030204" pitchFamily="34" charset="0"/>
                <a:ea typeface="Calibri" panose="020F0502020204030204" pitchFamily="34" charset="0"/>
              </a:rPr>
              <a:t> MGS system with a 15:1 flare rate would likely pass MASH crash testing.</a:t>
            </a:r>
          </a:p>
        </p:txBody>
      </p:sp>
      <p:sp>
        <p:nvSpPr>
          <p:cNvPr id="4" name="Slide Number Placeholder 3"/>
          <p:cNvSpPr>
            <a:spLocks noGrp="1"/>
          </p:cNvSpPr>
          <p:nvPr>
            <p:ph type="sldNum" sz="quarter" idx="5"/>
          </p:nvPr>
        </p:nvSpPr>
        <p:spPr/>
        <p:txBody>
          <a:bodyPr/>
          <a:lstStyle/>
          <a:p>
            <a:fld id="{3D81D614-7CD3-41B7-844C-80B5F1C38C87}" type="slidenum">
              <a:rPr lang="en-US" smtClean="0"/>
              <a:t>3</a:t>
            </a:fld>
            <a:endParaRPr lang="en-US"/>
          </a:p>
        </p:txBody>
      </p:sp>
    </p:spTree>
    <p:extLst>
      <p:ext uri="{BB962C8B-B14F-4D97-AF65-F5344CB8AC3E}">
        <p14:creationId xmlns:p14="http://schemas.microsoft.com/office/powerpoint/2010/main" val="3094873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needs to continue in order to develop a flared MGS guardrail system that is MASH compliant. A poll was conducted with member states to choose their preferred research option for flared guardrail. Crash test the unmodified MGS system at a flatter than 21:1 flare rate or crash test the modified MGS system at a 15:1 flare rate. A majority of pooled fund states who responded to the poll preferred to continue researching the unmodified MGS system. </a:t>
            </a:r>
          </a:p>
        </p:txBody>
      </p:sp>
      <p:sp>
        <p:nvSpPr>
          <p:cNvPr id="4" name="Slide Number Placeholder 3"/>
          <p:cNvSpPr>
            <a:spLocks noGrp="1"/>
          </p:cNvSpPr>
          <p:nvPr>
            <p:ph type="sldNum" sz="quarter" idx="5"/>
          </p:nvPr>
        </p:nvSpPr>
        <p:spPr/>
        <p:txBody>
          <a:bodyPr/>
          <a:lstStyle/>
          <a:p>
            <a:fld id="{3D81D614-7CD3-41B7-844C-80B5F1C38C87}" type="slidenum">
              <a:rPr lang="en-US" smtClean="0"/>
              <a:t>4</a:t>
            </a:fld>
            <a:endParaRPr lang="en-US"/>
          </a:p>
        </p:txBody>
      </p:sp>
    </p:spTree>
    <p:extLst>
      <p:ext uri="{BB962C8B-B14F-4D97-AF65-F5344CB8AC3E}">
        <p14:creationId xmlns:p14="http://schemas.microsoft.com/office/powerpoint/2010/main" val="2266478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Based off the member polling, the objective of this project will be to evaluate the unmodified MGS guardrail system at a 21:1 or shallower flare rate to MASH TL-3 using computer simulation and crash testing.</a:t>
            </a:r>
          </a:p>
          <a:p>
            <a:pPr lvl="1"/>
            <a:endParaRPr lang="en-US" dirty="0"/>
          </a:p>
          <a:p>
            <a:pPr lvl="1"/>
            <a:r>
              <a:rPr lang="en-US" dirty="0"/>
              <a:t>If successful, this project will benefit member states by providing a flared MGS system that is MASH compliant. In flatter areas, flared guardrail systems provide benefits by moving the guardrail system away from the roadway and decrease the chances of vehicles impacting the barrier system. Reduced frequency of impacts is safer for the traveling public along with reduced long-term maintenance costs. </a:t>
            </a:r>
          </a:p>
        </p:txBody>
      </p:sp>
      <p:sp>
        <p:nvSpPr>
          <p:cNvPr id="4" name="Slide Number Placeholder 3"/>
          <p:cNvSpPr>
            <a:spLocks noGrp="1"/>
          </p:cNvSpPr>
          <p:nvPr>
            <p:ph type="sldNum" sz="quarter" idx="5"/>
          </p:nvPr>
        </p:nvSpPr>
        <p:spPr/>
        <p:txBody>
          <a:bodyPr/>
          <a:lstStyle/>
          <a:p>
            <a:fld id="{3D81D614-7CD3-41B7-844C-80B5F1C38C87}" type="slidenum">
              <a:rPr lang="en-US" smtClean="0"/>
              <a:t>5</a:t>
            </a:fld>
            <a:endParaRPr lang="en-US"/>
          </a:p>
        </p:txBody>
      </p:sp>
    </p:spTree>
    <p:extLst>
      <p:ext uri="{BB962C8B-B14F-4D97-AF65-F5344CB8AC3E}">
        <p14:creationId xmlns:p14="http://schemas.microsoft.com/office/powerpoint/2010/main" val="900908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project will complete the following tasks:</a:t>
            </a:r>
          </a:p>
          <a:p>
            <a:endParaRPr lang="en-US" dirty="0"/>
          </a:p>
          <a:p>
            <a:r>
              <a:rPr lang="en-US" dirty="0"/>
              <a:t>Task 1 will be computer simulation. Simulation analysis will be used to evaluate the MGS guardrail run at a 21:1 or flatter flare rate. The simulations will be run until a flare configuration is found that indicates the flared MGS system will likely pass MASH. In addition, the computer simulation will identify the critical impact point for crash testing.</a:t>
            </a:r>
          </a:p>
          <a:p>
            <a:endParaRPr lang="en-US" dirty="0"/>
          </a:p>
          <a:p>
            <a:r>
              <a:rPr lang="en-US" dirty="0"/>
              <a:t>Task 2 will be construction of the test site and conducting MASH TL-3 crash tests.</a:t>
            </a:r>
          </a:p>
          <a:p>
            <a:endParaRPr lang="en-US" dirty="0"/>
          </a:p>
          <a:p>
            <a:r>
              <a:rPr lang="en-US" dirty="0"/>
              <a:t>Task 3 will be reporting. A final report will be prepared outlining the project background, test details and results, recommendations for implementation, and discuss opportunities for future research. Also, the project can support a request for an FHWA eligibility letter if requested by the pooled fund.</a:t>
            </a:r>
          </a:p>
          <a:p>
            <a:endParaRPr lang="en-US" dirty="0"/>
          </a:p>
          <a:p>
            <a:r>
              <a:rPr lang="en-US" dirty="0"/>
              <a:t>The total estimated cost of the project is $174,497 and the estimated duration is ????????</a:t>
            </a:r>
          </a:p>
        </p:txBody>
      </p:sp>
      <p:sp>
        <p:nvSpPr>
          <p:cNvPr id="4" name="Slide Number Placeholder 3"/>
          <p:cNvSpPr>
            <a:spLocks noGrp="1"/>
          </p:cNvSpPr>
          <p:nvPr>
            <p:ph type="sldNum" sz="quarter" idx="5"/>
          </p:nvPr>
        </p:nvSpPr>
        <p:spPr/>
        <p:txBody>
          <a:bodyPr/>
          <a:lstStyle/>
          <a:p>
            <a:fld id="{3D81D614-7CD3-41B7-844C-80B5F1C38C87}" type="slidenum">
              <a:rPr lang="en-US" smtClean="0"/>
              <a:t>6</a:t>
            </a:fld>
            <a:endParaRPr lang="en-US"/>
          </a:p>
        </p:txBody>
      </p:sp>
    </p:spTree>
    <p:extLst>
      <p:ext uri="{BB962C8B-B14F-4D97-AF65-F5344CB8AC3E}">
        <p14:creationId xmlns:p14="http://schemas.microsoft.com/office/powerpoint/2010/main" val="177879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In summary, this project will provide a key data point in determining MASH compliancy of flared semi-rigid barrier systems at high TL-3 speeds. Currently, the 2011 Roadside Design Guide Table 5-9 provides a table of suggested flare rates for rigid and semi rigid barrier meeting NCHRP 350 standards and is out of date. Research must be continued in order to determine MASH compliant flare rates for flared rigid and semi rigid barriers at different design speeds. Significant time and resources have already been spent on MGS flared guardrail research. I strongly recommend that this project be implemented so we can find the key upper end value of semi-rigid barrier flare rates at MASH TL-3 high speed impacts.</a:t>
            </a:r>
          </a:p>
          <a:p>
            <a:pPr lvl="1"/>
            <a:endParaRPr lang="en-US" dirty="0"/>
          </a:p>
          <a:p>
            <a:pPr lvl="1"/>
            <a:r>
              <a:rPr lang="en-US" dirty="0"/>
              <a:t>Thank you for your time and consideration of this project. Does anyone have any questions?</a:t>
            </a:r>
          </a:p>
        </p:txBody>
      </p:sp>
      <p:sp>
        <p:nvSpPr>
          <p:cNvPr id="4" name="Slide Number Placeholder 3"/>
          <p:cNvSpPr>
            <a:spLocks noGrp="1"/>
          </p:cNvSpPr>
          <p:nvPr>
            <p:ph type="sldNum" sz="quarter" idx="5"/>
          </p:nvPr>
        </p:nvSpPr>
        <p:spPr/>
        <p:txBody>
          <a:bodyPr/>
          <a:lstStyle/>
          <a:p>
            <a:fld id="{3D81D614-7CD3-41B7-844C-80B5F1C38C87}" type="slidenum">
              <a:rPr lang="en-US" smtClean="0"/>
              <a:t>7</a:t>
            </a:fld>
            <a:endParaRPr lang="en-US"/>
          </a:p>
        </p:txBody>
      </p:sp>
    </p:spTree>
    <p:extLst>
      <p:ext uri="{BB962C8B-B14F-4D97-AF65-F5344CB8AC3E}">
        <p14:creationId xmlns:p14="http://schemas.microsoft.com/office/powerpoint/2010/main" val="26376508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2D9D41-60AC-AB52-D846-7AF4724727CC}"/>
              </a:ext>
            </a:extLst>
          </p:cNvPr>
          <p:cNvSpPr/>
          <p:nvPr userDrawn="1"/>
        </p:nvSpPr>
        <p:spPr>
          <a:xfrm>
            <a:off x="0" y="1219200"/>
            <a:ext cx="12192000" cy="3124200"/>
          </a:xfrm>
          <a:prstGeom prst="rect">
            <a:avLst/>
          </a:prstGeom>
          <a:solidFill>
            <a:srgbClr val="500000"/>
          </a:solidFill>
          <a:ln>
            <a:solidFill>
              <a:srgbClr val="5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828800" y="43815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Title 3">
            <a:extLst>
              <a:ext uri="{FF2B5EF4-FFF2-40B4-BE49-F238E27FC236}">
                <a16:creationId xmlns:a16="http://schemas.microsoft.com/office/drawing/2014/main" id="{92F962FC-222B-5CD4-8BB7-F61EAE864451}"/>
              </a:ext>
            </a:extLst>
          </p:cNvPr>
          <p:cNvSpPr>
            <a:spLocks noGrp="1"/>
          </p:cNvSpPr>
          <p:nvPr>
            <p:ph type="title"/>
          </p:nvPr>
        </p:nvSpPr>
        <p:spPr>
          <a:xfrm>
            <a:off x="609600" y="2133600"/>
            <a:ext cx="10972800" cy="1143000"/>
          </a:xfrm>
        </p:spPr>
        <p:txBody>
          <a:bodyPr/>
          <a:lstStyle>
            <a:lvl1pPr>
              <a:defRPr>
                <a:solidFill>
                  <a:schemeClr val="bg1"/>
                </a:solidFill>
              </a:defRPr>
            </a:lvl1pPr>
          </a:lstStyle>
          <a:p>
            <a:r>
              <a:rPr lang="en-US"/>
              <a:t>Click to edit Master title style</a:t>
            </a:r>
          </a:p>
        </p:txBody>
      </p:sp>
      <p:pic>
        <p:nvPicPr>
          <p:cNvPr id="6" name="Picture 5" descr="A picture containing graphical user interface&#10;&#10;Description automatically generated">
            <a:extLst>
              <a:ext uri="{FF2B5EF4-FFF2-40B4-BE49-F238E27FC236}">
                <a16:creationId xmlns:a16="http://schemas.microsoft.com/office/drawing/2014/main" id="{B0621E8E-14A0-DC1E-745F-EA97E32DAD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1555" y="78964"/>
            <a:ext cx="2902646" cy="835436"/>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BB5422C6-2EE8-73B4-8D45-0BEABC6AD7D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05800" y="152400"/>
            <a:ext cx="3715703" cy="685800"/>
          </a:xfrm>
          <a:prstGeom prst="rect">
            <a:avLst/>
          </a:prstGeom>
        </p:spPr>
      </p:pic>
      <p:sp>
        <p:nvSpPr>
          <p:cNvPr id="8" name="TextBox 7">
            <a:extLst>
              <a:ext uri="{FF2B5EF4-FFF2-40B4-BE49-F238E27FC236}">
                <a16:creationId xmlns:a16="http://schemas.microsoft.com/office/drawing/2014/main" id="{38A2888F-E3CE-592F-203A-D7CC5F6DA2BC}"/>
              </a:ext>
            </a:extLst>
          </p:cNvPr>
          <p:cNvSpPr txBox="1"/>
          <p:nvPr userDrawn="1"/>
        </p:nvSpPr>
        <p:spPr>
          <a:xfrm>
            <a:off x="3541221" y="6477000"/>
            <a:ext cx="5080000" cy="307777"/>
          </a:xfrm>
          <a:prstGeom prst="rect">
            <a:avLst/>
          </a:prstGeom>
          <a:noFill/>
        </p:spPr>
        <p:txBody>
          <a:bodyPr wrap="square" rtlCol="0">
            <a:spAutoFit/>
          </a:bodyPr>
          <a:lstStyle/>
          <a:p>
            <a:pPr algn="ctr"/>
            <a:r>
              <a:rPr lang="en-US" sz="1400" dirty="0">
                <a:solidFill>
                  <a:schemeClr val="tx1">
                    <a:lumMod val="65000"/>
                    <a:lumOff val="35000"/>
                  </a:schemeClr>
                </a:solidFill>
              </a:rPr>
              <a:t>www.RoadsidePooledFund.org</a:t>
            </a:r>
          </a:p>
        </p:txBody>
      </p:sp>
      <p:sp>
        <p:nvSpPr>
          <p:cNvPr id="9" name="TextBox 8">
            <a:extLst>
              <a:ext uri="{FF2B5EF4-FFF2-40B4-BE49-F238E27FC236}">
                <a16:creationId xmlns:a16="http://schemas.microsoft.com/office/drawing/2014/main" id="{AEDE9A12-42C9-A090-E01D-E57712F6CBBB}"/>
              </a:ext>
            </a:extLst>
          </p:cNvPr>
          <p:cNvSpPr txBox="1"/>
          <p:nvPr userDrawn="1"/>
        </p:nvSpPr>
        <p:spPr>
          <a:xfrm>
            <a:off x="3541221" y="6172200"/>
            <a:ext cx="5080000" cy="400110"/>
          </a:xfrm>
          <a:prstGeom prst="rect">
            <a:avLst/>
          </a:prstGeom>
          <a:noFill/>
        </p:spPr>
        <p:txBody>
          <a:bodyPr wrap="square" rtlCol="0">
            <a:spAutoFit/>
          </a:bodyPr>
          <a:lstStyle/>
          <a:p>
            <a:pPr algn="ctr"/>
            <a:r>
              <a:rPr lang="en-US" sz="2000" b="1" dirty="0">
                <a:solidFill>
                  <a:srgbClr val="500000"/>
                </a:solidFill>
              </a:rPr>
              <a:t>Roadside Safety Research Pooled Fund</a:t>
            </a:r>
          </a:p>
        </p:txBody>
      </p:sp>
    </p:spTree>
    <p:extLst>
      <p:ext uri="{BB962C8B-B14F-4D97-AF65-F5344CB8AC3E}">
        <p14:creationId xmlns:p14="http://schemas.microsoft.com/office/powerpoint/2010/main" val="1770538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09600" y="1447800"/>
            <a:ext cx="10972800" cy="4800600"/>
          </a:xfrm>
        </p:spPr>
        <p:txBody>
          <a:bodyPr/>
          <a:lstStyle>
            <a:lvl1pPr>
              <a:defRPr b="0">
                <a:solidFill>
                  <a:schemeClr val="tx1"/>
                </a:solidFill>
              </a:defRPr>
            </a:lvl1pPr>
            <a:lvl2pPr>
              <a:defRPr b="0">
                <a:solidFill>
                  <a:schemeClr val="accent1"/>
                </a:solidFill>
              </a:defRPr>
            </a:lvl2pPr>
            <a:lvl4pPr>
              <a:defRPr>
                <a:solidFill>
                  <a:schemeClr val="accent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3310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solidFill>
                  <a:srgbClr val="800000"/>
                </a:solidFill>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529545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6195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4701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16221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2315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73495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solidFill>
                  <a:srgbClr val="500000"/>
                </a:solidFill>
              </a:defRPr>
            </a:lvl1pPr>
          </a:lstStyle>
          <a:p>
            <a:r>
              <a:rPr lang="en-US" dirty="0"/>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4926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D88C62A-20F9-AD8A-2175-66871B4C19F9}"/>
              </a:ext>
            </a:extLst>
          </p:cNvPr>
          <p:cNvSpPr/>
          <p:nvPr userDrawn="1"/>
        </p:nvSpPr>
        <p:spPr>
          <a:xfrm>
            <a:off x="0" y="-1"/>
            <a:ext cx="12192000" cy="1400183"/>
          </a:xfrm>
          <a:prstGeom prst="rect">
            <a:avLst/>
          </a:prstGeom>
          <a:solidFill>
            <a:srgbClr val="500000"/>
          </a:solidFill>
          <a:ln>
            <a:noFill/>
          </a:ln>
        </p:spPr>
        <p:style>
          <a:lnRef idx="2">
            <a:schemeClr val="accent1">
              <a:shade val="50000"/>
            </a:schemeClr>
          </a:lnRef>
          <a:fillRef idx="1">
            <a:schemeClr val="accent1"/>
          </a:fillRef>
          <a:effectRef idx="0">
            <a:schemeClr val="accent1"/>
          </a:effectRef>
          <a:fontRef idx="minor">
            <a:schemeClr val="lt1"/>
          </a:fontRef>
        </p:style>
        <p:txBody>
          <a:bodyPr rIns="640080" rtlCol="0" anchor="ctr"/>
          <a:lstStyle/>
          <a:p>
            <a:pPr algn="r">
              <a:tabLst/>
            </a:pPr>
            <a:endParaRPr lang="en-US" sz="2000" dirty="0"/>
          </a:p>
        </p:txBody>
      </p:sp>
      <p:pic>
        <p:nvPicPr>
          <p:cNvPr id="11" name="Picture 10" descr="A picture containing graphical user interface&#10;&#10;Description automatically generated">
            <a:extLst>
              <a:ext uri="{FF2B5EF4-FFF2-40B4-BE49-F238E27FC236}">
                <a16:creationId xmlns:a16="http://schemas.microsoft.com/office/drawing/2014/main" id="{E7804BAD-7D49-4536-AF08-5DA7294CF02D}"/>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42582" y="6198613"/>
            <a:ext cx="2234283" cy="622529"/>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94821" y="1475428"/>
            <a:ext cx="10972800" cy="466539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a:extLst>
              <a:ext uri="{FF2B5EF4-FFF2-40B4-BE49-F238E27FC236}">
                <a16:creationId xmlns:a16="http://schemas.microsoft.com/office/drawing/2014/main" id="{0C2D8122-682C-49AF-8419-8A203D7AADFE}"/>
              </a:ext>
            </a:extLst>
          </p:cNvPr>
          <p:cNvSpPr txBox="1"/>
          <p:nvPr userDrawn="1"/>
        </p:nvSpPr>
        <p:spPr>
          <a:xfrm>
            <a:off x="11008821" y="32182"/>
            <a:ext cx="1117600" cy="369332"/>
          </a:xfrm>
          <a:prstGeom prst="rect">
            <a:avLst/>
          </a:prstGeom>
          <a:noFill/>
        </p:spPr>
        <p:txBody>
          <a:bodyPr wrap="square" rtlCol="0">
            <a:spAutoFit/>
          </a:bodyPr>
          <a:lstStyle/>
          <a:p>
            <a:pPr algn="r"/>
            <a:fld id="{E889CCA7-11F3-4603-8F4B-1EDA747F465D}" type="slidenum">
              <a:rPr lang="en-US" sz="1800" smtClean="0">
                <a:solidFill>
                  <a:schemeClr val="bg1"/>
                </a:solidFill>
              </a:rPr>
              <a:pPr algn="r"/>
              <a:t>‹#›</a:t>
            </a:fld>
            <a:endParaRPr lang="en-US" sz="1800" dirty="0">
              <a:solidFill>
                <a:schemeClr val="bg1"/>
              </a:solidFill>
            </a:endParaRPr>
          </a:p>
        </p:txBody>
      </p:sp>
      <p:sp>
        <p:nvSpPr>
          <p:cNvPr id="13" name="TextBox 12">
            <a:extLst>
              <a:ext uri="{FF2B5EF4-FFF2-40B4-BE49-F238E27FC236}">
                <a16:creationId xmlns:a16="http://schemas.microsoft.com/office/drawing/2014/main" id="{A7F7D932-F633-521B-8BD2-2687AE5E362F}"/>
              </a:ext>
            </a:extLst>
          </p:cNvPr>
          <p:cNvSpPr txBox="1"/>
          <p:nvPr userDrawn="1"/>
        </p:nvSpPr>
        <p:spPr>
          <a:xfrm>
            <a:off x="3541221" y="6553200"/>
            <a:ext cx="5080000" cy="276999"/>
          </a:xfrm>
          <a:prstGeom prst="rect">
            <a:avLst/>
          </a:prstGeom>
          <a:noFill/>
        </p:spPr>
        <p:txBody>
          <a:bodyPr wrap="square" rtlCol="0">
            <a:spAutoFit/>
          </a:bodyPr>
          <a:lstStyle/>
          <a:p>
            <a:pPr algn="ctr"/>
            <a:r>
              <a:rPr lang="en-US" sz="1200" dirty="0">
                <a:solidFill>
                  <a:schemeClr val="tx1">
                    <a:lumMod val="65000"/>
                    <a:lumOff val="35000"/>
                  </a:schemeClr>
                </a:solidFill>
              </a:rPr>
              <a:t>www.RoadsidePooledFund.org</a:t>
            </a:r>
          </a:p>
        </p:txBody>
      </p:sp>
      <p:pic>
        <p:nvPicPr>
          <p:cNvPr id="15" name="Picture 14" descr="A picture containing text&#10;&#10;Description automatically generated">
            <a:extLst>
              <a:ext uri="{FF2B5EF4-FFF2-40B4-BE49-F238E27FC236}">
                <a16:creationId xmlns:a16="http://schemas.microsoft.com/office/drawing/2014/main" id="{93D47889-B23D-A505-79D3-BE8F79435047}"/>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915400" y="6207340"/>
            <a:ext cx="3134018" cy="605073"/>
          </a:xfrm>
          <a:prstGeom prst="rect">
            <a:avLst/>
          </a:prstGeom>
        </p:spPr>
      </p:pic>
    </p:spTree>
    <p:extLst>
      <p:ext uri="{BB962C8B-B14F-4D97-AF65-F5344CB8AC3E}">
        <p14:creationId xmlns:p14="http://schemas.microsoft.com/office/powerpoint/2010/main" val="3053149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914400" rtl="0" eaLnBrk="1" latinLnBrk="0" hangingPunct="1">
        <a:spcBef>
          <a:spcPct val="0"/>
        </a:spcBef>
        <a:buNone/>
        <a:defRPr sz="44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accen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accen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30426"/>
            <a:ext cx="7772400" cy="1470025"/>
          </a:xfrm>
        </p:spPr>
        <p:txBody>
          <a:bodyPr>
            <a:normAutofit fontScale="90000"/>
          </a:bodyPr>
          <a:lstStyle/>
          <a:p>
            <a:r>
              <a:rPr lang="en-US" dirty="0"/>
              <a:t>2024-07-LSRB: MASH TL-3 Design, Testing, and Evaluation of a Flared Guardrail System - Phase 2</a:t>
            </a:r>
          </a:p>
        </p:txBody>
      </p:sp>
      <p:sp>
        <p:nvSpPr>
          <p:cNvPr id="3" name="Subtitle 2"/>
          <p:cNvSpPr>
            <a:spLocks noGrp="1"/>
          </p:cNvSpPr>
          <p:nvPr>
            <p:ph type="subTitle" idx="1"/>
          </p:nvPr>
        </p:nvSpPr>
        <p:spPr/>
        <p:txBody>
          <a:bodyPr>
            <a:normAutofit/>
          </a:bodyPr>
          <a:lstStyle/>
          <a:p>
            <a:r>
              <a:rPr lang="en-US" sz="2800" dirty="0"/>
              <a:t>October 2023, Annual Meeting</a:t>
            </a:r>
          </a:p>
          <a:p>
            <a:pPr algn="l"/>
            <a:endParaRPr lang="en-US" sz="2800" dirty="0">
              <a:solidFill>
                <a:schemeClr val="bg1">
                  <a:lumMod val="50000"/>
                </a:schemeClr>
              </a:solidFill>
            </a:endParaRPr>
          </a:p>
          <a:p>
            <a:r>
              <a:rPr lang="en-US" sz="2800" dirty="0"/>
              <a:t>PS Developer: Tim Moeckel, P.</a:t>
            </a:r>
            <a:r>
              <a:rPr lang="en-US" sz="2800"/>
              <a:t>E., </a:t>
            </a:r>
            <a:r>
              <a:rPr lang="en-US" sz="2800" dirty="0"/>
              <a:t>WSDOT</a:t>
            </a:r>
          </a:p>
        </p:txBody>
      </p:sp>
    </p:spTree>
    <p:extLst>
      <p:ext uri="{BB962C8B-B14F-4D97-AF65-F5344CB8AC3E}">
        <p14:creationId xmlns:p14="http://schemas.microsoft.com/office/powerpoint/2010/main" val="380886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noAutofit/>
          </a:bodyPr>
          <a:lstStyle/>
          <a:p>
            <a:r>
              <a:rPr lang="en-US" sz="3200" dirty="0"/>
              <a:t>2024-07-LSRB: MASH TL-3 Design, Testing, and Evaluation of a Flared Guardrail System - Phase 2</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a:xfrm>
            <a:off x="609600" y="1447800"/>
            <a:ext cx="5937250" cy="4724400"/>
          </a:xfrm>
        </p:spPr>
        <p:txBody>
          <a:bodyPr>
            <a:normAutofit/>
          </a:bodyPr>
          <a:lstStyle/>
          <a:p>
            <a:r>
              <a:rPr lang="en-US" dirty="0"/>
              <a:t>Background</a:t>
            </a:r>
          </a:p>
          <a:p>
            <a:pPr lvl="1"/>
            <a:r>
              <a:rPr lang="en-US" dirty="0"/>
              <a:t>Pooled fund project 609971-01 performed three tests of flared MGS that did not pass MASH:</a:t>
            </a:r>
          </a:p>
          <a:p>
            <a:pPr lvl="2"/>
            <a:r>
              <a:rPr lang="en-US" dirty="0"/>
              <a:t>7:1 flared MGS system with small car</a:t>
            </a:r>
            <a:r>
              <a:rPr lang="en-US" dirty="0">
                <a:solidFill>
                  <a:srgbClr val="FF0000"/>
                </a:solidFill>
              </a:rPr>
              <a:t> – failed, ruptured rail</a:t>
            </a:r>
          </a:p>
          <a:p>
            <a:pPr lvl="2"/>
            <a:r>
              <a:rPr lang="en-US" dirty="0"/>
              <a:t>11:1 flared MGS system with pickup truck – </a:t>
            </a:r>
            <a:r>
              <a:rPr lang="en-US" dirty="0">
                <a:solidFill>
                  <a:srgbClr val="FF0000"/>
                </a:solidFill>
              </a:rPr>
              <a:t>failed, failed anchor</a:t>
            </a:r>
          </a:p>
          <a:p>
            <a:pPr lvl="2"/>
            <a:r>
              <a:rPr lang="en-US" dirty="0"/>
              <a:t>11:1 flared MGS section with non-flared MASH end-terminal with a pickup truck – </a:t>
            </a:r>
            <a:r>
              <a:rPr lang="en-US" dirty="0">
                <a:solidFill>
                  <a:srgbClr val="FF0000"/>
                </a:solidFill>
              </a:rPr>
              <a:t>failed, ruptured rail</a:t>
            </a:r>
          </a:p>
        </p:txBody>
      </p:sp>
      <p:pic>
        <p:nvPicPr>
          <p:cNvPr id="9" name="Picture 8">
            <a:extLst>
              <a:ext uri="{FF2B5EF4-FFF2-40B4-BE49-F238E27FC236}">
                <a16:creationId xmlns:a16="http://schemas.microsoft.com/office/drawing/2014/main" id="{E98C1C21-4B3D-3D0B-0780-E6663B119418}"/>
              </a:ext>
            </a:extLst>
          </p:cNvPr>
          <p:cNvPicPr>
            <a:picLocks noChangeAspect="1"/>
          </p:cNvPicPr>
          <p:nvPr/>
        </p:nvPicPr>
        <p:blipFill rotWithShape="1">
          <a:blip r:embed="rId3">
            <a:lum bright="-20000" contrast="40000"/>
            <a:extLst>
              <a:ext uri="{28A0092B-C50C-407E-A947-70E740481C1C}">
                <a14:useLocalDpi xmlns:a14="http://schemas.microsoft.com/office/drawing/2010/main" val="0"/>
              </a:ext>
            </a:extLst>
          </a:blip>
          <a:srcRect l="5271" r="5016" b="71224"/>
          <a:stretch/>
        </p:blipFill>
        <p:spPr bwMode="auto">
          <a:xfrm>
            <a:off x="6148596" y="1904999"/>
            <a:ext cx="5937250" cy="1438275"/>
          </a:xfrm>
          <a:prstGeom prst="rect">
            <a:avLst/>
          </a:prstGeom>
          <a:noFill/>
          <a:ln>
            <a:solidFill>
              <a:schemeClr val="tx1"/>
            </a:solidFill>
          </a:ln>
          <a:extLst>
            <a:ext uri="{53640926-AAD7-44D8-BBD7-CCE9431645EC}">
              <a14:shadowObscured xmlns:a14="http://schemas.microsoft.com/office/drawing/2010/main"/>
            </a:ext>
          </a:extLst>
        </p:spPr>
      </p:pic>
      <p:pic>
        <p:nvPicPr>
          <p:cNvPr id="10" name="Picture 9">
            <a:extLst>
              <a:ext uri="{FF2B5EF4-FFF2-40B4-BE49-F238E27FC236}">
                <a16:creationId xmlns:a16="http://schemas.microsoft.com/office/drawing/2014/main" id="{877B5468-07EC-828E-DF78-5BA2CEC0D1A0}"/>
              </a:ext>
            </a:extLst>
          </p:cNvPr>
          <p:cNvPicPr>
            <a:picLocks noChangeAspect="1"/>
          </p:cNvPicPr>
          <p:nvPr/>
        </p:nvPicPr>
        <p:blipFill rotWithShape="1">
          <a:blip r:embed="rId4">
            <a:lum bright="-20000" contrast="40000"/>
            <a:extLst>
              <a:ext uri="{28A0092B-C50C-407E-A947-70E740481C1C}">
                <a14:useLocalDpi xmlns:a14="http://schemas.microsoft.com/office/drawing/2010/main" val="0"/>
              </a:ext>
            </a:extLst>
          </a:blip>
          <a:srcRect l="3562" r="1290" b="74775"/>
          <a:stretch/>
        </p:blipFill>
        <p:spPr bwMode="auto">
          <a:xfrm>
            <a:off x="6429222" y="3621087"/>
            <a:ext cx="5693410" cy="1136650"/>
          </a:xfrm>
          <a:prstGeom prst="rect">
            <a:avLst/>
          </a:prstGeom>
          <a:noFill/>
          <a:ln>
            <a:solidFill>
              <a:schemeClr val="tx1"/>
            </a:solid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440E38FB-F71B-74C0-12CB-0287069007A4}"/>
              </a:ext>
            </a:extLst>
          </p:cNvPr>
          <p:cNvPicPr>
            <a:picLocks noChangeAspect="1"/>
          </p:cNvPicPr>
          <p:nvPr/>
        </p:nvPicPr>
        <p:blipFill rotWithShape="1">
          <a:blip r:embed="rId5">
            <a:lum bright="-20000" contrast="40000"/>
            <a:extLst>
              <a:ext uri="{28A0092B-C50C-407E-A947-70E740481C1C}">
                <a14:useLocalDpi xmlns:a14="http://schemas.microsoft.com/office/drawing/2010/main" val="0"/>
              </a:ext>
            </a:extLst>
          </a:blip>
          <a:srcRect l="6493" r="4176" b="76118"/>
          <a:stretch/>
        </p:blipFill>
        <p:spPr bwMode="auto">
          <a:xfrm>
            <a:off x="6429222" y="5017524"/>
            <a:ext cx="5693410" cy="1154676"/>
          </a:xfrm>
          <a:prstGeom prst="rect">
            <a:avLst/>
          </a:prstGeom>
          <a:noFill/>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26217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noAutofit/>
          </a:bodyPr>
          <a:lstStyle/>
          <a:p>
            <a:r>
              <a:rPr lang="en-US" sz="3200" dirty="0"/>
              <a:t>2024-07-LSRB: MASH TL-3 Design, Testing, and Evaluation of a Flared Guardrail System - Phase 2</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a:xfrm>
            <a:off x="457200" y="1447800"/>
            <a:ext cx="5867400" cy="4724400"/>
          </a:xfrm>
        </p:spPr>
        <p:txBody>
          <a:bodyPr>
            <a:normAutofit fontScale="77500" lnSpcReduction="20000"/>
          </a:bodyPr>
          <a:lstStyle/>
          <a:p>
            <a:r>
              <a:rPr lang="en-US" dirty="0"/>
              <a:t>Background</a:t>
            </a:r>
          </a:p>
          <a:p>
            <a:pPr lvl="1"/>
            <a:r>
              <a:rPr lang="en-US" dirty="0"/>
              <a:t>Researchers then evaluated various modifications of the flared MGS system using simulation to propose a design likely to meet MASH:</a:t>
            </a:r>
          </a:p>
          <a:p>
            <a:pPr lvl="2"/>
            <a:r>
              <a:rPr lang="en-US" b="1" dirty="0"/>
              <a:t>Unmodified MGS </a:t>
            </a:r>
            <a:r>
              <a:rPr lang="en-US" dirty="0"/>
              <a:t>with flares of 15:1, 18:1, and 21:1 were simulated </a:t>
            </a:r>
          </a:p>
          <a:p>
            <a:pPr lvl="3"/>
            <a:r>
              <a:rPr lang="en-US" dirty="0"/>
              <a:t>Simulations indicated likely failure due to excessive lateral deflection/pocketing leading to rail rupture and high ridedown acceleration  </a:t>
            </a:r>
          </a:p>
          <a:p>
            <a:pPr lvl="2"/>
            <a:r>
              <a:rPr lang="en-US" b="1" dirty="0"/>
              <a:t>Modified/retrofitted MGS </a:t>
            </a:r>
            <a:r>
              <a:rPr lang="en-US" dirty="0"/>
              <a:t>including ½ post spacing, shortened blockouts, and rubrail were simulated </a:t>
            </a:r>
          </a:p>
          <a:p>
            <a:pPr lvl="3"/>
            <a:r>
              <a:rPr lang="en-US" dirty="0"/>
              <a:t>Design using shortened blockouts and rubrail with regular post spacing likely to pass MASH</a:t>
            </a:r>
          </a:p>
          <a:p>
            <a:pPr lvl="1"/>
            <a:r>
              <a:rPr lang="en-US" dirty="0"/>
              <a:t>The modified design was recommended for future MASH testing</a:t>
            </a:r>
          </a:p>
        </p:txBody>
      </p:sp>
      <p:pic>
        <p:nvPicPr>
          <p:cNvPr id="4" name="Picture 3">
            <a:extLst>
              <a:ext uri="{FF2B5EF4-FFF2-40B4-BE49-F238E27FC236}">
                <a16:creationId xmlns:a16="http://schemas.microsoft.com/office/drawing/2014/main" id="{304C8913-C1DD-09E5-5267-D1DB5187EFA4}"/>
              </a:ext>
            </a:extLst>
          </p:cNvPr>
          <p:cNvPicPr>
            <a:picLocks noChangeAspect="1"/>
          </p:cNvPicPr>
          <p:nvPr/>
        </p:nvPicPr>
        <p:blipFill>
          <a:blip r:embed="rId3"/>
          <a:stretch>
            <a:fillRect/>
          </a:stretch>
        </p:blipFill>
        <p:spPr>
          <a:xfrm>
            <a:off x="6934200" y="1417638"/>
            <a:ext cx="5118448" cy="2924503"/>
          </a:xfrm>
          <a:prstGeom prst="rect">
            <a:avLst/>
          </a:prstGeom>
          <a:ln>
            <a:solidFill>
              <a:schemeClr val="tx1"/>
            </a:solidFill>
          </a:ln>
        </p:spPr>
      </p:pic>
      <p:pic>
        <p:nvPicPr>
          <p:cNvPr id="7" name="Picture 6">
            <a:extLst>
              <a:ext uri="{FF2B5EF4-FFF2-40B4-BE49-F238E27FC236}">
                <a16:creationId xmlns:a16="http://schemas.microsoft.com/office/drawing/2014/main" id="{241838D8-7000-FFE4-39EB-91965C818E36}"/>
              </a:ext>
            </a:extLst>
          </p:cNvPr>
          <p:cNvPicPr>
            <a:picLocks noChangeAspect="1"/>
          </p:cNvPicPr>
          <p:nvPr/>
        </p:nvPicPr>
        <p:blipFill rotWithShape="1">
          <a:blip r:embed="rId4"/>
          <a:srcRect l="3068" t="33073" r="16155"/>
          <a:stretch/>
        </p:blipFill>
        <p:spPr>
          <a:xfrm>
            <a:off x="6221439" y="4572000"/>
            <a:ext cx="5985551" cy="1403616"/>
          </a:xfrm>
          <a:prstGeom prst="rect">
            <a:avLst/>
          </a:prstGeom>
        </p:spPr>
      </p:pic>
    </p:spTree>
    <p:extLst>
      <p:ext uri="{BB962C8B-B14F-4D97-AF65-F5344CB8AC3E}">
        <p14:creationId xmlns:p14="http://schemas.microsoft.com/office/powerpoint/2010/main" val="3426885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noAutofit/>
          </a:bodyPr>
          <a:lstStyle/>
          <a:p>
            <a:r>
              <a:rPr lang="en-US" sz="3200" dirty="0"/>
              <a:t>2024-07-LSRB: MASH TL-3 Design, Testing, and Evaluation of a Flared Guardrail System - Phase 2</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a:xfrm>
            <a:off x="782691" y="1524000"/>
            <a:ext cx="10626618" cy="4648200"/>
          </a:xfrm>
        </p:spPr>
        <p:txBody>
          <a:bodyPr>
            <a:normAutofit lnSpcReduction="10000"/>
          </a:bodyPr>
          <a:lstStyle/>
          <a:p>
            <a:r>
              <a:rPr lang="en-US" dirty="0"/>
              <a:t>Synopsis</a:t>
            </a:r>
          </a:p>
          <a:p>
            <a:pPr lvl="1"/>
            <a:r>
              <a:rPr lang="en-US" dirty="0"/>
              <a:t>Need to continue research from Project 609971 “Testing and Evaluation of the MGS System with Critical Flare at MASH Test Level 3 Conditions”. </a:t>
            </a:r>
          </a:p>
          <a:p>
            <a:pPr lvl="1"/>
            <a:r>
              <a:rPr lang="en-US" dirty="0"/>
              <a:t>Develop a MASH TL-3 flared guardrail system. </a:t>
            </a:r>
          </a:p>
          <a:p>
            <a:pPr lvl="1"/>
            <a:r>
              <a:rPr lang="en-US" dirty="0"/>
              <a:t>Poll conducted with member states to choose one option: </a:t>
            </a:r>
          </a:p>
          <a:p>
            <a:pPr lvl="2"/>
            <a:r>
              <a:rPr lang="en-US" dirty="0"/>
              <a:t>Crash test the modified MGS system at a 15:1 flare recommended in Phase 1 of the flared MGS project; or, </a:t>
            </a:r>
          </a:p>
          <a:p>
            <a:pPr lvl="2"/>
            <a:r>
              <a:rPr lang="en-US" sz="2800" b="1" dirty="0"/>
              <a:t>Evaluate shallower than 21:1 flare using simulation and test if likely to pass MASH (preferred option)</a:t>
            </a:r>
          </a:p>
        </p:txBody>
      </p:sp>
    </p:spTree>
    <p:extLst>
      <p:ext uri="{BB962C8B-B14F-4D97-AF65-F5344CB8AC3E}">
        <p14:creationId xmlns:p14="http://schemas.microsoft.com/office/powerpoint/2010/main" val="57978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noAutofit/>
          </a:bodyPr>
          <a:lstStyle/>
          <a:p>
            <a:r>
              <a:rPr lang="en-US" sz="3200" dirty="0"/>
              <a:t>2024-07-LSRB: MASH TL-3 Design, Testing, and Evaluation of a Flared Guardrail System - Phase 2</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p:txBody>
          <a:bodyPr>
            <a:normAutofit/>
          </a:bodyPr>
          <a:lstStyle/>
          <a:p>
            <a:r>
              <a:rPr lang="en-US" dirty="0"/>
              <a:t>Objectives</a:t>
            </a:r>
          </a:p>
          <a:p>
            <a:pPr lvl="1"/>
            <a:r>
              <a:rPr lang="en-US" dirty="0"/>
              <a:t>Evaluate MGS guardrail system with 21:1 or shallower flare rate for MASH TL-3 using simulation and testing</a:t>
            </a:r>
          </a:p>
          <a:p>
            <a:pPr lvl="1"/>
            <a:r>
              <a:rPr lang="en-US" dirty="0"/>
              <a:t>Project will not make changes to the standard MGS design</a:t>
            </a:r>
          </a:p>
          <a:p>
            <a:r>
              <a:rPr lang="en-US" dirty="0"/>
              <a:t>Benefits</a:t>
            </a:r>
          </a:p>
          <a:p>
            <a:pPr lvl="1"/>
            <a:r>
              <a:rPr lang="en-US" dirty="0"/>
              <a:t>A successful flared MGS design will provide a much-needed MASH compliant flared guardrail system for states. </a:t>
            </a:r>
          </a:p>
        </p:txBody>
      </p:sp>
    </p:spTree>
    <p:extLst>
      <p:ext uri="{BB962C8B-B14F-4D97-AF65-F5344CB8AC3E}">
        <p14:creationId xmlns:p14="http://schemas.microsoft.com/office/powerpoint/2010/main" val="1103946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F66B8-6191-D61E-13F8-FB8820D485E8}"/>
              </a:ext>
            </a:extLst>
          </p:cNvPr>
          <p:cNvSpPr>
            <a:spLocks noGrp="1"/>
          </p:cNvSpPr>
          <p:nvPr>
            <p:ph type="title"/>
          </p:nvPr>
        </p:nvSpPr>
        <p:spPr/>
        <p:txBody>
          <a:bodyPr>
            <a:noAutofit/>
          </a:bodyPr>
          <a:lstStyle/>
          <a:p>
            <a:r>
              <a:rPr lang="en-US" sz="3200" dirty="0"/>
              <a:t>2024-07-LSRB: MASH TL-3 Design, Testing, and Evaluation of a Flared Guardrail System - Phase 2</a:t>
            </a:r>
          </a:p>
        </p:txBody>
      </p:sp>
      <p:sp>
        <p:nvSpPr>
          <p:cNvPr id="3" name="Content Placeholder 2">
            <a:extLst>
              <a:ext uri="{FF2B5EF4-FFF2-40B4-BE49-F238E27FC236}">
                <a16:creationId xmlns:a16="http://schemas.microsoft.com/office/drawing/2014/main" id="{F3CD911A-7248-D098-9FDB-3DFBB3A0646E}"/>
              </a:ext>
            </a:extLst>
          </p:cNvPr>
          <p:cNvSpPr>
            <a:spLocks noGrp="1"/>
          </p:cNvSpPr>
          <p:nvPr>
            <p:ph idx="1"/>
          </p:nvPr>
        </p:nvSpPr>
        <p:spPr/>
        <p:txBody>
          <a:bodyPr>
            <a:normAutofit fontScale="77500" lnSpcReduction="20000"/>
          </a:bodyPr>
          <a:lstStyle/>
          <a:p>
            <a:r>
              <a:rPr lang="en-US" dirty="0"/>
              <a:t>Task Plan</a:t>
            </a:r>
          </a:p>
          <a:p>
            <a:pPr lvl="1"/>
            <a:r>
              <a:rPr lang="en-US" dirty="0"/>
              <a:t>Task 1. Simulation Analysis </a:t>
            </a:r>
          </a:p>
          <a:p>
            <a:pPr lvl="2"/>
            <a:r>
              <a:rPr lang="en-US" dirty="0"/>
              <a:t>Use simulation analysis to evaluate MGS guardrail with 21:1 flare rate or shallower</a:t>
            </a:r>
          </a:p>
          <a:p>
            <a:pPr lvl="2"/>
            <a:r>
              <a:rPr lang="en-US" dirty="0"/>
              <a:t>Determine flare rate likely to meet MASH TL-3</a:t>
            </a:r>
          </a:p>
          <a:p>
            <a:pPr lvl="2"/>
            <a:r>
              <a:rPr lang="en-US" dirty="0"/>
              <a:t>Identify CIP for MASH testing</a:t>
            </a:r>
          </a:p>
          <a:p>
            <a:pPr lvl="1"/>
            <a:r>
              <a:rPr lang="en-US" dirty="0"/>
              <a:t>Task 2. Crash Testing </a:t>
            </a:r>
          </a:p>
          <a:p>
            <a:pPr lvl="2"/>
            <a:r>
              <a:rPr lang="en-US" dirty="0"/>
              <a:t>Conduct MASH Tests 3-10 and 3-11 on the MGS with the identified flare rate</a:t>
            </a:r>
          </a:p>
          <a:p>
            <a:pPr lvl="1"/>
            <a:r>
              <a:rPr lang="en-US" dirty="0"/>
              <a:t>Task 3. Reporting </a:t>
            </a:r>
          </a:p>
          <a:p>
            <a:pPr lvl="2"/>
            <a:r>
              <a:rPr lang="en-US" dirty="0"/>
              <a:t>Prepare a report presenting the testing results, provide recommendations for implementation, and discuss opportunities for further research as needed. </a:t>
            </a:r>
          </a:p>
          <a:p>
            <a:pPr lvl="2"/>
            <a:r>
              <a:rPr lang="en-US" dirty="0"/>
              <a:t>Support for request of an FHWA eligibility letter, if needed</a:t>
            </a:r>
          </a:p>
          <a:p>
            <a:pPr lvl="2"/>
            <a:endParaRPr lang="en-US" dirty="0"/>
          </a:p>
          <a:p>
            <a:r>
              <a:rPr lang="en-US" dirty="0"/>
              <a:t>Estimated Cost and Duration</a:t>
            </a:r>
          </a:p>
          <a:p>
            <a:pPr lvl="1"/>
            <a:r>
              <a:rPr lang="en-US" dirty="0"/>
              <a:t>15 months</a:t>
            </a:r>
          </a:p>
          <a:p>
            <a:pPr lvl="1"/>
            <a:r>
              <a:rPr lang="en-US" dirty="0"/>
              <a:t>$174,497</a:t>
            </a:r>
            <a:endParaRPr lang="en-US" dirty="0">
              <a:highlight>
                <a:srgbClr val="FFFF00"/>
              </a:highlight>
            </a:endParaRPr>
          </a:p>
        </p:txBody>
      </p:sp>
    </p:spTree>
    <p:extLst>
      <p:ext uri="{BB962C8B-B14F-4D97-AF65-F5344CB8AC3E}">
        <p14:creationId xmlns:p14="http://schemas.microsoft.com/office/powerpoint/2010/main" val="3822896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noAutofit/>
          </a:bodyPr>
          <a:lstStyle/>
          <a:p>
            <a:r>
              <a:rPr lang="en-US" sz="3200" dirty="0"/>
              <a:t>2024-07-LSRB: MASH TL-3 Design, Testing, and Evaluation of a Flared Guardrail System - Phase 2</a:t>
            </a:r>
          </a:p>
        </p:txBody>
      </p:sp>
      <p:pic>
        <p:nvPicPr>
          <p:cNvPr id="5" name="Content Placeholder 4">
            <a:extLst>
              <a:ext uri="{FF2B5EF4-FFF2-40B4-BE49-F238E27FC236}">
                <a16:creationId xmlns:a16="http://schemas.microsoft.com/office/drawing/2014/main" id="{A2FD5DB0-73CA-1BF2-F32C-395424A94428}"/>
              </a:ext>
            </a:extLst>
          </p:cNvPr>
          <p:cNvPicPr>
            <a:picLocks noGrp="1" noChangeAspect="1"/>
          </p:cNvPicPr>
          <p:nvPr>
            <p:ph idx="1"/>
          </p:nvPr>
        </p:nvPicPr>
        <p:blipFill>
          <a:blip r:embed="rId3"/>
          <a:stretch>
            <a:fillRect/>
          </a:stretch>
        </p:blipFill>
        <p:spPr>
          <a:xfrm>
            <a:off x="2598199" y="1417638"/>
            <a:ext cx="6995601" cy="4340905"/>
          </a:xfrm>
        </p:spPr>
      </p:pic>
      <p:sp>
        <p:nvSpPr>
          <p:cNvPr id="7" name="TextBox 6">
            <a:extLst>
              <a:ext uri="{FF2B5EF4-FFF2-40B4-BE49-F238E27FC236}">
                <a16:creationId xmlns:a16="http://schemas.microsoft.com/office/drawing/2014/main" id="{756A4758-1B8B-2807-9158-F309CA361A52}"/>
              </a:ext>
            </a:extLst>
          </p:cNvPr>
          <p:cNvSpPr txBox="1"/>
          <p:nvPr/>
        </p:nvSpPr>
        <p:spPr>
          <a:xfrm>
            <a:off x="108857" y="5257800"/>
            <a:ext cx="11506200" cy="966418"/>
          </a:xfrm>
          <a:prstGeom prst="rect">
            <a:avLst/>
          </a:prstGeom>
          <a:noFill/>
        </p:spPr>
        <p:txBody>
          <a:bodyPr wrap="square">
            <a:spAutoFit/>
          </a:bodyPr>
          <a:lstStyle/>
          <a:p>
            <a:pPr marR="0" lvl="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a:ln>
                <a:noFill/>
              </a:ln>
              <a:solidFill>
                <a:srgbClr val="953734"/>
              </a:solidFill>
              <a:effectLst/>
              <a:uLnTx/>
              <a:uFillTx/>
              <a:latin typeface="Calibri"/>
              <a:ea typeface="+mn-ea"/>
              <a:cs typeface="+mn-cs"/>
            </a:endParaRP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a:solidFill>
                  <a:prstClr val="black"/>
                </a:solidFill>
                <a:latin typeface="Calibri"/>
              </a:rPr>
              <a:t>2011 Roadside Design Guide: Table 5-9 “Suggested Flare Rates for Barrier Design </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2799978"/>
      </p:ext>
    </p:extLst>
  </p:cSld>
  <p:clrMapOvr>
    <a:masterClrMapping/>
  </p:clrMapOvr>
</p:sld>
</file>

<file path=ppt/theme/theme1.xml><?xml version="1.0" encoding="utf-8"?>
<a:theme xmlns:a="http://schemas.openxmlformats.org/drawingml/2006/main" name="Custom Design">
  <a:themeElements>
    <a:clrScheme name="White Maroon">
      <a:dk1>
        <a:sysClr val="windowText" lastClr="000000"/>
      </a:dk1>
      <a:lt1>
        <a:sysClr val="window" lastClr="FFFFFF"/>
      </a:lt1>
      <a:dk2>
        <a:srgbClr val="1F497D"/>
      </a:dk2>
      <a:lt2>
        <a:srgbClr val="EEECE1"/>
      </a:lt2>
      <a:accent1>
        <a:srgbClr val="953734"/>
      </a:accent1>
      <a:accent2>
        <a:srgbClr val="4F6128"/>
      </a:accent2>
      <a:accent3>
        <a:srgbClr val="9BBB59"/>
      </a:accent3>
      <a:accent4>
        <a:srgbClr val="FFC000"/>
      </a:accent4>
      <a:accent5>
        <a:srgbClr val="0F243E"/>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hite Maroon">
    <a:dk1>
      <a:sysClr val="windowText" lastClr="000000"/>
    </a:dk1>
    <a:lt1>
      <a:sysClr val="window" lastClr="FFFFFF"/>
    </a:lt1>
    <a:dk2>
      <a:srgbClr val="1F497D"/>
    </a:dk2>
    <a:lt2>
      <a:srgbClr val="EEECE1"/>
    </a:lt2>
    <a:accent1>
      <a:srgbClr val="953734"/>
    </a:accent1>
    <a:accent2>
      <a:srgbClr val="4F6128"/>
    </a:accent2>
    <a:accent3>
      <a:srgbClr val="9BBB59"/>
    </a:accent3>
    <a:accent4>
      <a:srgbClr val="FFC000"/>
    </a:accent4>
    <a:accent5>
      <a:srgbClr val="0F243E"/>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9C7F044B0C2D4E84BB48C5724F171D" ma:contentTypeVersion="15" ma:contentTypeDescription="Create a new document." ma:contentTypeScope="" ma:versionID="6964f288264b244552ddcaeb32f928f4">
  <xsd:schema xmlns:xsd="http://www.w3.org/2001/XMLSchema" xmlns:xs="http://www.w3.org/2001/XMLSchema" xmlns:p="http://schemas.microsoft.com/office/2006/metadata/properties" xmlns:ns2="28c3948a-d4c9-4440-ae21-2e310058d576" xmlns:ns3="32b79f66-886f-4856-a20c-94d9de16df12" targetNamespace="http://schemas.microsoft.com/office/2006/metadata/properties" ma:root="true" ma:fieldsID="d4983e2ae3cddc2b299dcca0e0b7cc38" ns2:_="" ns3:_="">
    <xsd:import namespace="28c3948a-d4c9-4440-ae21-2e310058d576"/>
    <xsd:import namespace="32b79f66-886f-4856-a20c-94d9de16df1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LengthInSeconds" minOccurs="0"/>
                <xsd:element ref="ns3:MediaServiceDateTaken"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c3948a-d4c9-4440-ae21-2e310058d57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a3fa4c6-782b-4d44-89c4-44008f7a34a3}" ma:internalName="TaxCatchAll" ma:showField="CatchAllData" ma:web="28c3948a-d4c9-4440-ae21-2e310058d57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2b79f66-886f-4856-a20c-94d9de16df1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9bbf02c-0cc7-4a19-a098-140ed2a185ce"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2b79f66-886f-4856-a20c-94d9de16df12">
      <Terms xmlns="http://schemas.microsoft.com/office/infopath/2007/PartnerControls"/>
    </lcf76f155ced4ddcb4097134ff3c332f>
    <TaxCatchAll xmlns="28c3948a-d4c9-4440-ae21-2e310058d57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755509-49DE-4708-95F5-C21FE83CD4D6}"/>
</file>

<file path=customXml/itemProps2.xml><?xml version="1.0" encoding="utf-8"?>
<ds:datastoreItem xmlns:ds="http://schemas.openxmlformats.org/officeDocument/2006/customXml" ds:itemID="{501C3C88-D389-4F00-9611-BC29CA2BD4D3}">
  <ds:schemaRef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 ds:uri="http://www.w3.org/XML/1998/namespace"/>
    <ds:schemaRef ds:uri="32b79f66-886f-4856-a20c-94d9de16df12"/>
    <ds:schemaRef ds:uri="28c3948a-d4c9-4440-ae21-2e310058d576"/>
  </ds:schemaRefs>
</ds:datastoreItem>
</file>

<file path=customXml/itemProps3.xml><?xml version="1.0" encoding="utf-8"?>
<ds:datastoreItem xmlns:ds="http://schemas.openxmlformats.org/officeDocument/2006/customXml" ds:itemID="{6A5CFAEC-3635-4530-85A9-51DAFAEBA3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15302</TotalTime>
  <Words>1358</Words>
  <Application>Microsoft Office PowerPoint</Application>
  <PresentationFormat>Widescreen</PresentationFormat>
  <Paragraphs>79</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Custom Design</vt:lpstr>
      <vt:lpstr>2024-07-LSRB: MASH TL-3 Design, Testing, and Evaluation of a Flared Guardrail System - Phase 2</vt:lpstr>
      <vt:lpstr>2024-07-LSRB: MASH TL-3 Design, Testing, and Evaluation of a Flared Guardrail System - Phase 2</vt:lpstr>
      <vt:lpstr>2024-07-LSRB: MASH TL-3 Design, Testing, and Evaluation of a Flared Guardrail System - Phase 2</vt:lpstr>
      <vt:lpstr>2024-07-LSRB: MASH TL-3 Design, Testing, and Evaluation of a Flared Guardrail System - Phase 2</vt:lpstr>
      <vt:lpstr>2024-07-LSRB: MASH TL-3 Design, Testing, and Evaluation of a Flared Guardrail System - Phase 2</vt:lpstr>
      <vt:lpstr>2024-07-LSRB: MASH TL-3 Design, Testing, and Evaluation of a Flared Guardrail System - Phase 2</vt:lpstr>
      <vt:lpstr>2024-07-LSRB: MASH TL-3 Design, Testing, and Evaluation of a Flared Guardrail System - Phase 2</vt:lpstr>
    </vt:vector>
  </TitlesOfParts>
  <Company>tti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Materials and Pavements</dc:title>
  <dc:creator>s-yates</dc:creator>
  <cp:lastModifiedBy>Park, Sun Hee</cp:lastModifiedBy>
  <cp:revision>285</cp:revision>
  <dcterms:created xsi:type="dcterms:W3CDTF">2011-11-15T15:55:39Z</dcterms:created>
  <dcterms:modified xsi:type="dcterms:W3CDTF">2023-10-03T13:58:16Z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0x010100C49C7F044B0C2D4E84BB48C5724F171D</vt:lpwstr>
  </property>
</Properties>
</file>