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312" r:id="rId5"/>
    <p:sldId id="313" r:id="rId6"/>
    <p:sldId id="31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  <a:srgbClr val="800000"/>
    <a:srgbClr val="0808C2"/>
    <a:srgbClr val="4C0000"/>
    <a:srgbClr val="2E0000"/>
    <a:srgbClr val="4B77B6"/>
    <a:srgbClr val="8F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971001-5D0D-45AE-A697-8A9F2397D029}" v="5" dt="2023-10-17T16:17:07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86" autoAdjust="0"/>
  </p:normalViewPr>
  <p:slideViewPr>
    <p:cSldViewPr>
      <p:cViewPr varScale="1">
        <p:scale>
          <a:sx n="88" d="100"/>
          <a:sy n="88" d="100"/>
        </p:scale>
        <p:origin x="14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2C2-6942-4189-87BE-49B0795180C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1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2D9D41-60AC-AB52-D846-7AF4724727CC}"/>
              </a:ext>
            </a:extLst>
          </p:cNvPr>
          <p:cNvSpPr/>
          <p:nvPr userDrawn="1"/>
        </p:nvSpPr>
        <p:spPr>
          <a:xfrm>
            <a:off x="0" y="1219200"/>
            <a:ext cx="12192000" cy="3124200"/>
          </a:xfrm>
          <a:prstGeom prst="rect">
            <a:avLst/>
          </a:prstGeom>
          <a:solidFill>
            <a:srgbClr val="500000"/>
          </a:solidFill>
          <a:ln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815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F962FC-222B-5CD4-8BB7-F61EAE86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336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621E8E-14A0-DC1E-745F-EA97E32DA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78964"/>
            <a:ext cx="2902646" cy="83543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5422C6-2EE8-73B4-8D45-0BEABC6A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2400"/>
            <a:ext cx="3715703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2888F-E3CE-592F-203A-D7CC5F6DA2BC}"/>
              </a:ext>
            </a:extLst>
          </p:cNvPr>
          <p:cNvSpPr txBox="1"/>
          <p:nvPr userDrawn="1"/>
        </p:nvSpPr>
        <p:spPr>
          <a:xfrm>
            <a:off x="3541221" y="6477000"/>
            <a:ext cx="5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E9A12-42C9-A090-E01D-E57712F6CBBB}"/>
              </a:ext>
            </a:extLst>
          </p:cNvPr>
          <p:cNvSpPr txBox="1"/>
          <p:nvPr userDrawn="1"/>
        </p:nvSpPr>
        <p:spPr>
          <a:xfrm>
            <a:off x="3541221" y="6172200"/>
            <a:ext cx="5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00000"/>
                </a:solidFill>
              </a:rPr>
              <a:t>Roadside Safety Research Pooled Fund</a:t>
            </a:r>
          </a:p>
        </p:txBody>
      </p:sp>
    </p:spTree>
    <p:extLst>
      <p:ext uri="{BB962C8B-B14F-4D97-AF65-F5344CB8AC3E}">
        <p14:creationId xmlns:p14="http://schemas.microsoft.com/office/powerpoint/2010/main" val="177053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8006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3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22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1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4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88C62A-20F9-AD8A-2175-66871B4C19F9}"/>
              </a:ext>
            </a:extLst>
          </p:cNvPr>
          <p:cNvSpPr/>
          <p:nvPr userDrawn="1"/>
        </p:nvSpPr>
        <p:spPr>
          <a:xfrm>
            <a:off x="0" y="-1"/>
            <a:ext cx="12192000" cy="1400183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>
              <a:tabLst/>
            </a:pPr>
            <a:endParaRPr lang="en-US" sz="2000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804BAD-7D49-4536-AF08-5DA7294CF02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2" y="6198613"/>
            <a:ext cx="2234283" cy="6225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821" y="1475428"/>
            <a:ext cx="10972800" cy="466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D8122-682C-49AF-8419-8A203D7AADFE}"/>
              </a:ext>
            </a:extLst>
          </p:cNvPr>
          <p:cNvSpPr txBox="1"/>
          <p:nvPr userDrawn="1"/>
        </p:nvSpPr>
        <p:spPr>
          <a:xfrm>
            <a:off x="11008821" y="32182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89CCA7-11F3-4603-8F4B-1EDA747F465D}" type="slidenum">
              <a:rPr lang="en-US" sz="1800" smtClean="0">
                <a:solidFill>
                  <a:schemeClr val="bg1"/>
                </a:solidFill>
              </a:rPr>
              <a:pPr algn="r"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7D932-F633-521B-8BD2-2687AE5E362F}"/>
              </a:ext>
            </a:extLst>
          </p:cNvPr>
          <p:cNvSpPr txBox="1"/>
          <p:nvPr userDrawn="1"/>
        </p:nvSpPr>
        <p:spPr>
          <a:xfrm>
            <a:off x="3541221" y="6553200"/>
            <a:ext cx="5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3D47889-B23D-A505-79D3-BE8F794350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207340"/>
            <a:ext cx="3134018" cy="6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I-90 </a:t>
            </a:r>
            <a:r>
              <a:rPr lang="en-US" dirty="0" err="1"/>
              <a:t>Snoqualimie</a:t>
            </a:r>
            <a:r>
              <a:rPr lang="en-US" dirty="0"/>
              <a:t> Pass Barrier Gap Design and Testing to MASH TL-3 Phase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162800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Status: Ongoing</a:t>
            </a:r>
          </a:p>
          <a:p>
            <a:r>
              <a:rPr lang="en-US" dirty="0"/>
              <a:t>Research Need</a:t>
            </a:r>
          </a:p>
          <a:p>
            <a:pPr lvl="1"/>
            <a:r>
              <a:rPr lang="en-US" dirty="0"/>
              <a:t>To have a Concrete Barrier Section that can be used with WSDOT’s standard 12’-6” temporary concrete median barrier to span across features and aid in snow removal</a:t>
            </a:r>
          </a:p>
          <a:p>
            <a:pPr lvl="1"/>
            <a:r>
              <a:rPr lang="en-US" dirty="0"/>
              <a:t>Several design concepts were developed in 2022.</a:t>
            </a:r>
          </a:p>
          <a:p>
            <a:pPr lvl="1"/>
            <a:r>
              <a:rPr lang="en-US" dirty="0"/>
              <a:t>One design was selected for construction and full-scale crash testing for 2023 (Phase 2)</a:t>
            </a:r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To have a barrier gap design that meets MASH TL—3 that can be used with WSDOT’s temporary concrete median barrier.</a:t>
            </a:r>
          </a:p>
          <a:p>
            <a:r>
              <a:rPr lang="en-US" dirty="0"/>
              <a:t>Workplan</a:t>
            </a:r>
          </a:p>
          <a:p>
            <a:pPr lvl="1"/>
            <a:r>
              <a:rPr lang="en-US" dirty="0"/>
              <a:t>Fabricate and construct full-scale test installation</a:t>
            </a:r>
          </a:p>
          <a:p>
            <a:pPr lvl="1"/>
            <a:r>
              <a:rPr lang="en-US" dirty="0"/>
              <a:t>Perform MASH Test 3-10 and 3-11</a:t>
            </a:r>
          </a:p>
        </p:txBody>
      </p:sp>
      <p:pic>
        <p:nvPicPr>
          <p:cNvPr id="8" name="Picture 7" descr="A close-up of concrete beams&#10;&#10;Description automatically generated">
            <a:extLst>
              <a:ext uri="{FF2B5EF4-FFF2-40B4-BE49-F238E27FC236}">
                <a16:creationId xmlns:a16="http://schemas.microsoft.com/office/drawing/2014/main" id="{74CDC8FB-81DD-F2B5-97F0-6C15237E9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9050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1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I-90 </a:t>
            </a:r>
            <a:r>
              <a:rPr lang="en-US" dirty="0" err="1"/>
              <a:t>Snoqualimie</a:t>
            </a:r>
            <a:r>
              <a:rPr lang="en-US" dirty="0"/>
              <a:t> Pass Barrier Gap Design and Testing to MASH TL-3 Phase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Transition developed using simulation</a:t>
            </a:r>
          </a:p>
          <a:p>
            <a:r>
              <a:rPr lang="en-US" dirty="0"/>
              <a:t>Test installation constructed</a:t>
            </a:r>
          </a:p>
        </p:txBody>
      </p:sp>
      <p:pic>
        <p:nvPicPr>
          <p:cNvPr id="5" name="Picture 4" descr="A concrete wall with red lines">
            <a:extLst>
              <a:ext uri="{FF2B5EF4-FFF2-40B4-BE49-F238E27FC236}">
                <a16:creationId xmlns:a16="http://schemas.microsoft.com/office/drawing/2014/main" id="{F2A7FFBD-8E53-F1DA-0B74-4A643DCC6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58686"/>
            <a:ext cx="5776685" cy="4332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8D930B-EF5F-46C6-3F6A-474A79445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975" y="1439409"/>
            <a:ext cx="6905625" cy="52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I-90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Snoqualimie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Pass Barrier Gap Design and Testing to MASH TL-3 Phase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MASH Test 3-10 PASS and 3-11 FAIL (rolled)</a:t>
            </a:r>
          </a:p>
          <a:p>
            <a:r>
              <a:rPr lang="en-US" dirty="0"/>
              <a:t>Currently evaluating the path forward</a:t>
            </a:r>
          </a:p>
        </p:txBody>
      </p:sp>
      <p:pic>
        <p:nvPicPr>
          <p:cNvPr id="4" name="618141-01-2_RT">
            <a:hlinkClick r:id="" action="ppaction://media"/>
            <a:extLst>
              <a:ext uri="{FF2B5EF4-FFF2-40B4-BE49-F238E27FC236}">
                <a16:creationId xmlns:a16="http://schemas.microsoft.com/office/drawing/2014/main" id="{CDFD26C5-19CC-66BC-3382-889107CF2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395867"/>
            <a:ext cx="94996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3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White Maro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4F6128"/>
      </a:accent2>
      <a:accent3>
        <a:srgbClr val="9BBB59"/>
      </a:accent3>
      <a:accent4>
        <a:srgbClr val="FFC000"/>
      </a:accent4>
      <a:accent5>
        <a:srgbClr val="0F243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hite Maroon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53734"/>
    </a:accent1>
    <a:accent2>
      <a:srgbClr val="4F6128"/>
    </a:accent2>
    <a:accent3>
      <a:srgbClr val="9BBB59"/>
    </a:accent3>
    <a:accent4>
      <a:srgbClr val="FFC000"/>
    </a:accent4>
    <a:accent5>
      <a:srgbClr val="0F243E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b79f66-886f-4856-a20c-94d9de16df12">
      <Terms xmlns="http://schemas.microsoft.com/office/infopath/2007/PartnerControls"/>
    </lcf76f155ced4ddcb4097134ff3c332f>
    <TaxCatchAll xmlns="28c3948a-d4c9-4440-ae21-2e310058d576" xsi:nil="true"/>
    <SharedWithUsers xmlns="28c3948a-d4c9-4440-ae21-2e310058d576">
      <UserInfo>
        <DisplayName>Cakalli, Sofokli</DisplayName>
        <AccountId>18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C7F044B0C2D4E84BB48C5724F171D" ma:contentTypeVersion="15" ma:contentTypeDescription="Create a new document." ma:contentTypeScope="" ma:versionID="6964f288264b244552ddcaeb32f928f4">
  <xsd:schema xmlns:xsd="http://www.w3.org/2001/XMLSchema" xmlns:xs="http://www.w3.org/2001/XMLSchema" xmlns:p="http://schemas.microsoft.com/office/2006/metadata/properties" xmlns:ns2="28c3948a-d4c9-4440-ae21-2e310058d576" xmlns:ns3="32b79f66-886f-4856-a20c-94d9de16df12" targetNamespace="http://schemas.microsoft.com/office/2006/metadata/properties" ma:root="true" ma:fieldsID="d4983e2ae3cddc2b299dcca0e0b7cc38" ns2:_="" ns3:_="">
    <xsd:import namespace="28c3948a-d4c9-4440-ae21-2e310058d576"/>
    <xsd:import namespace="32b79f66-886f-4856-a20c-94d9de16d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3948a-d4c9-4440-ae21-2e310058d5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a3fa4c6-782b-4d44-89c4-44008f7a34a3}" ma:internalName="TaxCatchAll" ma:showField="CatchAllData" ma:web="28c3948a-d4c9-4440-ae21-2e310058d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9f66-886f-4856-a20c-94d9de16d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bbf02c-0cc7-4a19-a098-140ed2a18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1C3C88-D389-4F00-9611-BC29CA2BD4D3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32b79f66-886f-4856-a20c-94d9de16df12"/>
    <ds:schemaRef ds:uri="28c3948a-d4c9-4440-ae21-2e310058d576"/>
  </ds:schemaRefs>
</ds:datastoreItem>
</file>

<file path=customXml/itemProps2.xml><?xml version="1.0" encoding="utf-8"?>
<ds:datastoreItem xmlns:ds="http://schemas.openxmlformats.org/officeDocument/2006/customXml" ds:itemID="{3D11FBD9-EFDE-4756-9002-E7719A1288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c3948a-d4c9-4440-ae21-2e310058d576"/>
    <ds:schemaRef ds:uri="32b79f66-886f-4856-a20c-94d9de16d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5CFAEC-3635-4530-85A9-51DAFAEBA3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15447</TotalTime>
  <Words>158</Words>
  <Application>Microsoft Office PowerPoint</Application>
  <PresentationFormat>Widescreen</PresentationFormat>
  <Paragraphs>18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Custom Design</vt:lpstr>
      <vt:lpstr>I-90 Snoqualimie Pass Barrier Gap Design and Testing to MASH TL-3 Phase 2</vt:lpstr>
      <vt:lpstr>I-90 Snoqualimie Pass Barrier Gap Design and Testing to MASH TL-3 Phase 2</vt:lpstr>
      <vt:lpstr>I-90 Snoqualimie Pass Barrier Gap Design and Testing to MASH TL-3 Phase 2</vt:lpstr>
    </vt:vector>
  </TitlesOfParts>
  <Company>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Pavements</dc:title>
  <dc:creator>s-yates</dc:creator>
  <cp:lastModifiedBy>Williams, William</cp:lastModifiedBy>
  <cp:revision>282</cp:revision>
  <dcterms:created xsi:type="dcterms:W3CDTF">2011-11-15T15:55:39Z</dcterms:created>
  <dcterms:modified xsi:type="dcterms:W3CDTF">2023-10-17T16:25:00Z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0x010100C49C7F044B0C2D4E84BB48C5724F171D</vt:lpwstr>
  </property>
</Properties>
</file>