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324" r:id="rId5"/>
    <p:sldId id="325" r:id="rId6"/>
    <p:sldId id="326" r:id="rId7"/>
    <p:sldId id="327" r:id="rId8"/>
    <p:sldId id="328" r:id="rId9"/>
    <p:sldId id="330" r:id="rId10"/>
    <p:sldId id="329" r:id="rId11"/>
    <p:sldId id="3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  <a:srgbClr val="800000"/>
    <a:srgbClr val="0808C2"/>
    <a:srgbClr val="4C0000"/>
    <a:srgbClr val="2E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86" autoAdjust="0"/>
  </p:normalViewPr>
  <p:slideViewPr>
    <p:cSldViewPr>
      <p:cViewPr>
        <p:scale>
          <a:sx n="75" d="100"/>
          <a:sy n="75" d="100"/>
        </p:scale>
        <p:origin x="94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7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2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3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4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2D9D41-60AC-AB52-D846-7AF4724727CC}"/>
              </a:ext>
            </a:extLst>
          </p:cNvPr>
          <p:cNvSpPr/>
          <p:nvPr userDrawn="1"/>
        </p:nvSpPr>
        <p:spPr>
          <a:xfrm>
            <a:off x="0" y="1219200"/>
            <a:ext cx="12192000" cy="3124200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815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62FC-222B-5CD4-8BB7-F61EAE86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621E8E-14A0-DC1E-745F-EA97E32DA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78964"/>
            <a:ext cx="2902646" cy="8354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5422C6-2EE8-73B4-8D45-0BEABC6A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3715703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2888F-E3CE-592F-203A-D7CC5F6DA2BC}"/>
              </a:ext>
            </a:extLst>
          </p:cNvPr>
          <p:cNvSpPr txBox="1"/>
          <p:nvPr userDrawn="1"/>
        </p:nvSpPr>
        <p:spPr>
          <a:xfrm>
            <a:off x="3541221" y="6477000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E9A12-42C9-A090-E01D-E57712F6CBBB}"/>
              </a:ext>
            </a:extLst>
          </p:cNvPr>
          <p:cNvSpPr txBox="1"/>
          <p:nvPr userDrawn="1"/>
        </p:nvSpPr>
        <p:spPr>
          <a:xfrm>
            <a:off x="3541221" y="6172200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0000"/>
                </a:solidFill>
              </a:rPr>
              <a:t>Roadside Safety Research Pooled Fund</a:t>
            </a:r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2A-20F9-AD8A-2175-66871B4C19F9}"/>
              </a:ext>
            </a:extLst>
          </p:cNvPr>
          <p:cNvSpPr/>
          <p:nvPr userDrawn="1"/>
        </p:nvSpPr>
        <p:spPr>
          <a:xfrm>
            <a:off x="0" y="-1"/>
            <a:ext cx="12192000" cy="1400183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04BAD-7D49-4536-AF08-5DA7294CF0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" y="6198613"/>
            <a:ext cx="2234283" cy="6225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21" y="1475428"/>
            <a:ext cx="10972800" cy="466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D8122-682C-49AF-8419-8A203D7AADFE}"/>
              </a:ext>
            </a:extLst>
          </p:cNvPr>
          <p:cNvSpPr txBox="1"/>
          <p:nvPr userDrawn="1"/>
        </p:nvSpPr>
        <p:spPr>
          <a:xfrm>
            <a:off x="11008821" y="32182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89CCA7-11F3-4603-8F4B-1EDA747F465D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7D932-F633-521B-8BD2-2687AE5E362F}"/>
              </a:ext>
            </a:extLst>
          </p:cNvPr>
          <p:cNvSpPr txBox="1"/>
          <p:nvPr userDrawn="1"/>
        </p:nvSpPr>
        <p:spPr>
          <a:xfrm>
            <a:off x="3541221" y="6553200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D47889-B23D-A505-79D3-BE8F794350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207340"/>
            <a:ext cx="3134018" cy="6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Multi-directional Base Design for Steel Beam Non-proprietary Large Sign Supports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Kovar</a:t>
            </a:r>
          </a:p>
        </p:txBody>
      </p:sp>
    </p:spTree>
    <p:extLst>
      <p:ext uri="{BB962C8B-B14F-4D97-AF65-F5344CB8AC3E}">
        <p14:creationId xmlns:p14="http://schemas.microsoft.com/office/powerpoint/2010/main" val="332185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Multi-directional Base Design for Steel Beam Non-proprietary Large Sign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Background and Objective:</a:t>
            </a:r>
          </a:p>
          <a:p>
            <a:r>
              <a:rPr lang="en-US" dirty="0"/>
              <a:t>Non-proprietary large sign support design typically includes unidirectional slip base</a:t>
            </a:r>
          </a:p>
          <a:p>
            <a:r>
              <a:rPr lang="en-US" dirty="0"/>
              <a:t>Goal: Design a multi-directional system needed for installations with raised concrete islands or at T-intersections with larger 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7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Multi-directional Base Design for Steel Beam Non-proprietary Large Sign Supports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5105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Representative:</a:t>
            </a:r>
          </a:p>
          <a:p>
            <a:pPr lvl="1"/>
            <a:r>
              <a:rPr lang="en-US" dirty="0"/>
              <a:t>Ted Whitmore (WVDOT)</a:t>
            </a:r>
          </a:p>
          <a:p>
            <a:r>
              <a:rPr lang="en-US" dirty="0"/>
              <a:t>Work Plan:</a:t>
            </a:r>
          </a:p>
          <a:p>
            <a:pPr lvl="1"/>
            <a:r>
              <a:rPr lang="en-US" dirty="0"/>
              <a:t>Literature Review</a:t>
            </a:r>
          </a:p>
          <a:p>
            <a:pPr lvl="1"/>
            <a:r>
              <a:rPr lang="en-US" dirty="0"/>
              <a:t>Design Development</a:t>
            </a:r>
          </a:p>
          <a:p>
            <a:pPr lvl="1"/>
            <a:r>
              <a:rPr lang="en-US" dirty="0"/>
              <a:t>MASH Crash Testing</a:t>
            </a:r>
          </a:p>
          <a:p>
            <a:pPr lvl="1"/>
            <a:r>
              <a:rPr lang="en-US" dirty="0"/>
              <a:t>Documentation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2C8805-65F2-AF12-422E-A657C869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07" y="1571624"/>
            <a:ext cx="2906266" cy="47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1169FB5-5595-AAEF-E98E-0089836E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6962"/>
            <a:ext cx="4031667" cy="38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3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Multi-directional Base Design for Steel Beam Non-proprietary Large Sign Supports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3962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MASH Crash Testing</a:t>
            </a:r>
          </a:p>
          <a:p>
            <a:pPr lvl="1"/>
            <a:r>
              <a:rPr lang="en-US" dirty="0"/>
              <a:t>3-60 Route Marker</a:t>
            </a:r>
          </a:p>
          <a:p>
            <a:pPr lvl="2"/>
            <a:r>
              <a:rPr lang="en-US" dirty="0"/>
              <a:t>8-ft mounting height</a:t>
            </a:r>
          </a:p>
          <a:p>
            <a:pPr lvl="2"/>
            <a:r>
              <a:rPr lang="en-US" dirty="0"/>
              <a:t>0-degree &amp; 90-degree impact </a:t>
            </a:r>
            <a:r>
              <a:rPr lang="en-US" dirty="0">
                <a:solidFill>
                  <a:srgbClr val="00B050"/>
                </a:solidFill>
              </a:rPr>
              <a:t>(PASS)</a:t>
            </a:r>
          </a:p>
          <a:p>
            <a:pPr lvl="1"/>
            <a:r>
              <a:rPr lang="en-US" dirty="0"/>
              <a:t>3-62 Guide Sign</a:t>
            </a:r>
          </a:p>
          <a:p>
            <a:pPr lvl="2"/>
            <a:r>
              <a:rPr lang="en-US" dirty="0"/>
              <a:t>8-ft mounting height</a:t>
            </a:r>
          </a:p>
          <a:p>
            <a:pPr lvl="2"/>
            <a:r>
              <a:rPr lang="en-US" dirty="0"/>
              <a:t>90-degree impact </a:t>
            </a:r>
            <a:r>
              <a:rPr lang="en-US" dirty="0">
                <a:solidFill>
                  <a:srgbClr val="FF0000"/>
                </a:solidFill>
              </a:rPr>
              <a:t>(FAIL)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E7001-CF7A-DB46-0085-B5FD61AD856E}"/>
              </a:ext>
            </a:extLst>
          </p:cNvPr>
          <p:cNvSpPr txBox="1"/>
          <p:nvPr/>
        </p:nvSpPr>
        <p:spPr>
          <a:xfrm>
            <a:off x="6019800" y="35052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**Videos removed to lower file size**</a:t>
            </a:r>
          </a:p>
        </p:txBody>
      </p:sp>
    </p:spTree>
    <p:extLst>
      <p:ext uri="{BB962C8B-B14F-4D97-AF65-F5344CB8AC3E}">
        <p14:creationId xmlns:p14="http://schemas.microsoft.com/office/powerpoint/2010/main" val="226260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Multi-directional Base Design for Steel Beam Non-proprietary Large Sign Supports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5257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Fuse Plate Redesign</a:t>
            </a:r>
          </a:p>
          <a:p>
            <a:pPr lvl="1"/>
            <a:r>
              <a:rPr lang="en-US" dirty="0"/>
              <a:t>Previous 3-62 test’s fuse plate failed to activate</a:t>
            </a:r>
          </a:p>
          <a:p>
            <a:pPr lvl="1"/>
            <a:r>
              <a:rPr lang="en-US" dirty="0"/>
              <a:t>Fuse plate redesigned to help with activation</a:t>
            </a:r>
          </a:p>
          <a:p>
            <a:r>
              <a:rPr lang="en-US" dirty="0"/>
              <a:t>3-62 Guide Sign Retest</a:t>
            </a:r>
          </a:p>
          <a:p>
            <a:pPr lvl="2"/>
            <a:r>
              <a:rPr lang="en-US" dirty="0"/>
              <a:t>90-degree impact </a:t>
            </a:r>
            <a:r>
              <a:rPr lang="en-US" dirty="0">
                <a:solidFill>
                  <a:srgbClr val="FF0000"/>
                </a:solidFill>
              </a:rPr>
              <a:t>(FAIL)</a:t>
            </a:r>
            <a:endParaRPr lang="en-US" dirty="0"/>
          </a:p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Retest with a raised mounting height of 9-ft</a:t>
            </a:r>
          </a:p>
        </p:txBody>
      </p:sp>
      <p:pic>
        <p:nvPicPr>
          <p:cNvPr id="3" name="616401-01-9_RA">
            <a:hlinkClick r:id="" action="ppaction://media"/>
            <a:extLst>
              <a:ext uri="{FF2B5EF4-FFF2-40B4-BE49-F238E27FC236}">
                <a16:creationId xmlns:a16="http://schemas.microsoft.com/office/drawing/2014/main" id="{22A5A3C7-3143-8F66-83A5-D797145C24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9" end="2201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3741528"/>
            <a:ext cx="4236309" cy="2382924"/>
          </a:xfrm>
          <a:prstGeom prst="rect">
            <a:avLst/>
          </a:prstGeom>
        </p:spPr>
      </p:pic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C35F4504-E321-EE31-4D5A-29A0788F3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84" y="1887601"/>
            <a:ext cx="3352800" cy="1782739"/>
          </a:xfrm>
          <a:prstGeom prst="rect">
            <a:avLst/>
          </a:prstGeom>
        </p:spPr>
      </p:pic>
      <p:pic>
        <p:nvPicPr>
          <p:cNvPr id="8" name="Picture 7" descr="A diagram of a square with circles and lines&#10;&#10;Description automatically generated">
            <a:extLst>
              <a:ext uri="{FF2B5EF4-FFF2-40B4-BE49-F238E27FC236}">
                <a16:creationId xmlns:a16="http://schemas.microsoft.com/office/drawing/2014/main" id="{1A7F0E58-3963-2DAF-1692-B4502BBA9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7601"/>
            <a:ext cx="2941431" cy="18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of Four Bolt Slip Base for Breakaway Luminaire supports for Various Pole Configurations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Kovar</a:t>
            </a:r>
          </a:p>
        </p:txBody>
      </p:sp>
    </p:spTree>
    <p:extLst>
      <p:ext uri="{BB962C8B-B14F-4D97-AF65-F5344CB8AC3E}">
        <p14:creationId xmlns:p14="http://schemas.microsoft.com/office/powerpoint/2010/main" val="125357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of Four Bolt Slip Base for Breakaway Luminaire supports for Various Pole Configurations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599" y="1447800"/>
            <a:ext cx="11125201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Representative:</a:t>
            </a:r>
          </a:p>
          <a:p>
            <a:pPr lvl="1"/>
            <a:r>
              <a:rPr lang="en-US" dirty="0"/>
              <a:t>Shawn Debenham (UDOT) </a:t>
            </a:r>
          </a:p>
          <a:p>
            <a:r>
              <a:rPr lang="en-US" dirty="0"/>
              <a:t>Background &amp; Objective</a:t>
            </a:r>
          </a:p>
          <a:p>
            <a:pPr lvl="1"/>
            <a:r>
              <a:rPr lang="en-US" dirty="0"/>
              <a:t>Evaluate the MASH TL-3 crashworthiness for critical configurations of non-proprietary four-bolt slip base luminaire support</a:t>
            </a:r>
          </a:p>
          <a:p>
            <a:r>
              <a:rPr lang="en-US" dirty="0"/>
              <a:t>Work Plan</a:t>
            </a:r>
          </a:p>
          <a:p>
            <a:pPr lvl="1"/>
            <a:r>
              <a:rPr lang="en-US" dirty="0"/>
              <a:t>Literature Review &amp; Survey</a:t>
            </a:r>
          </a:p>
          <a:p>
            <a:pPr lvl="1"/>
            <a:r>
              <a:rPr lang="en-US" dirty="0"/>
              <a:t>Engineering Analysis</a:t>
            </a:r>
          </a:p>
          <a:p>
            <a:pPr lvl="1"/>
            <a:r>
              <a:rPr lang="en-US" dirty="0"/>
              <a:t>Full-scale Crash Testing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6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of Four Bolt Slip Base for Breakaway Luminaire supports for Various Pole Configurations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EF2C6-EEBE-3927-BB31-5214FEE2FC2E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6248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Status</a:t>
            </a:r>
          </a:p>
          <a:p>
            <a:pPr lvl="1"/>
            <a:r>
              <a:rPr lang="en-US" dirty="0"/>
              <a:t>Survey and literature review has been completed</a:t>
            </a:r>
          </a:p>
          <a:p>
            <a:pPr lvl="1"/>
            <a:r>
              <a:rPr lang="en-US" dirty="0"/>
              <a:t>Luminaire test configurations and drawings have been determined</a:t>
            </a:r>
          </a:p>
          <a:p>
            <a:pPr lvl="1"/>
            <a:r>
              <a:rPr lang="en-US" dirty="0"/>
              <a:t>Waiting for components provided by Utah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94998-D496-95EC-7D95-06CAB6B11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"/>
          <a:stretch/>
        </p:blipFill>
        <p:spPr>
          <a:xfrm>
            <a:off x="7848600" y="1545868"/>
            <a:ext cx="3429000" cy="46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8785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 Maroon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53734"/>
    </a:accent1>
    <a:accent2>
      <a:srgbClr val="4F6128"/>
    </a:accent2>
    <a:accent3>
      <a:srgbClr val="9BBB59"/>
    </a:accent3>
    <a:accent4>
      <a:srgbClr val="FFC000"/>
    </a:accent4>
    <a:accent5>
      <a:srgbClr val="0F243E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b79f66-886f-4856-a20c-94d9de16df12">
      <Terms xmlns="http://schemas.microsoft.com/office/infopath/2007/PartnerControls"/>
    </lcf76f155ced4ddcb4097134ff3c332f>
    <TaxCatchAll xmlns="28c3948a-d4c9-4440-ae21-2e310058d576" xsi:nil="true"/>
    <SharedWithUsers xmlns="28c3948a-d4c9-4440-ae21-2e310058d576">
      <UserInfo>
        <DisplayName>Cakalli, Sofokli</DisplayName>
        <AccountId>18</AccountId>
        <AccountType/>
      </UserInfo>
      <UserInfo>
        <DisplayName>Bligh, Roger</DisplayName>
        <AccountId>28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C7F044B0C2D4E84BB48C5724F171D" ma:contentTypeVersion="15" ma:contentTypeDescription="Create a new document." ma:contentTypeScope="" ma:versionID="6964f288264b244552ddcaeb32f928f4">
  <xsd:schema xmlns:xsd="http://www.w3.org/2001/XMLSchema" xmlns:xs="http://www.w3.org/2001/XMLSchema" xmlns:p="http://schemas.microsoft.com/office/2006/metadata/properties" xmlns:ns2="28c3948a-d4c9-4440-ae21-2e310058d576" xmlns:ns3="32b79f66-886f-4856-a20c-94d9de16df12" targetNamespace="http://schemas.microsoft.com/office/2006/metadata/properties" ma:root="true" ma:fieldsID="d4983e2ae3cddc2b299dcca0e0b7cc38" ns2:_="" ns3:_="">
    <xsd:import namespace="28c3948a-d4c9-4440-ae21-2e310058d576"/>
    <xsd:import namespace="32b79f66-886f-4856-a20c-94d9de16d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3948a-d4c9-4440-ae21-2e310058d5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a3fa4c6-782b-4d44-89c4-44008f7a34a3}" ma:internalName="TaxCatchAll" ma:showField="CatchAllData" ma:web="28c3948a-d4c9-4440-ae21-2e31005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9f66-886f-4856-a20c-94d9de16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32b79f66-886f-4856-a20c-94d9de16df12"/>
    <ds:schemaRef ds:uri="28c3948a-d4c9-4440-ae21-2e310058d576"/>
  </ds:schemaRefs>
</ds:datastoreItem>
</file>

<file path=customXml/itemProps3.xml><?xml version="1.0" encoding="utf-8"?>
<ds:datastoreItem xmlns:ds="http://schemas.openxmlformats.org/officeDocument/2006/customXml" ds:itemID="{3D11FBD9-EFDE-4756-9002-E7719A128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c3948a-d4c9-4440-ae21-2e310058d576"/>
    <ds:schemaRef ds:uri="32b79f66-886f-4856-a20c-94d9de16d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15265</TotalTime>
  <Words>284</Words>
  <Application>Microsoft Office PowerPoint</Application>
  <PresentationFormat>Widescreen</PresentationFormat>
  <Paragraphs>52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Custom Design</vt:lpstr>
      <vt:lpstr>Multi-directional Base Design for Steel Beam Non-proprietary Large Sign Supports</vt:lpstr>
      <vt:lpstr>Multi-directional Base Design for Steel Beam Non-proprietary Large Sign Supports</vt:lpstr>
      <vt:lpstr>Multi-directional Base Design for Steel Beam Non-proprietary Large Sign Supports</vt:lpstr>
      <vt:lpstr>Multi-directional Base Design for Steel Beam Non-proprietary Large Sign Supports</vt:lpstr>
      <vt:lpstr>Multi-directional Base Design for Steel Beam Non-proprietary Large Sign Supports</vt:lpstr>
      <vt:lpstr>Evaluation of Four Bolt Slip Base for Breakaway Luminaire supports for Various Pole Configurations</vt:lpstr>
      <vt:lpstr>Evaluation of Four Bolt Slip Base for Breakaway Luminaire supports for Various Pole Configurations</vt:lpstr>
      <vt:lpstr>Evaluation of Four Bolt Slip Base for Breakaway Luminaire supports for Various Pole Configurations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Sheil, Ariel</cp:lastModifiedBy>
  <cp:revision>296</cp:revision>
  <dcterms:created xsi:type="dcterms:W3CDTF">2011-11-15T15:55:39Z</dcterms:created>
  <dcterms:modified xsi:type="dcterms:W3CDTF">2023-10-20T20:15:44Z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0x010100C49C7F044B0C2D4E84BB48C5724F171D</vt:lpwstr>
  </property>
  <property fmtid="{D5CDD505-2E9C-101B-9397-08002B2CF9AE}" pid="3" name="MediaServiceImageTags">
    <vt:lpwstr/>
  </property>
</Properties>
</file>