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311" r:id="rId5"/>
    <p:sldId id="312" r:id="rId6"/>
    <p:sldId id="313" r:id="rId7"/>
    <p:sldId id="314" r:id="rId8"/>
    <p:sldId id="321" r:id="rId9"/>
    <p:sldId id="322" r:id="rId10"/>
    <p:sldId id="320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  <a:srgbClr val="800000"/>
    <a:srgbClr val="0808C2"/>
    <a:srgbClr val="4C0000"/>
    <a:srgbClr val="2E0000"/>
    <a:srgbClr val="4B77B6"/>
    <a:srgbClr val="8F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86" autoAdjust="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2C2-6942-4189-87BE-49B0795180C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55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7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2D9D41-60AC-AB52-D846-7AF4724727CC}"/>
              </a:ext>
            </a:extLst>
          </p:cNvPr>
          <p:cNvSpPr/>
          <p:nvPr userDrawn="1"/>
        </p:nvSpPr>
        <p:spPr>
          <a:xfrm>
            <a:off x="0" y="1219200"/>
            <a:ext cx="12192000" cy="3124200"/>
          </a:xfrm>
          <a:prstGeom prst="rect">
            <a:avLst/>
          </a:prstGeom>
          <a:solidFill>
            <a:srgbClr val="500000"/>
          </a:solidFill>
          <a:ln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815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F962FC-222B-5CD4-8BB7-F61EAE86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336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621E8E-14A0-DC1E-745F-EA97E32DA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78964"/>
            <a:ext cx="2902646" cy="83543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5422C6-2EE8-73B4-8D45-0BEABC6A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2400"/>
            <a:ext cx="3715703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2888F-E3CE-592F-203A-D7CC5F6DA2BC}"/>
              </a:ext>
            </a:extLst>
          </p:cNvPr>
          <p:cNvSpPr txBox="1"/>
          <p:nvPr userDrawn="1"/>
        </p:nvSpPr>
        <p:spPr>
          <a:xfrm>
            <a:off x="3541221" y="6477000"/>
            <a:ext cx="5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E9A12-42C9-A090-E01D-E57712F6CBBB}"/>
              </a:ext>
            </a:extLst>
          </p:cNvPr>
          <p:cNvSpPr txBox="1"/>
          <p:nvPr userDrawn="1"/>
        </p:nvSpPr>
        <p:spPr>
          <a:xfrm>
            <a:off x="3541221" y="6172200"/>
            <a:ext cx="5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00000"/>
                </a:solidFill>
              </a:rPr>
              <a:t>Roadside Safety Research Pooled Fund</a:t>
            </a:r>
          </a:p>
        </p:txBody>
      </p:sp>
    </p:spTree>
    <p:extLst>
      <p:ext uri="{BB962C8B-B14F-4D97-AF65-F5344CB8AC3E}">
        <p14:creationId xmlns:p14="http://schemas.microsoft.com/office/powerpoint/2010/main" val="177053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8006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3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22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1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4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88C62A-20F9-AD8A-2175-66871B4C19F9}"/>
              </a:ext>
            </a:extLst>
          </p:cNvPr>
          <p:cNvSpPr/>
          <p:nvPr userDrawn="1"/>
        </p:nvSpPr>
        <p:spPr>
          <a:xfrm>
            <a:off x="0" y="-1"/>
            <a:ext cx="12192000" cy="1400183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>
              <a:tabLst/>
            </a:pPr>
            <a:endParaRPr lang="en-US" sz="2000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804BAD-7D49-4536-AF08-5DA7294CF02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2" y="6198613"/>
            <a:ext cx="2234283" cy="6225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821" y="1475428"/>
            <a:ext cx="10972800" cy="466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D8122-682C-49AF-8419-8A203D7AADFE}"/>
              </a:ext>
            </a:extLst>
          </p:cNvPr>
          <p:cNvSpPr txBox="1"/>
          <p:nvPr userDrawn="1"/>
        </p:nvSpPr>
        <p:spPr>
          <a:xfrm>
            <a:off x="11008821" y="32182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89CCA7-11F3-4603-8F4B-1EDA747F465D}" type="slidenum">
              <a:rPr lang="en-US" sz="1800" smtClean="0">
                <a:solidFill>
                  <a:schemeClr val="bg1"/>
                </a:solidFill>
              </a:rPr>
              <a:pPr algn="r"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7D932-F633-521B-8BD2-2687AE5E362F}"/>
              </a:ext>
            </a:extLst>
          </p:cNvPr>
          <p:cNvSpPr txBox="1"/>
          <p:nvPr userDrawn="1"/>
        </p:nvSpPr>
        <p:spPr>
          <a:xfrm>
            <a:off x="3541221" y="6553200"/>
            <a:ext cx="5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3D47889-B23D-A505-79D3-BE8F794350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207340"/>
            <a:ext cx="3134018" cy="6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rmAutofit/>
          </a:bodyPr>
          <a:lstStyle/>
          <a:p>
            <a:r>
              <a:rPr lang="en-US" dirty="0"/>
              <a:t>Portable Sign Supports for Aluminum Signs with Variation on Mounting Height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Kovar</a:t>
            </a:r>
          </a:p>
        </p:txBody>
      </p:sp>
    </p:spTree>
    <p:extLst>
      <p:ext uri="{BB962C8B-B14F-4D97-AF65-F5344CB8AC3E}">
        <p14:creationId xmlns:p14="http://schemas.microsoft.com/office/powerpoint/2010/main" val="380886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Portable Sign Stands with Mounting Height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1600200"/>
          </a:xfrm>
        </p:spPr>
        <p:txBody>
          <a:bodyPr>
            <a:normAutofit/>
          </a:bodyPr>
          <a:lstStyle/>
          <a:p>
            <a:r>
              <a:rPr lang="en-US" dirty="0"/>
              <a:t>Technical Representatives:</a:t>
            </a:r>
          </a:p>
          <a:p>
            <a:pPr lvl="1"/>
            <a:r>
              <a:rPr lang="en-US" dirty="0"/>
              <a:t>Brian Crossley (PennDOT), Michelle Moser (MnDOT), Shawn Debenham, Justin Wilstead (UDOT)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BA181-8FF2-54D9-574E-7FC64AD703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5612258" cy="3276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FB263E-DCF3-D08C-8580-E876D9EB6B1D}"/>
              </a:ext>
            </a:extLst>
          </p:cNvPr>
          <p:cNvSpPr txBox="1">
            <a:spLocks/>
          </p:cNvSpPr>
          <p:nvPr/>
        </p:nvSpPr>
        <p:spPr>
          <a:xfrm>
            <a:off x="609600" y="3081453"/>
            <a:ext cx="6019800" cy="2613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Objective:</a:t>
            </a:r>
          </a:p>
          <a:p>
            <a:pPr lvl="1"/>
            <a:r>
              <a:rPr lang="en-US" dirty="0"/>
              <a:t>MASH crashworthiness evaluation of sign supports with mounting heights above channelizing devices</a:t>
            </a:r>
          </a:p>
          <a:p>
            <a:r>
              <a:rPr lang="en-US" dirty="0"/>
              <a:t>Next Steps:</a:t>
            </a:r>
          </a:p>
          <a:p>
            <a:pPr lvl="1"/>
            <a:r>
              <a:rPr lang="en-US" dirty="0"/>
              <a:t>Crash testing and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326217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Designs for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0DD08-9964-54AE-3BF1-CED9B806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799239"/>
            <a:ext cx="6425999" cy="4068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35083-91E1-DE38-8043-DD4FD620B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85800"/>
            <a:ext cx="3733800" cy="59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4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r>
              <a:rPr lang="en-US" dirty="0"/>
              <a:t>Barrier Deformations at Lower Impact Severities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Kovar</a:t>
            </a:r>
          </a:p>
        </p:txBody>
      </p:sp>
    </p:spTree>
    <p:extLst>
      <p:ext uri="{BB962C8B-B14F-4D97-AF65-F5344CB8AC3E}">
        <p14:creationId xmlns:p14="http://schemas.microsoft.com/office/powerpoint/2010/main" val="841553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Barrier Deformations at Lower Impact Severities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Objective: Perform computer simulations to estimate dynamic deflections of impacts at lower impact severities</a:t>
            </a:r>
          </a:p>
          <a:p>
            <a:pPr lvl="1"/>
            <a:r>
              <a:rPr lang="en-US" dirty="0"/>
              <a:t>Not all site conditions allow for full deflections under TL-3 conditions </a:t>
            </a:r>
          </a:p>
          <a:p>
            <a:pPr lvl="1"/>
            <a:r>
              <a:rPr lang="en-US" dirty="0"/>
              <a:t>Some site conditions prevent full TL-3 conditions</a:t>
            </a:r>
          </a:p>
          <a:p>
            <a:pPr lvl="2"/>
            <a:r>
              <a:rPr lang="en-US" dirty="0"/>
              <a:t>Ex. Mountain paths: slower speeds but rocky wall faces are close to the road.</a:t>
            </a:r>
          </a:p>
          <a:p>
            <a:r>
              <a:rPr lang="en-US" dirty="0"/>
              <a:t>Technical Representative:</a:t>
            </a:r>
          </a:p>
          <a:p>
            <a:pPr lvl="1"/>
            <a:r>
              <a:rPr lang="en-US" dirty="0"/>
              <a:t>Tim Moeckel (WSDOT)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9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GS">
            <a:hlinkClick r:id="" action="ppaction://media"/>
            <a:extLst>
              <a:ext uri="{FF2B5EF4-FFF2-40B4-BE49-F238E27FC236}">
                <a16:creationId xmlns:a16="http://schemas.microsoft.com/office/drawing/2014/main" id="{5CB2FBF5-4162-B269-9A95-840C24EE16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60"/>
                </p14:media>
              </p:ext>
            </p:extLst>
          </p:nvPr>
        </p:nvPicPr>
        <p:blipFill>
          <a:blip r:embed="rId7">
            <a:lum bright="40000" contrast="40000"/>
          </a:blip>
          <a:stretch>
            <a:fillRect/>
          </a:stretch>
        </p:blipFill>
        <p:spPr>
          <a:xfrm>
            <a:off x="6317166" y="1219200"/>
            <a:ext cx="5715000" cy="2736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Barrier Deformations at Lower Impact Severities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4EF2C6-EEBE-3927-BB31-5214FEE2FC2E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57150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 Plan:</a:t>
            </a:r>
          </a:p>
          <a:p>
            <a:pPr lvl="1"/>
            <a:r>
              <a:rPr lang="en-US" dirty="0"/>
              <a:t>Literature Review &amp; State Survey</a:t>
            </a:r>
          </a:p>
          <a:p>
            <a:pPr lvl="1"/>
            <a:r>
              <a:rPr lang="en-US" dirty="0"/>
              <a:t>Computer Simulations</a:t>
            </a:r>
          </a:p>
          <a:p>
            <a:pPr lvl="1"/>
            <a:r>
              <a:rPr lang="en-US" dirty="0"/>
              <a:t>Documentation</a:t>
            </a:r>
          </a:p>
          <a:p>
            <a:r>
              <a:rPr lang="en-US" dirty="0"/>
              <a:t>Survey Results:</a:t>
            </a:r>
          </a:p>
          <a:p>
            <a:pPr lvl="1"/>
            <a:r>
              <a:rPr lang="en-US" dirty="0"/>
              <a:t>14 respondents</a:t>
            </a:r>
          </a:p>
          <a:p>
            <a:pPr lvl="1"/>
            <a:r>
              <a:rPr lang="en-US" dirty="0"/>
              <a:t>Prioritized Systems</a:t>
            </a:r>
          </a:p>
          <a:p>
            <a:pPr lvl="2"/>
            <a:r>
              <a:rPr lang="en-US" dirty="0"/>
              <a:t>F-shape Concrete barriers</a:t>
            </a:r>
          </a:p>
          <a:p>
            <a:pPr lvl="2"/>
            <a:r>
              <a:rPr lang="en-US" dirty="0"/>
              <a:t>MGS with Full &amp; Half-Post Spacing</a:t>
            </a:r>
          </a:p>
        </p:txBody>
      </p:sp>
      <p:pic>
        <p:nvPicPr>
          <p:cNvPr id="5" name="concrete">
            <a:hlinkClick r:id="" action="ppaction://media"/>
            <a:extLst>
              <a:ext uri="{FF2B5EF4-FFF2-40B4-BE49-F238E27FC236}">
                <a16:creationId xmlns:a16="http://schemas.microsoft.com/office/drawing/2014/main" id="{26A06724-439D-959B-F145-9B576E54A7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6317166" y="3200400"/>
            <a:ext cx="5715000" cy="27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5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r>
              <a:rPr lang="en-US" dirty="0"/>
              <a:t>Optimized Guardrail Blockouts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Kovar</a:t>
            </a:r>
          </a:p>
        </p:txBody>
      </p:sp>
    </p:spTree>
    <p:extLst>
      <p:ext uri="{BB962C8B-B14F-4D97-AF65-F5344CB8AC3E}">
        <p14:creationId xmlns:p14="http://schemas.microsoft.com/office/powerpoint/2010/main" val="181731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Optimized Guardrail Blockouts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Background and Objective:</a:t>
            </a:r>
          </a:p>
          <a:p>
            <a:r>
              <a:rPr lang="en-US" dirty="0"/>
              <a:t>Since MASH implementation, w-beam ruptures during crash testing have become more common</a:t>
            </a:r>
          </a:p>
          <a:p>
            <a:r>
              <a:rPr lang="en-US" dirty="0"/>
              <a:t>Research has identified possible performance benefits associated with the use of shortened blockouts </a:t>
            </a:r>
          </a:p>
          <a:p>
            <a:r>
              <a:rPr lang="en-US" dirty="0"/>
              <a:t>This project will evaluate and quantify those benefits with the goal of further improving the impact performance of W-beam barriers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05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Optimized Guardrail Blockouts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4EF2C6-EEBE-3927-BB31-5214FEE2FC2E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5181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Technical Representative:</a:t>
            </a:r>
          </a:p>
          <a:p>
            <a:pPr lvl="1"/>
            <a:r>
              <a:rPr lang="en-US" dirty="0"/>
              <a:t>Tim Moeckel (WSDOT)</a:t>
            </a:r>
          </a:p>
          <a:p>
            <a:r>
              <a:rPr lang="en-US" dirty="0"/>
              <a:t>Work Plan:</a:t>
            </a:r>
          </a:p>
          <a:p>
            <a:pPr lvl="1"/>
            <a:r>
              <a:rPr lang="en-US" dirty="0"/>
              <a:t>Engineering Analysis</a:t>
            </a:r>
          </a:p>
          <a:p>
            <a:pPr lvl="1"/>
            <a:r>
              <a:rPr lang="en-US" dirty="0"/>
              <a:t>Crash Testing</a:t>
            </a:r>
          </a:p>
          <a:p>
            <a:pPr lvl="1"/>
            <a:r>
              <a:rPr lang="en-US" dirty="0"/>
              <a:t>Documentation</a:t>
            </a:r>
          </a:p>
          <a:p>
            <a:r>
              <a:rPr lang="en-US" dirty="0"/>
              <a:t>Current Status:</a:t>
            </a:r>
          </a:p>
          <a:p>
            <a:pPr lvl="1"/>
            <a:r>
              <a:rPr lang="en-US" dirty="0"/>
              <a:t>Performing engineering analyses and component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E651D-BD80-1F27-812F-2F3F4931CCB1}"/>
              </a:ext>
            </a:extLst>
          </p:cNvPr>
          <p:cNvSpPr txBox="1">
            <a:spLocks/>
          </p:cNvSpPr>
          <p:nvPr/>
        </p:nvSpPr>
        <p:spPr>
          <a:xfrm>
            <a:off x="7059919" y="2545021"/>
            <a:ext cx="3049742" cy="3189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Technical Representative:</a:t>
            </a:r>
          </a:p>
          <a:p>
            <a:pPr lvl="1"/>
            <a:r>
              <a:rPr lang="en-US" dirty="0"/>
              <a:t>Tim Moeckel (WSDOT)</a:t>
            </a:r>
          </a:p>
          <a:p>
            <a:r>
              <a:rPr lang="en-US" dirty="0"/>
              <a:t>Work Plan:</a:t>
            </a:r>
          </a:p>
          <a:p>
            <a:pPr lvl="1"/>
            <a:r>
              <a:rPr lang="en-US" dirty="0"/>
              <a:t>Engineering Analysis</a:t>
            </a:r>
          </a:p>
          <a:p>
            <a:pPr lvl="1"/>
            <a:r>
              <a:rPr lang="en-US" dirty="0"/>
              <a:t>Crash Testing</a:t>
            </a:r>
          </a:p>
          <a:p>
            <a:pPr lvl="1"/>
            <a:r>
              <a:rPr lang="en-US" dirty="0"/>
              <a:t>Documentation</a:t>
            </a:r>
          </a:p>
          <a:p>
            <a:r>
              <a:rPr lang="en-US" dirty="0"/>
              <a:t>Current Status:</a:t>
            </a:r>
          </a:p>
          <a:p>
            <a:pPr lvl="1"/>
            <a:r>
              <a:rPr lang="en-US" dirty="0"/>
              <a:t>Performing engineering analyses and component testing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BAD809-9129-610A-1432-576893B2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405703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8734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White Maro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4F6128"/>
      </a:accent2>
      <a:accent3>
        <a:srgbClr val="9BBB59"/>
      </a:accent3>
      <a:accent4>
        <a:srgbClr val="FFC000"/>
      </a:accent4>
      <a:accent5>
        <a:srgbClr val="0F243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hite Maroon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53734"/>
    </a:accent1>
    <a:accent2>
      <a:srgbClr val="4F6128"/>
    </a:accent2>
    <a:accent3>
      <a:srgbClr val="9BBB59"/>
    </a:accent3>
    <a:accent4>
      <a:srgbClr val="FFC000"/>
    </a:accent4>
    <a:accent5>
      <a:srgbClr val="0F243E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b79f66-886f-4856-a20c-94d9de16df12">
      <Terms xmlns="http://schemas.microsoft.com/office/infopath/2007/PartnerControls"/>
    </lcf76f155ced4ddcb4097134ff3c332f>
    <TaxCatchAll xmlns="28c3948a-d4c9-4440-ae21-2e310058d576" xsi:nil="true"/>
    <SharedWithUsers xmlns="28c3948a-d4c9-4440-ae21-2e310058d576">
      <UserInfo>
        <DisplayName>Cakalli, Sofokli</DisplayName>
        <AccountId>18</AccountId>
        <AccountType/>
      </UserInfo>
      <UserInfo>
        <DisplayName>Bligh, Roger</DisplayName>
        <AccountId>28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C7F044B0C2D4E84BB48C5724F171D" ma:contentTypeVersion="15" ma:contentTypeDescription="Create a new document." ma:contentTypeScope="" ma:versionID="6964f288264b244552ddcaeb32f928f4">
  <xsd:schema xmlns:xsd="http://www.w3.org/2001/XMLSchema" xmlns:xs="http://www.w3.org/2001/XMLSchema" xmlns:p="http://schemas.microsoft.com/office/2006/metadata/properties" xmlns:ns2="28c3948a-d4c9-4440-ae21-2e310058d576" xmlns:ns3="32b79f66-886f-4856-a20c-94d9de16df12" targetNamespace="http://schemas.microsoft.com/office/2006/metadata/properties" ma:root="true" ma:fieldsID="d4983e2ae3cddc2b299dcca0e0b7cc38" ns2:_="" ns3:_="">
    <xsd:import namespace="28c3948a-d4c9-4440-ae21-2e310058d576"/>
    <xsd:import namespace="32b79f66-886f-4856-a20c-94d9de16d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3948a-d4c9-4440-ae21-2e310058d5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a3fa4c6-782b-4d44-89c4-44008f7a34a3}" ma:internalName="TaxCatchAll" ma:showField="CatchAllData" ma:web="28c3948a-d4c9-4440-ae21-2e310058d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9f66-886f-4856-a20c-94d9de16d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bbf02c-0cc7-4a19-a098-140ed2a18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1C3C88-D389-4F00-9611-BC29CA2BD4D3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32b79f66-886f-4856-a20c-94d9de16df12"/>
    <ds:schemaRef ds:uri="28c3948a-d4c9-4440-ae21-2e310058d576"/>
  </ds:schemaRefs>
</ds:datastoreItem>
</file>

<file path=customXml/itemProps2.xml><?xml version="1.0" encoding="utf-8"?>
<ds:datastoreItem xmlns:ds="http://schemas.openxmlformats.org/officeDocument/2006/customXml" ds:itemID="{6A5CFAEC-3635-4530-85A9-51DAFAEBA3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11FBD9-EFDE-4756-9002-E7719A1288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c3948a-d4c9-4440-ae21-2e310058d576"/>
    <ds:schemaRef ds:uri="32b79f66-886f-4856-a20c-94d9de16d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15264</TotalTime>
  <Words>283</Words>
  <Application>Microsoft Office PowerPoint</Application>
  <PresentationFormat>Widescreen</PresentationFormat>
  <Paragraphs>55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Custom Design</vt:lpstr>
      <vt:lpstr>Portable Sign Supports for Aluminum Signs with Variation on Mounting Height</vt:lpstr>
      <vt:lpstr>Portable Sign Stands with Mounting Height Variation</vt:lpstr>
      <vt:lpstr>Designs for Testing</vt:lpstr>
      <vt:lpstr>Barrier Deformations at Lower Impact Severities</vt:lpstr>
      <vt:lpstr>Barrier Deformations at Lower Impact Severities</vt:lpstr>
      <vt:lpstr>Barrier Deformations at Lower Impact Severities</vt:lpstr>
      <vt:lpstr>Optimized Guardrail Blockouts</vt:lpstr>
      <vt:lpstr>Optimized Guardrail Blockouts</vt:lpstr>
      <vt:lpstr>Optimized Guardrail Blockouts</vt:lpstr>
    </vt:vector>
  </TitlesOfParts>
  <Company>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Pavements</dc:title>
  <dc:creator>s-yates</dc:creator>
  <cp:lastModifiedBy>Sheil, Ariel</cp:lastModifiedBy>
  <cp:revision>294</cp:revision>
  <dcterms:created xsi:type="dcterms:W3CDTF">2011-11-15T15:55:39Z</dcterms:created>
  <dcterms:modified xsi:type="dcterms:W3CDTF">2023-10-20T19:44:35Z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0x010100C49C7F044B0C2D4E84BB48C5724F171D</vt:lpwstr>
  </property>
  <property fmtid="{D5CDD505-2E9C-101B-9397-08002B2CF9AE}" pid="3" name="MediaServiceImageTags">
    <vt:lpwstr/>
  </property>
</Properties>
</file>