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11" r:id="rId5"/>
    <p:sldId id="312" r:id="rId6"/>
    <p:sldId id="313" r:id="rId7"/>
    <p:sldId id="314" r:id="rId8"/>
    <p:sldId id="3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800000"/>
    <a:srgbClr val="0808C2"/>
    <a:srgbClr val="4C0000"/>
    <a:srgbClr val="2E0000"/>
    <a:srgbClr val="4B77B6"/>
    <a:srgbClr val="8FA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7919C-E1D0-428D-9BAB-11E8AE9B3F35}" v="1" dt="2023-09-21T19:08: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86" autoAdjust="0"/>
  </p:normalViewPr>
  <p:slideViewPr>
    <p:cSldViewPr>
      <p:cViewPr varScale="1">
        <p:scale>
          <a:sx n="103" d="100"/>
          <a:sy n="103" d="100"/>
        </p:scale>
        <p:origin x="8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tel, Nina" userId="52f90b5b-08cc-45dd-9185-5ac42c624eca" providerId="ADAL" clId="{00B7919C-E1D0-428D-9BAB-11E8AE9B3F35}"/>
    <pc:docChg chg="custSel modSld">
      <pc:chgData name="Ertel, Nina" userId="52f90b5b-08cc-45dd-9185-5ac42c624eca" providerId="ADAL" clId="{00B7919C-E1D0-428D-9BAB-11E8AE9B3F35}" dt="2023-09-21T19:19:07.364" v="570" actId="20577"/>
      <pc:docMkLst>
        <pc:docMk/>
      </pc:docMkLst>
      <pc:sldChg chg="modSp mod">
        <pc:chgData name="Ertel, Nina" userId="52f90b5b-08cc-45dd-9185-5ac42c624eca" providerId="ADAL" clId="{00B7919C-E1D0-428D-9BAB-11E8AE9B3F35}" dt="2023-09-21T18:55:59.077" v="98" actId="20577"/>
        <pc:sldMkLst>
          <pc:docMk/>
          <pc:sldMk cId="380886706" sldId="311"/>
        </pc:sldMkLst>
        <pc:spChg chg="mod">
          <ac:chgData name="Ertel, Nina" userId="52f90b5b-08cc-45dd-9185-5ac42c624eca" providerId="ADAL" clId="{00B7919C-E1D0-428D-9BAB-11E8AE9B3F35}" dt="2023-09-21T18:55:59.077" v="98" actId="20577"/>
          <ac:spMkLst>
            <pc:docMk/>
            <pc:sldMk cId="380886706" sldId="311"/>
            <ac:spMk id="2" creationId="{00000000-0000-0000-0000-000000000000}"/>
          </ac:spMkLst>
        </pc:spChg>
        <pc:spChg chg="mod">
          <ac:chgData name="Ertel, Nina" userId="52f90b5b-08cc-45dd-9185-5ac42c624eca" providerId="ADAL" clId="{00B7919C-E1D0-428D-9BAB-11E8AE9B3F35}" dt="2023-09-18T19:32:42.350" v="80" actId="20577"/>
          <ac:spMkLst>
            <pc:docMk/>
            <pc:sldMk cId="380886706" sldId="311"/>
            <ac:spMk id="3" creationId="{00000000-0000-0000-0000-000000000000}"/>
          </ac:spMkLst>
        </pc:spChg>
      </pc:sldChg>
      <pc:sldChg chg="modSp mod">
        <pc:chgData name="Ertel, Nina" userId="52f90b5b-08cc-45dd-9185-5ac42c624eca" providerId="ADAL" clId="{00B7919C-E1D0-428D-9BAB-11E8AE9B3F35}" dt="2023-09-21T19:16:34.433" v="540" actId="13926"/>
        <pc:sldMkLst>
          <pc:docMk/>
          <pc:sldMk cId="1326217780" sldId="312"/>
        </pc:sldMkLst>
        <pc:spChg chg="mod">
          <ac:chgData name="Ertel, Nina" userId="52f90b5b-08cc-45dd-9185-5ac42c624eca" providerId="ADAL" clId="{00B7919C-E1D0-428D-9BAB-11E8AE9B3F35}" dt="2023-09-21T19:16:34.433" v="540" actId="13926"/>
          <ac:spMkLst>
            <pc:docMk/>
            <pc:sldMk cId="1326217780" sldId="312"/>
            <ac:spMk id="3" creationId="{CA59E870-FB63-A5A5-5543-AA5CB99CCC6F}"/>
          </ac:spMkLst>
        </pc:spChg>
        <pc:picChg chg="mod">
          <ac:chgData name="Ertel, Nina" userId="52f90b5b-08cc-45dd-9185-5ac42c624eca" providerId="ADAL" clId="{00B7919C-E1D0-428D-9BAB-11E8AE9B3F35}" dt="2023-09-21T19:03:47.862" v="312" actId="14100"/>
          <ac:picMkLst>
            <pc:docMk/>
            <pc:sldMk cId="1326217780" sldId="312"/>
            <ac:picMk id="6" creationId="{EDC9978F-9F30-462B-A9AE-15F7DB9875D8}"/>
          </ac:picMkLst>
        </pc:picChg>
      </pc:sldChg>
      <pc:sldChg chg="modSp mod">
        <pc:chgData name="Ertel, Nina" userId="52f90b5b-08cc-45dd-9185-5ac42c624eca" providerId="ADAL" clId="{00B7919C-E1D0-428D-9BAB-11E8AE9B3F35}" dt="2023-09-21T19:18:17.473" v="569" actId="14100"/>
        <pc:sldMkLst>
          <pc:docMk/>
          <pc:sldMk cId="1103946249" sldId="313"/>
        </pc:sldMkLst>
        <pc:spChg chg="mod">
          <ac:chgData name="Ertel, Nina" userId="52f90b5b-08cc-45dd-9185-5ac42c624eca" providerId="ADAL" clId="{00B7919C-E1D0-428D-9BAB-11E8AE9B3F35}" dt="2023-09-21T19:18:17.473" v="569" actId="14100"/>
          <ac:spMkLst>
            <pc:docMk/>
            <pc:sldMk cId="1103946249" sldId="313"/>
            <ac:spMk id="3" creationId="{CA59E870-FB63-A5A5-5543-AA5CB99CCC6F}"/>
          </ac:spMkLst>
        </pc:spChg>
      </pc:sldChg>
      <pc:sldChg chg="modSp mod">
        <pc:chgData name="Ertel, Nina" userId="52f90b5b-08cc-45dd-9185-5ac42c624eca" providerId="ADAL" clId="{00B7919C-E1D0-428D-9BAB-11E8AE9B3F35}" dt="2023-09-21T19:19:07.364" v="570" actId="20577"/>
        <pc:sldMkLst>
          <pc:docMk/>
          <pc:sldMk cId="2928273278" sldId="314"/>
        </pc:sldMkLst>
        <pc:spChg chg="mod">
          <ac:chgData name="Ertel, Nina" userId="52f90b5b-08cc-45dd-9185-5ac42c624eca" providerId="ADAL" clId="{00B7919C-E1D0-428D-9BAB-11E8AE9B3F35}" dt="2023-09-21T19:19:07.364" v="570" actId="20577"/>
          <ac:spMkLst>
            <pc:docMk/>
            <pc:sldMk cId="2928273278" sldId="314"/>
            <ac:spMk id="3" creationId="{70E7A8E1-97D1-42FF-B694-36FB868A88E6}"/>
          </ac:spMkLst>
        </pc:spChg>
      </pc:sldChg>
      <pc:sldChg chg="modSp mod">
        <pc:chgData name="Ertel, Nina" userId="52f90b5b-08cc-45dd-9185-5ac42c624eca" providerId="ADAL" clId="{00B7919C-E1D0-428D-9BAB-11E8AE9B3F35}" dt="2023-09-21T19:13:05.555" v="522" actId="13926"/>
        <pc:sldMkLst>
          <pc:docMk/>
          <pc:sldMk cId="1780361486" sldId="315"/>
        </pc:sldMkLst>
        <pc:spChg chg="mod">
          <ac:chgData name="Ertel, Nina" userId="52f90b5b-08cc-45dd-9185-5ac42c624eca" providerId="ADAL" clId="{00B7919C-E1D0-428D-9BAB-11E8AE9B3F35}" dt="2023-09-21T19:13:05.555" v="522" actId="13926"/>
          <ac:spMkLst>
            <pc:docMk/>
            <pc:sldMk cId="1780361486" sldId="315"/>
            <ac:spMk id="3" creationId="{2D66E9C1-A950-410F-84D9-D4AE8E3537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002C2-6942-4189-87BE-49B0795180C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1D614-7CD3-41B7-844C-80B5F1C38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4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1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58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75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1D614-7CD3-41B7-844C-80B5F1C38C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2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2D9D41-60AC-AB52-D846-7AF4724727CC}"/>
              </a:ext>
            </a:extLst>
          </p:cNvPr>
          <p:cNvSpPr/>
          <p:nvPr userDrawn="1"/>
        </p:nvSpPr>
        <p:spPr>
          <a:xfrm>
            <a:off x="0" y="1219200"/>
            <a:ext cx="12192000" cy="3124200"/>
          </a:xfrm>
          <a:prstGeom prst="rect">
            <a:avLst/>
          </a:prstGeom>
          <a:solidFill>
            <a:srgbClr val="500000"/>
          </a:solidFill>
          <a:ln>
            <a:solidFill>
              <a:srgbClr val="5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815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F962FC-222B-5CD4-8BB7-F61EAE864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33600"/>
            <a:ext cx="109728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0621E8E-14A0-DC1E-745F-EA97E32DA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55" y="78964"/>
            <a:ext cx="2902646" cy="835436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BB5422C6-2EE8-73B4-8D45-0BEABC6AD7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52400"/>
            <a:ext cx="3715703" cy="685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A2888F-E3CE-592F-203A-D7CC5F6DA2BC}"/>
              </a:ext>
            </a:extLst>
          </p:cNvPr>
          <p:cNvSpPr txBox="1"/>
          <p:nvPr userDrawn="1"/>
        </p:nvSpPr>
        <p:spPr>
          <a:xfrm>
            <a:off x="3541221" y="6477000"/>
            <a:ext cx="50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www.RoadsidePooledFund.org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DE9A12-42C9-A090-E01D-E57712F6CBBB}"/>
              </a:ext>
            </a:extLst>
          </p:cNvPr>
          <p:cNvSpPr txBox="1"/>
          <p:nvPr userDrawn="1"/>
        </p:nvSpPr>
        <p:spPr>
          <a:xfrm>
            <a:off x="3541221" y="6172200"/>
            <a:ext cx="50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500000"/>
                </a:solidFill>
              </a:rPr>
              <a:t>Roadside Safety Research Pooled Fund</a:t>
            </a:r>
          </a:p>
        </p:txBody>
      </p:sp>
    </p:spTree>
    <p:extLst>
      <p:ext uri="{BB962C8B-B14F-4D97-AF65-F5344CB8AC3E}">
        <p14:creationId xmlns:p14="http://schemas.microsoft.com/office/powerpoint/2010/main" val="177053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8006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accent1"/>
                </a:solidFill>
              </a:defRPr>
            </a:lvl2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331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954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619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470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622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31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4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5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92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D88C62A-20F9-AD8A-2175-66871B4C19F9}"/>
              </a:ext>
            </a:extLst>
          </p:cNvPr>
          <p:cNvSpPr/>
          <p:nvPr userDrawn="1"/>
        </p:nvSpPr>
        <p:spPr>
          <a:xfrm>
            <a:off x="0" y="-1"/>
            <a:ext cx="12192000" cy="1400183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640080" rtlCol="0" anchor="ctr"/>
          <a:lstStyle/>
          <a:p>
            <a:pPr algn="r">
              <a:tabLst/>
            </a:pPr>
            <a:endParaRPr lang="en-US" sz="20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7804BAD-7D49-4536-AF08-5DA7294CF02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82" y="6198613"/>
            <a:ext cx="2234283" cy="62252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821" y="1475428"/>
            <a:ext cx="10972800" cy="466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2D8122-682C-49AF-8419-8A203D7AADFE}"/>
              </a:ext>
            </a:extLst>
          </p:cNvPr>
          <p:cNvSpPr txBox="1"/>
          <p:nvPr userDrawn="1"/>
        </p:nvSpPr>
        <p:spPr>
          <a:xfrm>
            <a:off x="11008821" y="32182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889CCA7-11F3-4603-8F4B-1EDA747F465D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F7D932-F633-521B-8BD2-2687AE5E362F}"/>
              </a:ext>
            </a:extLst>
          </p:cNvPr>
          <p:cNvSpPr txBox="1"/>
          <p:nvPr userDrawn="1"/>
        </p:nvSpPr>
        <p:spPr>
          <a:xfrm>
            <a:off x="3541221" y="6553200"/>
            <a:ext cx="50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www.RoadsidePooledFund.org</a:t>
            </a:r>
          </a:p>
        </p:txBody>
      </p:sp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93D47889-B23D-A505-79D3-BE8F7943504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6207340"/>
            <a:ext cx="3134018" cy="60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4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10744200" cy="2133599"/>
          </a:xfrm>
        </p:spPr>
        <p:txBody>
          <a:bodyPr>
            <a:normAutofit fontScale="90000"/>
          </a:bodyPr>
          <a:lstStyle/>
          <a:p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0" i="0" u="none" strike="noStrike" baseline="0" dirty="0"/>
              <a:t>Tall </a:t>
            </a:r>
            <a:r>
              <a:rPr lang="en-US" b="0" dirty="0"/>
              <a:t>P</a:t>
            </a:r>
            <a:r>
              <a:rPr lang="en-US" b="0" i="0" u="none" strike="noStrike" baseline="0" dirty="0"/>
              <a:t>recast F-shape Concrete </a:t>
            </a:r>
            <a:r>
              <a:rPr lang="en-US" b="0" dirty="0"/>
              <a:t>M</a:t>
            </a:r>
            <a:r>
              <a:rPr lang="en-US" b="0" i="0" u="none" strike="noStrike" baseline="0" dirty="0"/>
              <a:t>edian </a:t>
            </a:r>
            <a:r>
              <a:rPr lang="en-US" b="0" dirty="0"/>
              <a:t>B</a:t>
            </a:r>
            <a:r>
              <a:rPr lang="en-US" b="0" i="0" u="none" strike="noStrike" baseline="0" dirty="0"/>
              <a:t>arrier Pinned to Asphalt</a:t>
            </a:r>
            <a:br>
              <a:rPr lang="en-US" b="0" dirty="0"/>
            </a:br>
            <a:r>
              <a:rPr lang="en-US" b="0" dirty="0"/>
              <a:t>MASH TL-3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Developer of Problem Statement: Nina Ertel, P.E., Brian </a:t>
            </a:r>
            <a:r>
              <a:rPr lang="en-US"/>
              <a:t>Crossley and Evan Pursel (all PennDOT)</a:t>
            </a:r>
            <a:endParaRPr lang="en-US" dirty="0"/>
          </a:p>
          <a:p>
            <a:r>
              <a:rPr lang="en-US" dirty="0"/>
              <a:t>Presented by: Jim Borino, P.E., PennDOT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1425-F9E2-1641-E4F5-DC2D311A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to be Evaluated and Tested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E870-FB63-A5A5-5543-AA5CB99C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49" y="1417638"/>
            <a:ext cx="1097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700" dirty="0"/>
              <a:t>Tall Pre-Cast F- Shape Concrete Median Barrier</a:t>
            </a:r>
          </a:p>
          <a:p>
            <a:pPr marL="0" indent="0" algn="ctr">
              <a:buNone/>
            </a:pPr>
            <a:r>
              <a:rPr lang="en-US" sz="2700" dirty="0"/>
              <a:t>Pinned to Asphalt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Evaluate both 42” and 50” tall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No embedment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Pin and Loop connection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Use for </a:t>
            </a:r>
            <a:r>
              <a:rPr lang="en-US" sz="2400" u="sng" dirty="0"/>
              <a:t>Permanent or Temporary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Pinned one or both sides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MASH TL-3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11430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9978F-9F30-462B-A9AE-15F7DB9875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2666999"/>
            <a:ext cx="6477000" cy="3310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621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1425-F9E2-1641-E4F5-DC2D311A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E870-FB63-A5A5-5543-AA5CB99C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10210800" cy="4724400"/>
          </a:xfrm>
        </p:spPr>
        <p:txBody>
          <a:bodyPr>
            <a:normAutofit fontScale="70000" lnSpcReduction="2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4000" b="0" i="0" u="none" strike="noStrike" baseline="0" dirty="0">
                <a:solidFill>
                  <a:srgbClr val="000000"/>
                </a:solidFill>
              </a:rPr>
              <a:t>Work zones on freeways frequently involve high trucks volumes.</a:t>
            </a:r>
          </a:p>
          <a:p>
            <a:r>
              <a:rPr lang="en-US" sz="4000" b="0" i="0" u="none" strike="noStrike" baseline="0" dirty="0">
                <a:solidFill>
                  <a:srgbClr val="000000"/>
                </a:solidFill>
              </a:rPr>
              <a:t>The work zone median is often only the width of the barrier with opposing traffic on each side. </a:t>
            </a:r>
          </a:p>
          <a:p>
            <a:r>
              <a:rPr lang="en-US" sz="4000" b="0" i="0" u="none" strike="noStrike" baseline="0" dirty="0">
                <a:solidFill>
                  <a:srgbClr val="000000"/>
                </a:solidFill>
              </a:rPr>
              <a:t>Headlights from opposing vehicles can be blinding and cause safety concerns. </a:t>
            </a:r>
          </a:p>
          <a:p>
            <a:r>
              <a:rPr lang="en-US" sz="4000" b="0" i="0" u="none" strike="noStrike" baseline="0" dirty="0">
                <a:solidFill>
                  <a:srgbClr val="000000"/>
                </a:solidFill>
              </a:rPr>
              <a:t>Currently there are no tall (50”) MASH temporary concrete median barriers. </a:t>
            </a:r>
          </a:p>
          <a:p>
            <a:r>
              <a:rPr lang="en-US" sz="4000" b="0" i="0" u="none" strike="noStrike" baseline="0" dirty="0">
                <a:solidFill>
                  <a:srgbClr val="000000"/>
                </a:solidFill>
              </a:rPr>
              <a:t>Proprietary MASH temporary barriers are typically around 32” tall.</a:t>
            </a:r>
          </a:p>
          <a:p>
            <a:r>
              <a:rPr lang="en-US" sz="4000" b="0" i="0" u="none" strike="noStrike" baseline="0" dirty="0">
                <a:solidFill>
                  <a:srgbClr val="000000"/>
                </a:solidFill>
              </a:rPr>
              <a:t>When the current NCHRP 350 temporary tall (52” w/o embedment) median barrier sunsets in 2026 in PA, there will not be any available. </a:t>
            </a:r>
          </a:p>
        </p:txBody>
      </p:sp>
    </p:spTree>
    <p:extLst>
      <p:ext uri="{BB962C8B-B14F-4D97-AF65-F5344CB8AC3E}">
        <p14:creationId xmlns:p14="http://schemas.microsoft.com/office/powerpoint/2010/main" val="110394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61FE3-3BB9-44E8-8CAB-5F435B8D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Work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7A8E1-97D1-42FF-B694-36FB868A8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Task 1.	Engineering &amp; Simulation</a:t>
            </a:r>
          </a:p>
          <a:p>
            <a:pPr lvl="1"/>
            <a:r>
              <a:rPr lang="en-US" dirty="0"/>
              <a:t>Develop barrier design concept. </a:t>
            </a:r>
          </a:p>
          <a:p>
            <a:pPr lvl="1"/>
            <a:r>
              <a:rPr lang="en-US" dirty="0"/>
              <a:t>Perform finite element simulation analysis for both 42” and 50” barriers. </a:t>
            </a:r>
          </a:p>
          <a:p>
            <a:pPr lvl="1"/>
            <a:r>
              <a:rPr lang="en-US" dirty="0"/>
              <a:t>Perform impact simulations with MASH 3-10 and 3-11 test conditions.</a:t>
            </a:r>
          </a:p>
          <a:p>
            <a:pPr lvl="1"/>
            <a:r>
              <a:rPr lang="en-US" dirty="0"/>
              <a:t>Determine critical design for crash testing. </a:t>
            </a:r>
          </a:p>
          <a:p>
            <a:pPr lvl="1"/>
            <a:r>
              <a:rPr lang="en-US" dirty="0"/>
              <a:t>Determine critical impact point for crash testing.  </a:t>
            </a:r>
          </a:p>
          <a:p>
            <a:pPr lvl="1"/>
            <a:r>
              <a:rPr lang="en-US" dirty="0"/>
              <a:t>Develop reinforcement design for both barrier heights. </a:t>
            </a:r>
          </a:p>
          <a:p>
            <a:r>
              <a:rPr lang="en-US" dirty="0"/>
              <a:t>Task 2.  Construction &amp; Crash Testing (MASH 3-10 &amp; 3-11)</a:t>
            </a:r>
          </a:p>
          <a:p>
            <a:pPr lvl="1"/>
            <a:r>
              <a:rPr lang="en-US" dirty="0"/>
              <a:t>Crash test would probably only be required for one height and the other height could likely get a Professional Engineering Opinion for MASH compliance.</a:t>
            </a:r>
          </a:p>
          <a:p>
            <a:r>
              <a:rPr lang="en-US" dirty="0"/>
              <a:t>Task 3. Reporting/Documentation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7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86A3E-D5B2-46B8-BE6E-4F976B49E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6E9C1-A950-410F-84D9-D4AE8E353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Total Estimated Cost = </a:t>
            </a:r>
            <a:r>
              <a:rPr lang="en-US" dirty="0">
                <a:highlight>
                  <a:srgbClr val="FFFF00"/>
                </a:highlight>
              </a:rPr>
              <a:t>$325,966</a:t>
            </a:r>
          </a:p>
        </p:txBody>
      </p:sp>
    </p:spTree>
    <p:extLst>
      <p:ext uri="{BB962C8B-B14F-4D97-AF65-F5344CB8AC3E}">
        <p14:creationId xmlns:p14="http://schemas.microsoft.com/office/powerpoint/2010/main" val="178036148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White Maroon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53734"/>
      </a:accent1>
      <a:accent2>
        <a:srgbClr val="4F6128"/>
      </a:accent2>
      <a:accent3>
        <a:srgbClr val="9BBB59"/>
      </a:accent3>
      <a:accent4>
        <a:srgbClr val="FFC000"/>
      </a:accent4>
      <a:accent5>
        <a:srgbClr val="0F243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te Maroon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53734"/>
    </a:accent1>
    <a:accent2>
      <a:srgbClr val="4F6128"/>
    </a:accent2>
    <a:accent3>
      <a:srgbClr val="9BBB59"/>
    </a:accent3>
    <a:accent4>
      <a:srgbClr val="FFC000"/>
    </a:accent4>
    <a:accent5>
      <a:srgbClr val="0F243E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9C7F044B0C2D4E84BB48C5724F171D" ma:contentTypeVersion="15" ma:contentTypeDescription="Create a new document." ma:contentTypeScope="" ma:versionID="6964f288264b244552ddcaeb32f928f4">
  <xsd:schema xmlns:xsd="http://www.w3.org/2001/XMLSchema" xmlns:xs="http://www.w3.org/2001/XMLSchema" xmlns:p="http://schemas.microsoft.com/office/2006/metadata/properties" xmlns:ns2="28c3948a-d4c9-4440-ae21-2e310058d576" xmlns:ns3="32b79f66-886f-4856-a20c-94d9de16df12" targetNamespace="http://schemas.microsoft.com/office/2006/metadata/properties" ma:root="true" ma:fieldsID="d4983e2ae3cddc2b299dcca0e0b7cc38" ns2:_="" ns3:_="">
    <xsd:import namespace="28c3948a-d4c9-4440-ae21-2e310058d576"/>
    <xsd:import namespace="32b79f66-886f-4856-a20c-94d9de16df1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3948a-d4c9-4440-ae21-2e310058d5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a3fa4c6-782b-4d44-89c4-44008f7a34a3}" ma:internalName="TaxCatchAll" ma:showField="CatchAllData" ma:web="28c3948a-d4c9-4440-ae21-2e310058d5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b79f66-886f-4856-a20c-94d9de16df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9bbf02c-0cc7-4a19-a098-140ed2a185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b79f66-886f-4856-a20c-94d9de16df12">
      <Terms xmlns="http://schemas.microsoft.com/office/infopath/2007/PartnerControls"/>
    </lcf76f155ced4ddcb4097134ff3c332f>
    <TaxCatchAll xmlns="28c3948a-d4c9-4440-ae21-2e310058d57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99F0C3-2F06-4735-B5C9-0442213E5757}"/>
</file>

<file path=customXml/itemProps2.xml><?xml version="1.0" encoding="utf-8"?>
<ds:datastoreItem xmlns:ds="http://schemas.openxmlformats.org/officeDocument/2006/customXml" ds:itemID="{501C3C88-D389-4F00-9611-BC29CA2BD4D3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32b79f66-886f-4856-a20c-94d9de16df12"/>
    <ds:schemaRef ds:uri="28c3948a-d4c9-4440-ae21-2e310058d576"/>
  </ds:schemaRefs>
</ds:datastoreItem>
</file>

<file path=customXml/itemProps3.xml><?xml version="1.0" encoding="utf-8"?>
<ds:datastoreItem xmlns:ds="http://schemas.openxmlformats.org/officeDocument/2006/customXml" ds:itemID="{6A5CFAEC-3635-4530-85A9-51DAFAEBA3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15069</TotalTime>
  <Words>304</Words>
  <Application>Microsoft Office PowerPoint</Application>
  <PresentationFormat>Widescreen</PresentationFormat>
  <Paragraphs>48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Custom Design</vt:lpstr>
      <vt:lpstr> Tall Precast F-shape Concrete Median Barrier Pinned to Asphalt MASH TL-3 </vt:lpstr>
      <vt:lpstr>System to be Evaluated and Tested</vt:lpstr>
      <vt:lpstr>Project Needs</vt:lpstr>
      <vt:lpstr>Proposed Work Plan</vt:lpstr>
      <vt:lpstr>Costs</vt:lpstr>
    </vt:vector>
  </TitlesOfParts>
  <Company>tti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 and Pavements</dc:title>
  <dc:creator>s-yates</dc:creator>
  <cp:lastModifiedBy>Ertel, Nina</cp:lastModifiedBy>
  <cp:revision>284</cp:revision>
  <dcterms:created xsi:type="dcterms:W3CDTF">2011-11-15T15:55:39Z</dcterms:created>
  <dcterms:modified xsi:type="dcterms:W3CDTF">2023-09-21T19:19:18Z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0x010100C49C7F044B0C2D4E84BB48C5724F171D</vt:lpwstr>
  </property>
</Properties>
</file>